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sldIdLst>
    <p:sldId id="256" r:id="rId5"/>
    <p:sldId id="257" r:id="rId6"/>
    <p:sldId id="258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1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C90AE9-EC18-AD6E-DD2A-CE588BD0A2F5}" v="818" dt="2020-10-28T14:26:10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8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0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3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3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3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3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6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2/22/2021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20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77" r:id="rId5"/>
    <p:sldLayoutId id="2147483683" r:id="rId6"/>
    <p:sldLayoutId id="2147483684" r:id="rId7"/>
    <p:sldLayoutId id="2147483688" r:id="rId8"/>
    <p:sldLayoutId id="2147483687" r:id="rId9"/>
    <p:sldLayoutId id="2147483686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forgiveness images">
            <a:extLst>
              <a:ext uri="{FF2B5EF4-FFF2-40B4-BE49-F238E27FC236}">
                <a16:creationId xmlns:a16="http://schemas.microsoft.com/office/drawing/2014/main" id="{0A12F041-3AE0-42F7-9B75-61AF5281B0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0"/>
          <a:stretch/>
        </p:blipFill>
        <p:spPr bwMode="auto">
          <a:xfrm>
            <a:off x="4646383" y="10"/>
            <a:ext cx="754561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Rectangle 19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D8117-7B69-452F-8B43-DA8B428C8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24" y="1340361"/>
            <a:ext cx="3729162" cy="3341700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tx1"/>
                </a:solidFill>
                <a:latin typeface="Twinkl Cursive Looped" panose="02000000000000000000" pitchFamily="2" charset="0"/>
              </a:rPr>
              <a:t>Collective worship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B1912-0B48-4BCC-A896-231FDED4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284" y="3696930"/>
            <a:ext cx="3793642" cy="2005452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Twinkl Cursive Looped"/>
              </a:rPr>
              <a:t>The value of </a:t>
            </a:r>
            <a:r>
              <a:rPr lang="en-GB" sz="2400" b="1" dirty="0">
                <a:solidFill>
                  <a:srgbClr val="FFFF00"/>
                </a:solidFill>
                <a:latin typeface="Twinkl Cursive Looped"/>
              </a:rPr>
              <a:t>Forgiveness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Twinkl Cursive Looped"/>
              </a:rPr>
              <a:t>Forgive and you will be forgiven... Luke 6:37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GB" sz="2400" dirty="0">
              <a:solidFill>
                <a:schemeClr val="tx1"/>
              </a:solidFill>
              <a:latin typeface="Twinkl Cursive Looped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Twinkl Cursive Looped"/>
              </a:rPr>
              <a:t>Worship 1</a:t>
            </a:r>
          </a:p>
        </p:txBody>
      </p:sp>
    </p:spTree>
    <p:extLst>
      <p:ext uri="{BB962C8B-B14F-4D97-AF65-F5344CB8AC3E}">
        <p14:creationId xmlns:p14="http://schemas.microsoft.com/office/powerpoint/2010/main" val="1079491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E50514-20F5-4FA2-AA86-F3282943F003}"/>
              </a:ext>
            </a:extLst>
          </p:cNvPr>
          <p:cNvSpPr txBox="1"/>
          <p:nvPr/>
        </p:nvSpPr>
        <p:spPr>
          <a:xfrm>
            <a:off x="5353249" y="1348844"/>
            <a:ext cx="5716338" cy="30427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3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6000" cap="all" spc="-100" dirty="0">
                <a:solidFill>
                  <a:schemeClr val="tx1">
                    <a:lumMod val="85000"/>
                    <a:lumOff val="15000"/>
                  </a:schemeClr>
                </a:solidFill>
                <a:latin typeface="Twinkl Cursive Looped" panose="02000000000000000000" pitchFamily="2" charset="0"/>
              </a:rPr>
              <a:t>What does forgiveness mean?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B1912-0B48-4BCC-A896-231FDED4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4257368"/>
            <a:ext cx="5355264" cy="137567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dirty="0">
                <a:effectLst/>
                <a:latin typeface="Twinkl Cursive Looped" panose="02000000000000000000" pitchFamily="2" charset="0"/>
              </a:rPr>
              <a:t>The meaning of </a:t>
            </a:r>
            <a:r>
              <a:rPr lang="en-US" sz="1700" b="1" dirty="0">
                <a:latin typeface="Twinkl Cursive Looped" panose="02000000000000000000" pitchFamily="2" charset="0"/>
              </a:rPr>
              <a:t>Forgiveness </a:t>
            </a:r>
            <a:r>
              <a:rPr lang="en-US" sz="1700" b="1" dirty="0">
                <a:effectLst/>
                <a:latin typeface="Twinkl Cursive Looped" panose="02000000000000000000" pitchFamily="2" charset="0"/>
              </a:rPr>
              <a:t>is :</a:t>
            </a:r>
            <a:r>
              <a:rPr lang="en-US" sz="1700" b="1" dirty="0">
                <a:latin typeface="Twinkl Cursive Looped" panose="02000000000000000000" pitchFamily="2" charset="0"/>
              </a:rPr>
              <a:t> 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b="1" dirty="0">
              <a:latin typeface="Twinkl Cursive Looped" panose="02000000000000000000" pitchFamily="2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b="1" dirty="0"/>
              <a:t> </a:t>
            </a:r>
            <a:r>
              <a:rPr lang="en-US" sz="1700" b="1" dirty="0">
                <a:latin typeface="Twinkl Cursive Looped" panose="02000000000000000000" pitchFamily="2" charset="0"/>
              </a:rPr>
              <a:t>when you are truly sorry, it will be ok </a:t>
            </a:r>
            <a:endParaRPr lang="en-US" sz="1700" dirty="0">
              <a:latin typeface="Twinkl Cursive Looped" panose="02000000000000000000" pitchFamily="2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700" dirty="0"/>
          </a:p>
        </p:txBody>
      </p:sp>
      <p:pic>
        <p:nvPicPr>
          <p:cNvPr id="2050" name="Picture 2" descr="Image result for forgiveness images">
            <a:extLst>
              <a:ext uri="{FF2B5EF4-FFF2-40B4-BE49-F238E27FC236}">
                <a16:creationId xmlns:a16="http://schemas.microsoft.com/office/drawing/2014/main" id="{351CD08E-003E-4331-B7BF-21CDD9FDD3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4" r="5403"/>
          <a:stretch/>
        </p:blipFill>
        <p:spPr bwMode="auto">
          <a:xfrm>
            <a:off x="616737" y="621793"/>
            <a:ext cx="4376501" cy="561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B1912-0B48-4BCC-A896-231FDED4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3085860"/>
            <a:ext cx="5355264" cy="2877618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latin typeface="Twinkl Cursive Looped"/>
                <a:ea typeface="Calibri" panose="020F0502020204030204" pitchFamily="34" charset="0"/>
                <a:cs typeface="Times New Roman"/>
              </a:rPr>
              <a:t>That when they say sorry to God for the wrong things they have done HE forgives them completely and gives them a new start. </a:t>
            </a:r>
            <a:endParaRPr lang="en-GB" sz="4800" dirty="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0E50514-20F5-4FA2-AA86-F3282943F003}"/>
              </a:ext>
            </a:extLst>
          </p:cNvPr>
          <p:cNvSpPr txBox="1"/>
          <p:nvPr/>
        </p:nvSpPr>
        <p:spPr>
          <a:xfrm>
            <a:off x="5370237" y="1401748"/>
            <a:ext cx="5355264" cy="15226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400" dirty="0">
                <a:solidFill>
                  <a:srgbClr val="00B050"/>
                </a:solidFill>
                <a:effectLst/>
                <a:latin typeface="Twinkl Cursive Looped"/>
                <a:ea typeface="Calibri" panose="020F0502020204030204" pitchFamily="34" charset="0"/>
                <a:cs typeface="Times New Roman"/>
              </a:rPr>
              <a:t>What do Christians believe?</a:t>
            </a:r>
            <a:endParaRPr lang="en-GB" sz="4400" dirty="0">
              <a:effectLst/>
              <a:latin typeface="Twinkl Cursive Looped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3074" name="Picture 2" descr="Image result for forgiveness image">
            <a:extLst>
              <a:ext uri="{FF2B5EF4-FFF2-40B4-BE49-F238E27FC236}">
                <a16:creationId xmlns:a16="http://schemas.microsoft.com/office/drawing/2014/main" id="{0E0A0C2B-6BA6-401A-9EE2-B79BFDD53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" y="571500"/>
            <a:ext cx="394809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8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B1912-0B48-4BCC-A896-231FDED4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1742875"/>
            <a:ext cx="5355264" cy="422060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l">
              <a:spcAft>
                <a:spcPts val="600"/>
              </a:spcAft>
            </a:pPr>
            <a:r>
              <a:rPr lang="en-GB" dirty="0">
                <a:latin typeface="Twinkl Cursive Looped" panose="02000000000000000000" pitchFamily="2" charset="0"/>
              </a:rPr>
              <a:t>Forgiveness is…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F</a:t>
            </a:r>
            <a:r>
              <a:rPr lang="en-GB" dirty="0">
                <a:latin typeface="Twinkl Cursive Looped" panose="02000000000000000000" pitchFamily="2" charset="0"/>
              </a:rPr>
              <a:t>orgetting the hurts,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O</a:t>
            </a:r>
            <a:r>
              <a:rPr lang="en-GB" dirty="0">
                <a:latin typeface="Twinkl Cursive Looped" panose="02000000000000000000" pitchFamily="2" charset="0"/>
              </a:rPr>
              <a:t>ffering a new beginning,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R</a:t>
            </a:r>
            <a:r>
              <a:rPr lang="en-GB" dirty="0">
                <a:latin typeface="Twinkl Cursive Looped" panose="02000000000000000000" pitchFamily="2" charset="0"/>
              </a:rPr>
              <a:t>estoring a friendship,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G</a:t>
            </a:r>
            <a:r>
              <a:rPr lang="en-GB" dirty="0">
                <a:latin typeface="Twinkl Cursive Looped" panose="02000000000000000000" pitchFamily="2" charset="0"/>
              </a:rPr>
              <a:t>iven and received,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I</a:t>
            </a:r>
            <a:r>
              <a:rPr lang="en-GB" dirty="0">
                <a:latin typeface="Twinkl Cursive Looped" panose="02000000000000000000" pitchFamily="2" charset="0"/>
              </a:rPr>
              <a:t>dentifying responsibility,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V</a:t>
            </a:r>
            <a:r>
              <a:rPr lang="en-GB" dirty="0">
                <a:latin typeface="Twinkl Cursive Looped" panose="02000000000000000000" pitchFamily="2" charset="0"/>
              </a:rPr>
              <a:t>aluing the truth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GB" dirty="0">
                <a:latin typeface="Twinkl Cursive Looped" panose="02000000000000000000" pitchFamily="2" charset="0"/>
              </a:rPr>
              <a:t>nding an argument,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N</a:t>
            </a:r>
            <a:r>
              <a:rPr lang="en-GB" dirty="0">
                <a:latin typeface="Twinkl Cursive Looped" panose="02000000000000000000" pitchFamily="2" charset="0"/>
              </a:rPr>
              <a:t>ot holding a grudge,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GB" dirty="0">
                <a:latin typeface="Twinkl Cursive Looped" panose="02000000000000000000" pitchFamily="2" charset="0"/>
              </a:rPr>
              <a:t>ncouraging Honesty,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S</a:t>
            </a:r>
            <a:r>
              <a:rPr lang="en-GB" dirty="0">
                <a:latin typeface="Twinkl Cursive Looped" panose="02000000000000000000" pitchFamily="2" charset="0"/>
              </a:rPr>
              <a:t>aying sorry,</a:t>
            </a:r>
          </a:p>
          <a:p>
            <a:pPr algn="l">
              <a:spcAft>
                <a:spcPts val="600"/>
              </a:spcAft>
            </a:pPr>
            <a:r>
              <a:rPr lang="en-GB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S</a:t>
            </a:r>
            <a:r>
              <a:rPr lang="en-GB" dirty="0">
                <a:latin typeface="Twinkl Cursive Looped" panose="02000000000000000000" pitchFamily="2" charset="0"/>
              </a:rPr>
              <a:t>tarting again.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0E50514-20F5-4FA2-AA86-F3282943F003}"/>
              </a:ext>
            </a:extLst>
          </p:cNvPr>
          <p:cNvSpPr txBox="1"/>
          <p:nvPr/>
        </p:nvSpPr>
        <p:spPr>
          <a:xfrm>
            <a:off x="4687965" y="1137196"/>
            <a:ext cx="6619131" cy="6056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solidFill>
                  <a:srgbClr val="00B050"/>
                </a:solidFill>
                <a:latin typeface="Twinkl Cursive Looped"/>
                <a:ea typeface="Calibri" panose="020F0502020204030204" pitchFamily="34" charset="0"/>
                <a:cs typeface="Times New Roman"/>
              </a:rPr>
              <a:t>How can you describe forgiveness?</a:t>
            </a:r>
            <a:r>
              <a:rPr lang="en-GB" sz="3200" dirty="0">
                <a:solidFill>
                  <a:srgbClr val="00B050"/>
                </a:solidFill>
                <a:effectLst/>
                <a:latin typeface="Twinkl Cursive Looped"/>
                <a:ea typeface="Calibri" panose="020F0502020204030204" pitchFamily="34" charset="0"/>
                <a:cs typeface="Times New Roman"/>
              </a:rPr>
              <a:t> </a:t>
            </a:r>
            <a:endParaRPr lang="en-GB" sz="3200" dirty="0">
              <a:effectLst/>
              <a:latin typeface="Twinkl Cursive Looped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3074" name="Picture 2" descr="Image result for forgiveness image">
            <a:extLst>
              <a:ext uri="{FF2B5EF4-FFF2-40B4-BE49-F238E27FC236}">
                <a16:creationId xmlns:a16="http://schemas.microsoft.com/office/drawing/2014/main" id="{0E0A0C2B-6BA6-401A-9EE2-B79BFDD53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" y="571500"/>
            <a:ext cx="394809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forgiveness images">
            <a:extLst>
              <a:ext uri="{FF2B5EF4-FFF2-40B4-BE49-F238E27FC236}">
                <a16:creationId xmlns:a16="http://schemas.microsoft.com/office/drawing/2014/main" id="{2DA8930B-A4E1-404A-A05D-54C2DAF81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4" r="5403"/>
          <a:stretch/>
        </p:blipFill>
        <p:spPr bwMode="auto">
          <a:xfrm>
            <a:off x="483329" y="582596"/>
            <a:ext cx="4376501" cy="571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1FDF1EF1-03A1-4EFC-AB2A-4A0C92E8797F}"/>
              </a:ext>
            </a:extLst>
          </p:cNvPr>
          <p:cNvSpPr/>
          <p:nvPr/>
        </p:nvSpPr>
        <p:spPr>
          <a:xfrm>
            <a:off x="8771381" y="1810135"/>
            <a:ext cx="3096826" cy="1856221"/>
          </a:xfrm>
          <a:prstGeom prst="cloudCallout">
            <a:avLst>
              <a:gd name="adj1" fmla="val -61253"/>
              <a:gd name="adj2" fmla="val 782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Which line do YOU think describes real forgiveness and why?</a:t>
            </a:r>
          </a:p>
        </p:txBody>
      </p:sp>
    </p:spTree>
    <p:extLst>
      <p:ext uri="{BB962C8B-B14F-4D97-AF65-F5344CB8AC3E}">
        <p14:creationId xmlns:p14="http://schemas.microsoft.com/office/powerpoint/2010/main" val="233070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D879A56-BA4A-47BE-B8EA-643910D69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8E7D62B-6F82-4DD0-9764-C143AEAAC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B1912-0B48-4BCC-A896-231FDED43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3786" y="1557228"/>
            <a:ext cx="5355264" cy="4406250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GB" b="1" dirty="0">
                <a:latin typeface="Abadi" panose="020B0604020104020204" pitchFamily="34" charset="0"/>
              </a:rPr>
              <a:t>This is a teaspoon prayer: it includes a Thank you , Sorry and Please (tsp)</a:t>
            </a:r>
          </a:p>
          <a:p>
            <a:r>
              <a:rPr lang="en-GB" b="1" dirty="0"/>
              <a:t>Please bow your heads and put your hands together, or sit quietly to reflect</a:t>
            </a:r>
          </a:p>
          <a:p>
            <a:endParaRPr lang="en-GB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Prayer: </a:t>
            </a:r>
          </a:p>
          <a:p>
            <a:r>
              <a:rPr lang="en-GB" sz="2800" b="1" dirty="0">
                <a:latin typeface="Twinkl Cursive Looped"/>
              </a:rPr>
              <a:t>Dear </a:t>
            </a:r>
            <a:r>
              <a:rPr lang="en-GB" sz="2800" b="1" dirty="0">
                <a:solidFill>
                  <a:srgbClr val="0D0D0D"/>
                </a:solidFill>
                <a:latin typeface="Twinkl Cursive Looped"/>
              </a:rPr>
              <a:t>God,</a:t>
            </a:r>
          </a:p>
          <a:p>
            <a:r>
              <a:rPr lang="en-GB" sz="2800" b="1" dirty="0">
                <a:solidFill>
                  <a:srgbClr val="0D0D0D"/>
                </a:solidFill>
                <a:latin typeface="Twinkl Cursive Looped"/>
              </a:rPr>
              <a:t> </a:t>
            </a:r>
            <a:r>
              <a:rPr lang="en-GB" sz="2800" b="1" dirty="0">
                <a:solidFill>
                  <a:srgbClr val="0070C0"/>
                </a:solidFill>
                <a:latin typeface="Twinkl Cursive Looped"/>
              </a:rPr>
              <a:t>Thank you </a:t>
            </a:r>
            <a:r>
              <a:rPr lang="en-GB" sz="2800" b="1" dirty="0">
                <a:solidFill>
                  <a:srgbClr val="0D0D0D"/>
                </a:solidFill>
                <a:latin typeface="Twinkl Cursive Looped"/>
              </a:rPr>
              <a:t>for offering forgiveness to all, through Jesus. </a:t>
            </a:r>
            <a:r>
              <a:rPr lang="en-GB" sz="2800" b="1" dirty="0">
                <a:solidFill>
                  <a:srgbClr val="0070C0"/>
                </a:solidFill>
                <a:latin typeface="Twinkl Cursive Looped"/>
              </a:rPr>
              <a:t>Sorry</a:t>
            </a:r>
            <a:r>
              <a:rPr lang="en-GB" sz="2800" b="1" dirty="0">
                <a:solidFill>
                  <a:srgbClr val="0D0D0D"/>
                </a:solidFill>
                <a:latin typeface="Twinkl Cursive Looped"/>
              </a:rPr>
              <a:t> for the times we have been slow to say sorry, or to forgive. </a:t>
            </a:r>
            <a:r>
              <a:rPr lang="en-GB" sz="2800" b="1" dirty="0">
                <a:solidFill>
                  <a:srgbClr val="0070C0"/>
                </a:solidFill>
                <a:latin typeface="Twinkl Cursive Looped"/>
              </a:rPr>
              <a:t>Please</a:t>
            </a:r>
            <a:r>
              <a:rPr lang="en-GB" sz="2800" b="1" dirty="0">
                <a:solidFill>
                  <a:srgbClr val="0D0D0D"/>
                </a:solidFill>
                <a:latin typeface="Twinkl Cursive Looped"/>
              </a:rPr>
              <a:t> help us when we do something wrong to say sorry and to accept an apology with kindness.</a:t>
            </a:r>
            <a:endParaRPr lang="en-GB" sz="2800" b="1" dirty="0">
              <a:latin typeface="Twinkl Cursive Looped"/>
            </a:endParaRPr>
          </a:p>
          <a:p>
            <a:r>
              <a:rPr lang="en-GB" sz="2800" b="1" dirty="0">
                <a:latin typeface="Twinkl Cursive Looped"/>
              </a:rPr>
              <a:t> Guide us in your light forever and always. </a:t>
            </a:r>
            <a:endParaRPr lang="en-GB" sz="2800" b="1" dirty="0">
              <a:latin typeface="Twinkl Cursive Looped" panose="02000000000000000000" pitchFamily="2" charset="0"/>
            </a:endParaRPr>
          </a:p>
          <a:p>
            <a:r>
              <a:rPr lang="en-GB" sz="2800" b="1" dirty="0">
                <a:latin typeface="Twinkl Cursive Looped"/>
              </a:rPr>
              <a:t>Amen.</a:t>
            </a:r>
            <a:endParaRPr lang="en-GB" sz="2800" dirty="0">
              <a:latin typeface="Twinkl Cursive Looped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>
                <a:latin typeface="Twinkl Cursive Looped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283B92-B6AF-4FE0-AF35-F51A6790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60A8CB-176B-4FD6-AD24-9D98027E5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171CA5D-A004-471D-81F2-0B1381DE6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82D131-57BB-442B-BD9B-8F06D2B23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4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7CB1009C-7030-4BBD-BE8F-7D01BE1BD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69" y="859813"/>
            <a:ext cx="3960420" cy="495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4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413424"/>
      </a:dk2>
      <a:lt2>
        <a:srgbClr val="E7E2E8"/>
      </a:lt2>
      <a:accent1>
        <a:srgbClr val="5CB346"/>
      </a:accent1>
      <a:accent2>
        <a:srgbClr val="83B03A"/>
      </a:accent2>
      <a:accent3>
        <a:srgbClr val="A8A442"/>
      </a:accent3>
      <a:accent4>
        <a:srgbClr val="B17C3B"/>
      </a:accent4>
      <a:accent5>
        <a:srgbClr val="C35C4D"/>
      </a:accent5>
      <a:accent6>
        <a:srgbClr val="B13B5D"/>
      </a:accent6>
      <a:hlink>
        <a:srgbClr val="C06742"/>
      </a:hlink>
      <a:folHlink>
        <a:srgbClr val="7F7F7F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481D1737C624789CDC0062E470A3A" ma:contentTypeVersion="11" ma:contentTypeDescription="Create a new document." ma:contentTypeScope="" ma:versionID="8ce9a0b7967ad49b27d7ec09bcbb35d0">
  <xsd:schema xmlns:xsd="http://www.w3.org/2001/XMLSchema" xmlns:xs="http://www.w3.org/2001/XMLSchema" xmlns:p="http://schemas.microsoft.com/office/2006/metadata/properties" xmlns:ns2="cdfd068b-20d5-4086-86dc-bd85d8e86094" xmlns:ns3="598a01a8-5d69-453e-ab46-27cc0e5f55aa" targetNamespace="http://schemas.microsoft.com/office/2006/metadata/properties" ma:root="true" ma:fieldsID="15887561ba2fae8054c2bc37f941decf" ns2:_="" ns3:_="">
    <xsd:import namespace="cdfd068b-20d5-4086-86dc-bd85d8e86094"/>
    <xsd:import namespace="598a01a8-5d69-453e-ab46-27cc0e5f55a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d068b-20d5-4086-86dc-bd85d8e860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a01a8-5d69-453e-ab46-27cc0e5f55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39BD5F-4615-4779-A4A7-0E2247930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4D80AB-7FD2-45DA-B089-D45B29218F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fd068b-20d5-4086-86dc-bd85d8e86094"/>
    <ds:schemaRef ds:uri="598a01a8-5d69-453e-ab46-27cc0e5f55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0E69A-8B7C-4B71-B0E4-6C6CF8A25C5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228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Abadi</vt:lpstr>
      <vt:lpstr>Calibri</vt:lpstr>
      <vt:lpstr>Garamond</vt:lpstr>
      <vt:lpstr>Selawik Light</vt:lpstr>
      <vt:lpstr>Speak Pro</vt:lpstr>
      <vt:lpstr>Twinkl Cursive Looped</vt:lpstr>
      <vt:lpstr>SavonVTI</vt:lpstr>
      <vt:lpstr>Collective worship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worship</dc:title>
  <dc:creator>karen mowbray</dc:creator>
  <cp:lastModifiedBy>Karen Mowbray</cp:lastModifiedBy>
  <cp:revision>233</cp:revision>
  <dcterms:created xsi:type="dcterms:W3CDTF">2020-08-15T12:15:28Z</dcterms:created>
  <dcterms:modified xsi:type="dcterms:W3CDTF">2021-02-22T07:55:24Z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0x01010016D481D1737C624789CDC0062E470A3A</vt:lpwstr>
  </property>
</Properties>
</file>