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7" r:id="rId6"/>
    <p:sldId id="258" r:id="rId7"/>
    <p:sldId id="290" r:id="rId8"/>
    <p:sldId id="291" r:id="rId9"/>
    <p:sldId id="262" r:id="rId10"/>
    <p:sldId id="261" r:id="rId11"/>
    <p:sldId id="268" r:id="rId12"/>
    <p:sldId id="269" r:id="rId13"/>
    <p:sldId id="294" r:id="rId14"/>
    <p:sldId id="292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3" r:id="rId23"/>
    <p:sldId id="281" r:id="rId24"/>
    <p:sldId id="282" r:id="rId25"/>
    <p:sldId id="286" r:id="rId26"/>
    <p:sldId id="283" r:id="rId27"/>
    <p:sldId id="285" r:id="rId28"/>
    <p:sldId id="284" r:id="rId29"/>
    <p:sldId id="289" r:id="rId30"/>
    <p:sldId id="287" r:id="rId31"/>
    <p:sldId id="288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24CA2-E1F1-461A-A2BB-AEACFE89E094}" v="2" dt="2021-09-21T10:00:34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Wall" userId="70df971b-6ad8-4c0c-aba7-ebf3aec2311b" providerId="ADAL" clId="{D8024CA2-E1F1-461A-A2BB-AEACFE89E094}"/>
    <pc:docChg chg="custSel modSld">
      <pc:chgData name="Karen Wall" userId="70df971b-6ad8-4c0c-aba7-ebf3aec2311b" providerId="ADAL" clId="{D8024CA2-E1F1-461A-A2BB-AEACFE89E094}" dt="2021-09-21T10:00:35.022" v="0" actId="27636"/>
      <pc:docMkLst>
        <pc:docMk/>
      </pc:docMkLst>
      <pc:sldChg chg="modSp mod">
        <pc:chgData name="Karen Wall" userId="70df971b-6ad8-4c0c-aba7-ebf3aec2311b" providerId="ADAL" clId="{D8024CA2-E1F1-461A-A2BB-AEACFE89E094}" dt="2021-09-21T10:00:35.022" v="0" actId="27636"/>
        <pc:sldMkLst>
          <pc:docMk/>
          <pc:sldMk cId="2890148379" sldId="261"/>
        </pc:sldMkLst>
        <pc:spChg chg="mod">
          <ac:chgData name="Karen Wall" userId="70df971b-6ad8-4c0c-aba7-ebf3aec2311b" providerId="ADAL" clId="{D8024CA2-E1F1-461A-A2BB-AEACFE89E094}" dt="2021-09-21T10:00:35.022" v="0" actId="27636"/>
          <ac:spMkLst>
            <pc:docMk/>
            <pc:sldMk cId="2890148379" sldId="261"/>
            <ac:spMk id="3" creationId="{77BB1912-0B48-4BCC-A896-231FDED439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J29YsEfYlo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-nb5CR1uec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g2lkCxjMg8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</a:t>
            </a: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3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9240-8912-438F-9B33-9CD42790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642594"/>
            <a:ext cx="7026150" cy="1371600"/>
          </a:xfrm>
        </p:spPr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Why do we have Golden rules in our school?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E0BD58B-A413-400E-9F6C-B11B9036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93" y="568497"/>
            <a:ext cx="3962743" cy="5646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75F22-C66B-4B5E-A3C7-8B081CCE2507}"/>
              </a:ext>
            </a:extLst>
          </p:cNvPr>
          <p:cNvSpPr txBox="1"/>
          <p:nvPr/>
        </p:nvSpPr>
        <p:spPr>
          <a:xfrm>
            <a:off x="747252" y="2408903"/>
            <a:ext cx="5663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What would happen if we didn’t have any rules?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A7A48-3342-47C2-95B0-FA829383D314}"/>
              </a:ext>
            </a:extLst>
          </p:cNvPr>
          <p:cNvSpPr txBox="1"/>
          <p:nvPr/>
        </p:nvSpPr>
        <p:spPr>
          <a:xfrm>
            <a:off x="810875" y="3773545"/>
            <a:ext cx="5663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Twinkl Cursive Looped" panose="02000000000000000000" pitchFamily="2" charset="0"/>
              </a:rPr>
              <a:t>Which rule do YOU think is most important and 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D4C57-9EBE-464B-9567-42D92E3DF7EB}"/>
              </a:ext>
            </a:extLst>
          </p:cNvPr>
          <p:cNvSpPr txBox="1"/>
          <p:nvPr/>
        </p:nvSpPr>
        <p:spPr>
          <a:xfrm>
            <a:off x="603682" y="5245472"/>
            <a:ext cx="5663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Cursive Looped" panose="02000000000000000000" pitchFamily="2" charset="0"/>
              </a:rPr>
              <a:t>Choose a question and answer on a </a:t>
            </a:r>
            <a:r>
              <a:rPr lang="en-GB" sz="3200" dirty="0" err="1">
                <a:latin typeface="Twinkl Cursive Looped" panose="02000000000000000000" pitchFamily="2" charset="0"/>
              </a:rPr>
              <a:t>postit</a:t>
            </a:r>
            <a:r>
              <a:rPr lang="en-GB" sz="3200" dirty="0">
                <a:latin typeface="Twinkl Cursive Looped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592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3-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Praise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me – The Greatest showman</a:t>
            </a:r>
          </a:p>
        </p:txBody>
      </p:sp>
      <p:pic>
        <p:nvPicPr>
          <p:cNvPr id="3" name="Online Media 2" title="This Is Me - The Greatest Showman {LYRICS}">
            <a:hlinkClick r:id="" action="ppaction://media"/>
            <a:extLst>
              <a:ext uri="{FF2B5EF4-FFF2-40B4-BE49-F238E27FC236}">
                <a16:creationId xmlns:a16="http://schemas.microsoft.com/office/drawing/2014/main" id="{58016D27-8A90-4B47-8731-CA54197DAB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7274" y="1748901"/>
            <a:ext cx="7750206" cy="44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Especially for key stage 1 </a:t>
            </a:r>
            <a:br>
              <a:rPr lang="en-GB" dirty="0"/>
            </a:br>
            <a:r>
              <a:rPr lang="en-GB" dirty="0"/>
              <a:t>–The butterfly song</a:t>
            </a:r>
          </a:p>
        </p:txBody>
      </p:sp>
      <p:pic>
        <p:nvPicPr>
          <p:cNvPr id="4" name="Online Media 3" title="If I were a butterfly - Lyrics and music">
            <a:hlinkClick r:id="" action="ppaction://media"/>
            <a:extLst>
              <a:ext uri="{FF2B5EF4-FFF2-40B4-BE49-F238E27FC236}">
                <a16:creationId xmlns:a16="http://schemas.microsoft.com/office/drawing/2014/main" id="{70F2FC63-5FB5-481E-9442-86F0BDF3BF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2066" y="2014194"/>
            <a:ext cx="8593584" cy="44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3-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 Thursday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923" y="1024670"/>
            <a:ext cx="5716338" cy="1817143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2290439"/>
            <a:ext cx="5355264" cy="3341877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FF0000"/>
                </a:solidFill>
                <a:latin typeface="Twinkl Cursive Looped"/>
              </a:rPr>
              <a:t>Class 1: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latin typeface="Twinkl Cursive Looped"/>
              </a:rPr>
              <a:t>Draw a picture to show how you follow the Golden rules. Choose one to share on Friday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FFC000"/>
                </a:solidFill>
                <a:latin typeface="Twinkl Cursive Looped"/>
              </a:rPr>
              <a:t>Class 2: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latin typeface="Twinkl Cursive Looped"/>
              </a:rPr>
              <a:t>Draw a picture of the most important Golden rule.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F211A3"/>
                </a:solidFill>
                <a:latin typeface="Twinkl Cursive Looped"/>
              </a:rPr>
              <a:t>Class 3: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solidFill>
                  <a:schemeClr val="tx1"/>
                </a:solidFill>
                <a:latin typeface="Twinkl Cursive Looped"/>
              </a:rPr>
              <a:t>Draw a picture of a Golden rule and the consequence of not following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50"/>
                </a:solidFill>
                <a:latin typeface="Twinkl Cursive Looped"/>
              </a:rPr>
              <a:t> Class 4: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latin typeface="Twinkl Cursive Looped"/>
              </a:rPr>
              <a:t>Draw a picture of a Golden rule and explain the consequence of not following it.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DC4FC44-8968-4B94-ADE7-72825339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93" y="568497"/>
            <a:ext cx="3962743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2-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 dirty="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,249,422 Growth Stock Photos and Images - 123RF">
            <a:extLst>
              <a:ext uri="{FF2B5EF4-FFF2-40B4-BE49-F238E27FC236}">
                <a16:creationId xmlns:a16="http://schemas.microsoft.com/office/drawing/2014/main" id="{5D27E426-AED1-437B-8683-DE2DC494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 dirty="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 dirty="0">
                <a:latin typeface="Twinkl Cursive Looped" panose="02000000000000000000" pitchFamily="2" charset="0"/>
              </a:rPr>
            </a:br>
            <a:endParaRPr lang="en-US" sz="6000" b="0" cap="all" spc="-100" dirty="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 dirty="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Sharing from EYFS – drawing a Golden rule.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he Golden Rule | Feeding Missouri">
            <a:extLst>
              <a:ext uri="{FF2B5EF4-FFF2-40B4-BE49-F238E27FC236}">
                <a16:creationId xmlns:a16="http://schemas.microsoft.com/office/drawing/2014/main" id="{D24FAC85-F2D8-44D2-9592-D0FE54EC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58" y="812583"/>
            <a:ext cx="3287028" cy="499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 dirty="0">
              <a:latin typeface="Twinkl Cursive Looped" panose="02000000000000000000" pitchFamily="2" charset="0"/>
            </a:endParaRPr>
          </a:p>
          <a:p>
            <a:r>
              <a:rPr lang="en-GB" sz="3200" dirty="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237" y="2309043"/>
            <a:ext cx="6362869" cy="351672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Here are the berries of the honeysuckle.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 They are bright red and look so juicy BUT they are POISONOUS! 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The wild birds love them in winter but if we ate them it would make us seriously ill.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We all need to be careful to know which fruits are safe and those that can make us seriously ill.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38730" y="621791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Is it easy to make the right choice?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1026" name="Picture 2" descr="7 Popular Plants with Poisonous Berries | Empress of Dirt | Poisonous  berries, Berry plants, Honeysuckle berries">
            <a:extLst>
              <a:ext uri="{FF2B5EF4-FFF2-40B4-BE49-F238E27FC236}">
                <a16:creationId xmlns:a16="http://schemas.microsoft.com/office/drawing/2014/main" id="{A30F6A3D-DEF1-4F11-99D7-5FC13012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55" y="1383121"/>
            <a:ext cx="3523735" cy="41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38729" y="621791"/>
            <a:ext cx="2871027" cy="2713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The Bible also tells us of two people who had a choice to make…</a:t>
            </a:r>
          </a:p>
        </p:txBody>
      </p:sp>
      <p:pic>
        <p:nvPicPr>
          <p:cNvPr id="2" name="Online Media 1" title="God's Story: The Fall">
            <a:hlinkClick r:id="" action="ppaction://media"/>
            <a:extLst>
              <a:ext uri="{FF2B5EF4-FFF2-40B4-BE49-F238E27FC236}">
                <a16:creationId xmlns:a16="http://schemas.microsoft.com/office/drawing/2014/main" id="{09BB1399-A868-461B-BAAB-7AFA335365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73304" y="1342937"/>
            <a:ext cx="7679967" cy="47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868680" y="642593"/>
            <a:ext cx="6281928" cy="1295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winkl Cursive Looped" panose="02000000000000000000" pitchFamily="2" charset="0"/>
              </a:rPr>
              <a:t>Reflection: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A8DC67-2A6D-4ACA-924E-400BA2DC0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680" y="1677880"/>
            <a:ext cx="6281928" cy="435716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chemeClr val="tx1"/>
                </a:solidFill>
                <a:latin typeface="Twinkl Cursive Looped" panose="02000000000000000000" pitchFamily="2" charset="0"/>
              </a:rPr>
              <a:t>Sometimes like Adam and Eve , we may be tempted to make the wrong choices.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chemeClr val="tx1"/>
                </a:solidFill>
                <a:latin typeface="Twinkl Cursive Looped" panose="02000000000000000000" pitchFamily="2" charset="0"/>
              </a:rPr>
              <a:t>In the story God warns Adam and Eve that the fruit from that tree would make them unhappy. It’s like they took the “bad” fruit! 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chemeClr val="tx1"/>
                </a:solidFill>
                <a:latin typeface="Twinkl Cursive Looped" panose="02000000000000000000" pitchFamily="2" charset="0"/>
              </a:rPr>
              <a:t>Making the choice to do the right thing can be difficult. 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chemeClr val="tx1"/>
                </a:solidFill>
                <a:latin typeface="Twinkl Cursive Looped" panose="02000000000000000000" pitchFamily="2" charset="0"/>
              </a:rPr>
              <a:t>Telling the truth and choosing to make the right choice needs like everything PRACTICE.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rgbClr val="FF0000"/>
                </a:solidFill>
                <a:latin typeface="Twinkl Cursive Looped" panose="02000000000000000000" pitchFamily="2" charset="0"/>
              </a:rPr>
              <a:t>Can you remember a time when you did something you knew to be wrong. How did you feel? </a:t>
            </a:r>
          </a:p>
        </p:txBody>
      </p:sp>
      <p:pic>
        <p:nvPicPr>
          <p:cNvPr id="2050" name="Picture 2" descr="277 Poison Apple Illustrations &amp;amp; Clip Art - iStock">
            <a:extLst>
              <a:ext uri="{FF2B5EF4-FFF2-40B4-BE49-F238E27FC236}">
                <a16:creationId xmlns:a16="http://schemas.microsoft.com/office/drawing/2014/main" id="{6B313E19-CBFD-4013-AE09-4DBEFC69B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r="14097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0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430136" cy="440625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sz="2600" b="1" dirty="0"/>
              <a:t>Please bow your heads and put your hands together, or sit quietly to reflect.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Father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From time to time we all behave badly.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Give us the wisdom to admit when we are wrong and the courage to make the right choice. Help us to be truthful.</a:t>
            </a:r>
          </a:p>
          <a:p>
            <a:r>
              <a:rPr lang="en-GB" sz="2800" b="1" dirty="0">
                <a:latin typeface="Twinkl Cursive Looped"/>
              </a:rPr>
              <a:t> Guide us in your light.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3-Class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22B9B7-2BB6-4D69-B39C-925C4459A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dfd068b-20d5-4086-86dc-bd85d8e86094"/>
    <ds:schemaRef ds:uri="http://schemas.microsoft.com/office/infopath/2007/PartnerControls"/>
    <ds:schemaRef ds:uri="598a01a8-5d69-453e-ab46-27cc0e5f55a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636</Words>
  <Application>Microsoft Office PowerPoint</Application>
  <PresentationFormat>Widescreen</PresentationFormat>
  <Paragraphs>110</Paragraphs>
  <Slides>28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Collective worship </vt:lpstr>
      <vt:lpstr>PowerPoint Presentation</vt:lpstr>
      <vt:lpstr>Why do we have Golden rules in our school?</vt:lpstr>
      <vt:lpstr>PowerPoint Presentation</vt:lpstr>
      <vt:lpstr>Collective worship </vt:lpstr>
      <vt:lpstr>PowerPoint Presentation</vt:lpstr>
      <vt:lpstr>This is me – The Greatest showman</vt:lpstr>
      <vt:lpstr>Especially for key stage 1  –The butterfly song</vt:lpstr>
      <vt:lpstr>Children’s choice</vt:lpstr>
      <vt:lpstr>PowerPoint Presentation</vt:lpstr>
      <vt:lpstr>Collective worship </vt:lpstr>
      <vt:lpstr>Reflection </vt:lpstr>
      <vt:lpstr>PowerPoint Presentation</vt:lpstr>
      <vt:lpstr>Celebration Collective worship </vt:lpstr>
      <vt:lpstr>Birthdays….Happy Birthday to YOU.</vt:lpstr>
      <vt:lpstr>Personal Development Awards</vt:lpstr>
      <vt:lpstr>PowerPoint Presentation</vt:lpstr>
      <vt:lpstr>Head Teacher Awards </vt:lpstr>
      <vt:lpstr>PowerPoint Presentation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Wall</cp:lastModifiedBy>
  <cp:revision>255</cp:revision>
  <cp:lastPrinted>2021-08-31T16:29:38Z</cp:lastPrinted>
  <dcterms:created xsi:type="dcterms:W3CDTF">2020-08-15T12:15:28Z</dcterms:created>
  <dcterms:modified xsi:type="dcterms:W3CDTF">2021-09-21T10:01:06Z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