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4"/>
  </p:sldMasterIdLst>
  <p:sldIdLst>
    <p:sldId id="256" r:id="rId5"/>
    <p:sldId id="257" r:id="rId6"/>
    <p:sldId id="258" r:id="rId7"/>
    <p:sldId id="290" r:id="rId8"/>
    <p:sldId id="291" r:id="rId9"/>
    <p:sldId id="262" r:id="rId10"/>
    <p:sldId id="261" r:id="rId11"/>
    <p:sldId id="268" r:id="rId12"/>
    <p:sldId id="269" r:id="rId13"/>
    <p:sldId id="294" r:id="rId14"/>
    <p:sldId id="292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93" r:id="rId23"/>
    <p:sldId id="281" r:id="rId24"/>
    <p:sldId id="282" r:id="rId25"/>
    <p:sldId id="286" r:id="rId26"/>
    <p:sldId id="283" r:id="rId27"/>
    <p:sldId id="285" r:id="rId28"/>
    <p:sldId id="284" r:id="rId29"/>
    <p:sldId id="289" r:id="rId30"/>
    <p:sldId id="287" r:id="rId31"/>
    <p:sldId id="288" r:id="rId32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11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8024CA2-E1F1-461A-A2BB-AEACFE89E094}" v="2" dt="2021-09-21T10:00:34.78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85" d="100"/>
          <a:sy n="85" d="100"/>
        </p:scale>
        <p:origin x="7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en Wall" userId="70df971b-6ad8-4c0c-aba7-ebf3aec2311b" providerId="ADAL" clId="{D8024CA2-E1F1-461A-A2BB-AEACFE89E094}"/>
    <pc:docChg chg="custSel modSld">
      <pc:chgData name="Karen Wall" userId="70df971b-6ad8-4c0c-aba7-ebf3aec2311b" providerId="ADAL" clId="{D8024CA2-E1F1-461A-A2BB-AEACFE89E094}" dt="2021-09-21T10:00:35.022" v="0" actId="27636"/>
      <pc:docMkLst>
        <pc:docMk/>
      </pc:docMkLst>
      <pc:sldChg chg="modSp mod">
        <pc:chgData name="Karen Wall" userId="70df971b-6ad8-4c0c-aba7-ebf3aec2311b" providerId="ADAL" clId="{D8024CA2-E1F1-461A-A2BB-AEACFE89E094}" dt="2021-09-21T10:00:35.022" v="0" actId="27636"/>
        <pc:sldMkLst>
          <pc:docMk/>
          <pc:sldMk cId="2890148379" sldId="261"/>
        </pc:sldMkLst>
        <pc:spChg chg="mod">
          <ac:chgData name="Karen Wall" userId="70df971b-6ad8-4c0c-aba7-ebf3aec2311b" providerId="ADAL" clId="{D8024CA2-E1F1-461A-A2BB-AEACFE89E094}" dt="2021-09-21T10:00:35.022" v="0" actId="27636"/>
          <ac:spMkLst>
            <pc:docMk/>
            <pc:sldMk cId="2890148379" sldId="261"/>
            <ac:spMk id="3" creationId="{77BB1912-0B48-4BCC-A896-231FDED439DF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9/21/2021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19270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F40B7-36AB-4376-BE14-EF7004D79BB9}" type="datetime1">
              <a:rPr lang="en-US" smtClean="0"/>
              <a:t>9/21/2021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581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7CAB8-DCAE-46A5-AADA-B3FAD11A54E0}" type="datetime1">
              <a:rPr lang="en-US" smtClean="0"/>
              <a:t>9/21/2021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008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9/21/2021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739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9/21/2021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344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9/21/2021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837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9/21/2021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437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9/21/2021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560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9/21/2021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1484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9/21/2021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878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9/21/2021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02067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9/21/2021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396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77" r:id="rId5"/>
    <p:sldLayoutId id="2147483683" r:id="rId6"/>
    <p:sldLayoutId id="2147483684" r:id="rId7"/>
    <p:sldLayoutId id="2147483688" r:id="rId8"/>
    <p:sldLayoutId id="2147483687" r:id="rId9"/>
    <p:sldLayoutId id="2147483686" r:id="rId10"/>
    <p:sldLayoutId id="2147483678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b="1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tcuiuIwtpa4?feature=oembed" TargetMode="External"/><Relationship Id="rId4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5J29YsEfYlo?feature=oembed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L-nb5CR1uec?feature=oembed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tcuiuIwtpa4?feature=oembed" TargetMode="External"/><Relationship Id="rId4" Type="http://schemas.openxmlformats.org/officeDocument/2006/relationships/image" Target="../media/image1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Kg2lkCxjMg8?feature=oembed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tcuiuIwtpa4?feature=oembed" TargetMode="Externa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1340361"/>
            <a:ext cx="3729162" cy="3341700"/>
          </a:xfrm>
        </p:spPr>
        <p:txBody>
          <a:bodyPr>
            <a:normAutofit/>
          </a:bodyPr>
          <a:lstStyle/>
          <a:p>
            <a:r>
              <a:rPr lang="en-GB" sz="3600">
                <a:solidFill>
                  <a:schemeClr val="tx1"/>
                </a:solidFill>
                <a:latin typeface="Twinkl Cursive Looped" panose="02000000000000000000" pitchFamily="2" charset="0"/>
              </a:rPr>
              <a:t>Collective worship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284" y="3696930"/>
            <a:ext cx="3793642" cy="2005452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The value of </a:t>
            </a:r>
            <a:r>
              <a:rPr lang="en-GB" sz="2400" b="1" dirty="0">
                <a:solidFill>
                  <a:srgbClr val="00B0F0"/>
                </a:solidFill>
                <a:latin typeface="Twinkl Cursive Looped"/>
              </a:rPr>
              <a:t>Truthfulness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“The truth will set you free” John 8:32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>
                <a:solidFill>
                  <a:schemeClr val="tx1"/>
                </a:solidFill>
                <a:latin typeface="Twinkl Cursive Looped"/>
              </a:rPr>
              <a:t>Worship </a:t>
            </a: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3</a:t>
            </a:r>
          </a:p>
        </p:txBody>
      </p:sp>
      <p:pic>
        <p:nvPicPr>
          <p:cNvPr id="4" name="Picture 2" descr="Adam, Eve, the Gospel, and the Truthfulness of Scripture - Servants of Grace">
            <a:extLst>
              <a:ext uri="{FF2B5EF4-FFF2-40B4-BE49-F238E27FC236}">
                <a16:creationId xmlns:a16="http://schemas.microsoft.com/office/drawing/2014/main" id="{448DE344-6228-4A77-8FEE-B9B454DAFF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210" y="0"/>
            <a:ext cx="752979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94918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2B9240-8912-438F-9B33-9CD42790E2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682" y="642594"/>
            <a:ext cx="7026150" cy="1371600"/>
          </a:xfrm>
        </p:spPr>
        <p:txBody>
          <a:bodyPr/>
          <a:lstStyle/>
          <a:p>
            <a:r>
              <a:rPr lang="en-GB" dirty="0">
                <a:latin typeface="Twinkl Cursive Looped" panose="02000000000000000000" pitchFamily="2" charset="0"/>
              </a:rPr>
              <a:t>Why do we have Golden rules in our school?</a:t>
            </a:r>
          </a:p>
        </p:txBody>
      </p:sp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6E0BD58B-A413-400E-9F6C-B11B903629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1893" y="568497"/>
            <a:ext cx="3962743" cy="564690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A575F22-C66B-4B5E-A3C7-8B081CCE2507}"/>
              </a:ext>
            </a:extLst>
          </p:cNvPr>
          <p:cNvSpPr txBox="1"/>
          <p:nvPr/>
        </p:nvSpPr>
        <p:spPr>
          <a:xfrm>
            <a:off x="747252" y="2408903"/>
            <a:ext cx="56633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FF0000"/>
                </a:solidFill>
                <a:latin typeface="Twinkl Cursive Looped" panose="02000000000000000000" pitchFamily="2" charset="0"/>
              </a:rPr>
              <a:t>What would happen if we didn’t have any rules?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7CA7A48-3342-47C2-95B0-FA829383D314}"/>
              </a:ext>
            </a:extLst>
          </p:cNvPr>
          <p:cNvSpPr txBox="1"/>
          <p:nvPr/>
        </p:nvSpPr>
        <p:spPr>
          <a:xfrm>
            <a:off x="810875" y="3773545"/>
            <a:ext cx="56633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7030A0"/>
                </a:solidFill>
                <a:latin typeface="Twinkl Cursive Looped" panose="02000000000000000000" pitchFamily="2" charset="0"/>
              </a:rPr>
              <a:t>Which rule do YOU think is most important and why?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E2D4C57-9EBE-464B-9567-42D92E3DF7EB}"/>
              </a:ext>
            </a:extLst>
          </p:cNvPr>
          <p:cNvSpPr txBox="1"/>
          <p:nvPr/>
        </p:nvSpPr>
        <p:spPr>
          <a:xfrm>
            <a:off x="603682" y="5245472"/>
            <a:ext cx="56633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latin typeface="Twinkl Cursive Looped" panose="02000000000000000000" pitchFamily="2" charset="0"/>
              </a:rPr>
              <a:t>Choose a question and answer on a </a:t>
            </a:r>
            <a:r>
              <a:rPr lang="en-GB" sz="3200" dirty="0" err="1">
                <a:latin typeface="Twinkl Cursive Looped" panose="02000000000000000000" pitchFamily="2" charset="0"/>
              </a:rPr>
              <a:t>postit</a:t>
            </a:r>
            <a:r>
              <a:rPr lang="en-GB" sz="3200" dirty="0">
                <a:latin typeface="Twinkl Cursive Looped" panose="02000000000000000000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559250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33786" y="1557228"/>
            <a:ext cx="5355264" cy="440625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Aft>
                <a:spcPts val="600"/>
              </a:spcAft>
            </a:pPr>
            <a:endParaRPr lang="en-GB" dirty="0">
              <a:latin typeface="Twinkl Cursive Looped" panose="02000000000000000000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4" descr="A group of people around each other&#10;&#10;Description automatically generated">
            <a:extLst>
              <a:ext uri="{FF2B5EF4-FFF2-40B4-BE49-F238E27FC236}">
                <a16:creationId xmlns:a16="http://schemas.microsoft.com/office/drawing/2014/main" id="{7CB1009C-7030-4BBD-BE8F-7D01BE1BD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569" y="859813"/>
            <a:ext cx="3960420" cy="4950347"/>
          </a:xfrm>
          <a:prstGeom prst="rect">
            <a:avLst/>
          </a:prstGeom>
        </p:spPr>
      </p:pic>
      <p:pic>
        <p:nvPicPr>
          <p:cNvPr id="3074" name="Picture 2" descr="The Lord&amp;#39;s Prayer Display Posters by Twinkl Printable Resources | TpT">
            <a:extLst>
              <a:ext uri="{FF2B5EF4-FFF2-40B4-BE49-F238E27FC236}">
                <a16:creationId xmlns:a16="http://schemas.microsoft.com/office/drawing/2014/main" id="{FAD109EE-75F8-46DF-BB55-6C77EA8BCE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9663" y="457197"/>
            <a:ext cx="6815135" cy="5943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9147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1340361"/>
            <a:ext cx="3729162" cy="3341700"/>
          </a:xfrm>
        </p:spPr>
        <p:txBody>
          <a:bodyPr>
            <a:normAutofit/>
          </a:bodyPr>
          <a:lstStyle/>
          <a:p>
            <a:r>
              <a:rPr lang="en-GB" sz="3600">
                <a:solidFill>
                  <a:schemeClr val="tx1"/>
                </a:solidFill>
                <a:latin typeface="Twinkl Cursive Looped" panose="02000000000000000000" pitchFamily="2" charset="0"/>
              </a:rPr>
              <a:t>Collective worship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284" y="3696930"/>
            <a:ext cx="3793642" cy="2703870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The value of </a:t>
            </a:r>
            <a:r>
              <a:rPr lang="en-GB" sz="2400" b="1" dirty="0">
                <a:solidFill>
                  <a:srgbClr val="00B0F0"/>
                </a:solidFill>
                <a:latin typeface="Twinkl Cursive Looped"/>
              </a:rPr>
              <a:t>Truthfulness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“The truth will set you free” John 8:32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Worship 3-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Praise worship</a:t>
            </a:r>
          </a:p>
        </p:txBody>
      </p:sp>
      <p:pic>
        <p:nvPicPr>
          <p:cNvPr id="4" name="Picture 2" descr="Adam, Eve, the Gospel, and the Truthfulness of Scripture - Servants of Grace">
            <a:extLst>
              <a:ext uri="{FF2B5EF4-FFF2-40B4-BE49-F238E27FC236}">
                <a16:creationId xmlns:a16="http://schemas.microsoft.com/office/drawing/2014/main" id="{448DE344-6228-4A77-8FEE-B9B454DAFF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210" y="0"/>
            <a:ext cx="752979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68389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34">
            <a:extLst>
              <a:ext uri="{FF2B5EF4-FFF2-40B4-BE49-F238E27FC236}">
                <a16:creationId xmlns:a16="http://schemas.microsoft.com/office/drawing/2014/main" id="{1C3E817E-E139-426E-89E5-9DD346EC75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E2ADD2F6-F7FC-464F-8F18-5BDBD27A73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5A3A31F1-FA83-497F-98FF-9A5621DC55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7" y="0"/>
            <a:ext cx="8168743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asting Crowns - Voice of Truth [LYRICS] - YouTube">
            <a:extLst>
              <a:ext uri="{FF2B5EF4-FFF2-40B4-BE49-F238E27FC236}">
                <a16:creationId xmlns:a16="http://schemas.microsoft.com/office/drawing/2014/main" id="{546FD3FC-B516-454E-B790-E58C429BB0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56883" y="3313941"/>
            <a:ext cx="2458064" cy="2638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1" name="Rectangle 140">
            <a:extLst>
              <a:ext uri="{FF2B5EF4-FFF2-40B4-BE49-F238E27FC236}">
                <a16:creationId xmlns:a16="http://schemas.microsoft.com/office/drawing/2014/main" id="{343FF9E2-8F7E-4BCC-9A50-C41AD8A56D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31468" y="164592"/>
            <a:ext cx="3708894" cy="6540176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8EF3056-5D5E-4305-A9F7-98CA584B9E0F}"/>
              </a:ext>
            </a:extLst>
          </p:cNvPr>
          <p:cNvSpPr txBox="1"/>
          <p:nvPr/>
        </p:nvSpPr>
        <p:spPr>
          <a:xfrm>
            <a:off x="8560024" y="1559768"/>
            <a:ext cx="3238829" cy="31353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>
              <a:lnSpc>
                <a:spcPct val="83000"/>
              </a:lnSpc>
              <a:spcBef>
                <a:spcPct val="0"/>
              </a:spcBef>
            </a:pPr>
            <a:endParaRPr lang="en-US" sz="3000" cap="all" spc="-1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endParaRPr lang="en-US" sz="3000" cap="all" spc="-1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r>
              <a:rPr lang="en-US" sz="3000" cap="all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Song to reflect:</a:t>
            </a: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r>
              <a:rPr lang="en-US" sz="3000" cap="all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r>
              <a:rPr lang="en-US" sz="3000" cap="all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https://www.youtube.com/watch?v=tcuiuIwtpa4</a:t>
            </a: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endParaRPr lang="en-US" sz="3000" cap="all" spc="-1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endParaRPr lang="en-US" sz="3000" cap="all" spc="-1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endParaRPr lang="en-US" sz="3000" cap="all" spc="-1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  <a:spcAft>
                <a:spcPts val="600"/>
              </a:spcAft>
            </a:pPr>
            <a:endParaRPr lang="en-US" sz="3000" cap="all" spc="-1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  <a:spcAft>
                <a:spcPts val="600"/>
              </a:spcAft>
            </a:pPr>
            <a:endParaRPr lang="en-US" sz="3000" cap="all" spc="-1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  <a:spcAft>
                <a:spcPts val="600"/>
              </a:spcAft>
            </a:pPr>
            <a:endParaRPr lang="en-US" sz="3000" cap="all" spc="-1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  <a:spcAft>
                <a:spcPts val="600"/>
              </a:spcAft>
            </a:pPr>
            <a:endParaRPr lang="en-US" sz="3000" cap="all" spc="-1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47751BC8-250F-493B-BDF9-D45BA5991D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19318" y="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5" name="Straight Connector 144">
            <a:extLst>
              <a:ext uri="{FF2B5EF4-FFF2-40B4-BE49-F238E27FC236}">
                <a16:creationId xmlns:a16="http://schemas.microsoft.com/office/drawing/2014/main" id="{BF0F044C-8394-47CB-8E3D-FA56B06939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33618" y="-1172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Straight Connector 146">
            <a:extLst>
              <a:ext uri="{FF2B5EF4-FFF2-40B4-BE49-F238E27FC236}">
                <a16:creationId xmlns:a16="http://schemas.microsoft.com/office/drawing/2014/main" id="{6B2DCD75-B707-4C51-8ADC-813834C09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025258" y="-1172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Connector 148">
            <a:extLst>
              <a:ext uri="{FF2B5EF4-FFF2-40B4-BE49-F238E27FC236}">
                <a16:creationId xmlns:a16="http://schemas.microsoft.com/office/drawing/2014/main" id="{F4851414-8BB1-42EF-912B-608FCE07B2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33618" y="644123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Online Media 1" title="Casting Crowns - Voice of Truth [LYRICS]">
            <a:hlinkClick r:id="" action="ppaction://media"/>
            <a:extLst>
              <a:ext uri="{FF2B5EF4-FFF2-40B4-BE49-F238E27FC236}">
                <a16:creationId xmlns:a16="http://schemas.microsoft.com/office/drawing/2014/main" id="{476BFCAA-1932-40A6-AC9F-075DE23C329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393147" y="164592"/>
            <a:ext cx="6885879" cy="6029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017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B64270-FD73-470D-A908-E493EDF29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This is me – The Greatest showman</a:t>
            </a:r>
          </a:p>
        </p:txBody>
      </p:sp>
      <p:pic>
        <p:nvPicPr>
          <p:cNvPr id="3" name="Online Media 2" title="This Is Me - The Greatest Showman {LYRICS}">
            <a:hlinkClick r:id="" action="ppaction://media"/>
            <a:extLst>
              <a:ext uri="{FF2B5EF4-FFF2-40B4-BE49-F238E27FC236}">
                <a16:creationId xmlns:a16="http://schemas.microsoft.com/office/drawing/2014/main" id="{58016D27-8A90-4B47-8731-CA54197DABD8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157274" y="1748901"/>
            <a:ext cx="7750206" cy="446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048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BFC39D-BD34-4350-B97A-3A7BDDF508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Especially for key stage 1 </a:t>
            </a:r>
            <a:br>
              <a:rPr lang="en-GB" dirty="0"/>
            </a:br>
            <a:r>
              <a:rPr lang="en-GB" dirty="0"/>
              <a:t>–The butterfly song</a:t>
            </a:r>
          </a:p>
        </p:txBody>
      </p:sp>
      <p:pic>
        <p:nvPicPr>
          <p:cNvPr id="4" name="Online Media 3" title="If I were a butterfly - Lyrics and music">
            <a:hlinkClick r:id="" action="ppaction://media"/>
            <a:extLst>
              <a:ext uri="{FF2B5EF4-FFF2-40B4-BE49-F238E27FC236}">
                <a16:creationId xmlns:a16="http://schemas.microsoft.com/office/drawing/2014/main" id="{70F2FC63-5FB5-481E-9442-86F0BDF3BF6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882066" y="2014194"/>
            <a:ext cx="8593584" cy="4493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569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1419E3D9-C5FB-41A9-B6D2-DFB210BB6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367909BF-1DF7-4ACE-8F58-6CF719BB2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89E8BEDB-0BBC-4F21-9CFB-8530D664C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51D6D676-6F2F-4446-9935-2D8D03821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E9BAEA2B-9C25-4B43-8C9A-A9D0C3E9B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21FC5F3A-7F1A-4EE8-A913-C8E96ACC3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Rectangle 83">
            <a:extLst>
              <a:ext uri="{FF2B5EF4-FFF2-40B4-BE49-F238E27FC236}">
                <a16:creationId xmlns:a16="http://schemas.microsoft.com/office/drawing/2014/main" id="{420551B3-B4DA-48EE-988C-4FAEAEB5C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horal singing narrow - Colne Valley Male Voice Choir">
            <a:extLst>
              <a:ext uri="{FF2B5EF4-FFF2-40B4-BE49-F238E27FC236}">
                <a16:creationId xmlns:a16="http://schemas.microsoft.com/office/drawing/2014/main" id="{5E5D99B9-ECD7-44C2-8446-B500D7C464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93" b="10751"/>
          <a:stretch/>
        </p:blipFill>
        <p:spPr bwMode="auto">
          <a:xfrm>
            <a:off x="-1" y="10"/>
            <a:ext cx="12192000" cy="4551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6" name="Rectangle 85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30074"/>
            <a:ext cx="12192000" cy="2327925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6116" y="4692768"/>
            <a:ext cx="11859768" cy="200253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06E2942-F6C0-4702-8E4C-1BB91427D1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723" y="4956811"/>
            <a:ext cx="11439414" cy="89743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3000"/>
              </a:lnSpc>
            </a:pPr>
            <a:r>
              <a:rPr lang="en-US" sz="4400" b="0" cap="all" spc="-100">
                <a:solidFill>
                  <a:schemeClr val="tx1"/>
                </a:solidFill>
              </a:rPr>
              <a:t>Children’s choice</a:t>
            </a:r>
          </a:p>
        </p:txBody>
      </p:sp>
    </p:spTree>
    <p:extLst>
      <p:ext uri="{BB962C8B-B14F-4D97-AF65-F5344CB8AC3E}">
        <p14:creationId xmlns:p14="http://schemas.microsoft.com/office/powerpoint/2010/main" val="647458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33786" y="1557228"/>
            <a:ext cx="5355264" cy="440625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Aft>
                <a:spcPts val="600"/>
              </a:spcAft>
            </a:pPr>
            <a:endParaRPr lang="en-GB" dirty="0">
              <a:latin typeface="Twinkl Cursive Looped" panose="02000000000000000000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4" descr="A group of people around each other&#10;&#10;Description automatically generated">
            <a:extLst>
              <a:ext uri="{FF2B5EF4-FFF2-40B4-BE49-F238E27FC236}">
                <a16:creationId xmlns:a16="http://schemas.microsoft.com/office/drawing/2014/main" id="{7CB1009C-7030-4BBD-BE8F-7D01BE1BD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569" y="859813"/>
            <a:ext cx="3960420" cy="4950347"/>
          </a:xfrm>
          <a:prstGeom prst="rect">
            <a:avLst/>
          </a:prstGeom>
        </p:spPr>
      </p:pic>
      <p:pic>
        <p:nvPicPr>
          <p:cNvPr id="3074" name="Picture 2" descr="The Lord&amp;#39;s Prayer Display Posters by Twinkl Printable Resources | TpT">
            <a:extLst>
              <a:ext uri="{FF2B5EF4-FFF2-40B4-BE49-F238E27FC236}">
                <a16:creationId xmlns:a16="http://schemas.microsoft.com/office/drawing/2014/main" id="{FAD109EE-75F8-46DF-BB55-6C77EA8BCE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9663" y="457197"/>
            <a:ext cx="6815135" cy="5943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2064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1340361"/>
            <a:ext cx="3729162" cy="3341700"/>
          </a:xfrm>
        </p:spPr>
        <p:txBody>
          <a:bodyPr>
            <a:normAutofit/>
          </a:bodyPr>
          <a:lstStyle/>
          <a:p>
            <a:r>
              <a:rPr lang="en-GB" sz="3600">
                <a:solidFill>
                  <a:schemeClr val="tx1"/>
                </a:solidFill>
                <a:latin typeface="Twinkl Cursive Looped" panose="02000000000000000000" pitchFamily="2" charset="0"/>
              </a:rPr>
              <a:t>Collective worship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284" y="3696930"/>
            <a:ext cx="3793642" cy="2703870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The value of </a:t>
            </a:r>
            <a:r>
              <a:rPr lang="en-GB" sz="2400" b="1" dirty="0">
                <a:solidFill>
                  <a:srgbClr val="00B0F0"/>
                </a:solidFill>
                <a:latin typeface="Twinkl Cursive Looped"/>
              </a:rPr>
              <a:t>Truthfulness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“The truth will set you free” John 8:32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Worship 3-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Class worship Thursday</a:t>
            </a:r>
          </a:p>
        </p:txBody>
      </p:sp>
      <p:pic>
        <p:nvPicPr>
          <p:cNvPr id="4" name="Picture 2" descr="Adam, Eve, the Gospel, and the Truthfulness of Scripture - Servants of Grace">
            <a:extLst>
              <a:ext uri="{FF2B5EF4-FFF2-40B4-BE49-F238E27FC236}">
                <a16:creationId xmlns:a16="http://schemas.microsoft.com/office/drawing/2014/main" id="{448DE344-6228-4A77-8FEE-B9B454DAFF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210" y="0"/>
            <a:ext cx="752979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62213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34">
            <a:extLst>
              <a:ext uri="{FF2B5EF4-FFF2-40B4-BE49-F238E27FC236}">
                <a16:creationId xmlns:a16="http://schemas.microsoft.com/office/drawing/2014/main" id="{A8702010-68BC-443D-88D4-407773D980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137" name="Rectangle 136">
            <a:extLst>
              <a:ext uri="{FF2B5EF4-FFF2-40B4-BE49-F238E27FC236}">
                <a16:creationId xmlns:a16="http://schemas.microsoft.com/office/drawing/2014/main" id="{CFFB3FCD-ADAB-4198-B351-2D48D2A624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923" y="1024670"/>
            <a:ext cx="5716338" cy="1817143"/>
          </a:xfrm>
        </p:spPr>
        <p:txBody>
          <a:bodyPr>
            <a:normAutofit/>
          </a:bodyPr>
          <a:lstStyle/>
          <a:p>
            <a:r>
              <a:rPr lang="en-GB" sz="6000" dirty="0">
                <a:latin typeface="Twinkl Cursive Looped" panose="02000000000000000000" pitchFamily="2" charset="0"/>
              </a:rPr>
              <a:t>Reflection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17386" y="2290439"/>
            <a:ext cx="5355264" cy="3341877"/>
          </a:xfrm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3200" b="1" dirty="0">
                <a:solidFill>
                  <a:srgbClr val="FF0000"/>
                </a:solidFill>
                <a:latin typeface="Twinkl Cursive Looped"/>
              </a:rPr>
              <a:t>Class 1: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3200" b="1" dirty="0">
                <a:latin typeface="Twinkl Cursive Looped"/>
              </a:rPr>
              <a:t>Draw a picture to show how you follow the Golden rules. Choose one to share on Friday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3200" b="1" dirty="0">
                <a:solidFill>
                  <a:srgbClr val="FFC000"/>
                </a:solidFill>
                <a:latin typeface="Twinkl Cursive Looped"/>
              </a:rPr>
              <a:t>Class 2: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3200" b="1" dirty="0">
                <a:latin typeface="Twinkl Cursive Looped"/>
              </a:rPr>
              <a:t>Draw a picture of the most important Golden rule.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3200" b="1" dirty="0">
                <a:solidFill>
                  <a:srgbClr val="F211A3"/>
                </a:solidFill>
                <a:latin typeface="Twinkl Cursive Looped"/>
              </a:rPr>
              <a:t>Class 3: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3200" b="1" dirty="0">
                <a:solidFill>
                  <a:schemeClr val="tx1"/>
                </a:solidFill>
                <a:latin typeface="Twinkl Cursive Looped"/>
              </a:rPr>
              <a:t>Draw a picture of a Golden rule and the consequence of not following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3200" b="1" dirty="0">
                <a:solidFill>
                  <a:srgbClr val="00B050"/>
                </a:solidFill>
                <a:latin typeface="Twinkl Cursive Looped"/>
              </a:rPr>
              <a:t> Class 4: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3200" b="1" dirty="0">
                <a:latin typeface="Twinkl Cursive Looped"/>
              </a:rPr>
              <a:t>Draw a picture of a Golden rule and explain the consequence of not following it.</a:t>
            </a:r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728BB691-7718-4B75-B2DC-DD370B7D05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348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1" name="Straight Connector 140">
            <a:extLst>
              <a:ext uri="{FF2B5EF4-FFF2-40B4-BE49-F238E27FC236}">
                <a16:creationId xmlns:a16="http://schemas.microsoft.com/office/drawing/2014/main" id="{934E5709-24C6-4EAA-A963-DEB137693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1491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Straight Connector 142">
            <a:extLst>
              <a:ext uri="{FF2B5EF4-FFF2-40B4-BE49-F238E27FC236}">
                <a16:creationId xmlns:a16="http://schemas.microsoft.com/office/drawing/2014/main" id="{4A50C428-FB13-481F-9585-5BCCF34DB1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408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Connector 144">
            <a:extLst>
              <a:ext uri="{FF2B5EF4-FFF2-40B4-BE49-F238E27FC236}">
                <a16:creationId xmlns:a16="http://schemas.microsoft.com/office/drawing/2014/main" id="{2ABEFF2D-6408-485D-BAD5-EFF000E256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1491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 descr="Diagram&#10;&#10;Description automatically generated">
            <a:extLst>
              <a:ext uri="{FF2B5EF4-FFF2-40B4-BE49-F238E27FC236}">
                <a16:creationId xmlns:a16="http://schemas.microsoft.com/office/drawing/2014/main" id="{DDC4FC44-8968-4B94-ADE7-72825339D5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1893" y="568497"/>
            <a:ext cx="3962743" cy="5646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43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7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7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andle vigil to mark COVID-19 anniversary | North Bay Nugget">
            <a:extLst>
              <a:ext uri="{FF2B5EF4-FFF2-40B4-BE49-F238E27FC236}">
                <a16:creationId xmlns:a16="http://schemas.microsoft.com/office/drawing/2014/main" id="{DB8821FC-C373-401E-94F1-FC05BA65CC3C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21" r="-2" b="24311"/>
          <a:stretch/>
        </p:blipFill>
        <p:spPr bwMode="auto">
          <a:xfrm>
            <a:off x="7531511" y="3351888"/>
            <a:ext cx="4660490" cy="3506112"/>
          </a:xfrm>
          <a:custGeom>
            <a:avLst/>
            <a:gdLst/>
            <a:ahLst/>
            <a:cxnLst/>
            <a:rect l="l" t="t" r="r" b="b"/>
            <a:pathLst>
              <a:path w="4397481" h="3351888">
                <a:moveTo>
                  <a:pt x="0" y="0"/>
                </a:moveTo>
                <a:lnTo>
                  <a:pt x="4397481" y="0"/>
                </a:lnTo>
                <a:lnTo>
                  <a:pt x="4397481" y="3351888"/>
                </a:lnTo>
                <a:lnTo>
                  <a:pt x="1552363" y="3351888"/>
                </a:lnTo>
                <a:close/>
              </a:path>
            </a:pathLst>
          </a:custGeom>
          <a:noFill/>
        </p:spPr>
      </p:pic>
      <p:pic>
        <p:nvPicPr>
          <p:cNvPr id="6" name="Picture 5" descr="Bible with a crown of thorns on a wooden table | Crown of thorns, Worship  backgrounds, Jesus christ images">
            <a:extLst>
              <a:ext uri="{FF2B5EF4-FFF2-40B4-BE49-F238E27FC236}">
                <a16:creationId xmlns:a16="http://schemas.microsoft.com/office/drawing/2014/main" id="{ED52DE9A-584E-423B-AE12-4AADD86ECD59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02" b="2"/>
          <a:stretch/>
        </p:blipFill>
        <p:spPr bwMode="auto">
          <a:xfrm>
            <a:off x="20" y="10"/>
            <a:ext cx="9154673" cy="6863475"/>
          </a:xfrm>
          <a:custGeom>
            <a:avLst/>
            <a:gdLst/>
            <a:ahLst/>
            <a:cxnLst/>
            <a:rect l="l" t="t" r="r" b="b"/>
            <a:pathLst>
              <a:path w="9154693" h="6863485">
                <a:moveTo>
                  <a:pt x="0" y="0"/>
                </a:moveTo>
                <a:lnTo>
                  <a:pt x="5976000" y="0"/>
                </a:lnTo>
                <a:lnTo>
                  <a:pt x="9154693" y="6863485"/>
                </a:lnTo>
                <a:lnTo>
                  <a:pt x="0" y="6863485"/>
                </a:lnTo>
                <a:lnTo>
                  <a:pt x="0" y="0"/>
                </a:lnTo>
                <a:close/>
              </a:path>
            </a:pathLst>
          </a:custGeom>
          <a:noFill/>
        </p:spPr>
      </p:pic>
      <p:pic>
        <p:nvPicPr>
          <p:cNvPr id="7" name="Picture 6" descr="A picture containing text, sunset, outdoor, sun&#10;&#10;Description automatically generated">
            <a:extLst>
              <a:ext uri="{FF2B5EF4-FFF2-40B4-BE49-F238E27FC236}">
                <a16:creationId xmlns:a16="http://schemas.microsoft.com/office/drawing/2014/main" id="{F36B5C4A-EA04-4F5D-B459-354AC0F7B796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797"/>
          <a:stretch/>
        </p:blipFill>
        <p:spPr bwMode="auto">
          <a:xfrm>
            <a:off x="5977142" y="5494"/>
            <a:ext cx="6214838" cy="3346394"/>
          </a:xfrm>
          <a:custGeom>
            <a:avLst/>
            <a:gdLst/>
            <a:ahLst/>
            <a:cxnLst/>
            <a:rect l="l" t="t" r="r" b="b"/>
            <a:pathLst>
              <a:path w="6023811" h="3346404">
                <a:moveTo>
                  <a:pt x="0" y="0"/>
                </a:moveTo>
                <a:lnTo>
                  <a:pt x="6023811" y="0"/>
                </a:lnTo>
                <a:lnTo>
                  <a:pt x="6023811" y="3346404"/>
                </a:lnTo>
                <a:lnTo>
                  <a:pt x="1549824" y="3346404"/>
                </a:lnTo>
                <a:close/>
              </a:path>
            </a:pathLst>
          </a:custGeom>
          <a:noFill/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197ABFF-1A72-4936-865E-7A86A78D513B}"/>
              </a:ext>
            </a:extLst>
          </p:cNvPr>
          <p:cNvSpPr txBox="1"/>
          <p:nvPr/>
        </p:nvSpPr>
        <p:spPr>
          <a:xfrm>
            <a:off x="97472" y="5836465"/>
            <a:ext cx="5879670" cy="686347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400" dirty="0">
                <a:solidFill>
                  <a:srgbClr val="FFFFFF"/>
                </a:solidFill>
              </a:rPr>
              <a:t>We think of God the Father who teaches us through his word.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9D528C-37E2-4F98-BE9F-A740D766B028}"/>
              </a:ext>
            </a:extLst>
          </p:cNvPr>
          <p:cNvSpPr txBox="1"/>
          <p:nvPr/>
        </p:nvSpPr>
        <p:spPr>
          <a:xfrm>
            <a:off x="6096000" y="2998636"/>
            <a:ext cx="6023811" cy="334639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000" dirty="0">
                <a:solidFill>
                  <a:srgbClr val="FFFFFF"/>
                </a:solidFill>
              </a:rPr>
              <a:t>We think of God’s son, Jesus who loves us</a:t>
            </a:r>
            <a:r>
              <a:rPr lang="en-GB" sz="1150" dirty="0">
                <a:solidFill>
                  <a:srgbClr val="FFFFFF"/>
                </a:solidFill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FCD8AE-66F7-4A9D-8694-53D948B465C4}"/>
              </a:ext>
            </a:extLst>
          </p:cNvPr>
          <p:cNvSpPr txBox="1"/>
          <p:nvPr/>
        </p:nvSpPr>
        <p:spPr>
          <a:xfrm>
            <a:off x="7794499" y="6012044"/>
            <a:ext cx="4397481" cy="335188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400" dirty="0">
                <a:solidFill>
                  <a:srgbClr val="FFFFFF"/>
                </a:solidFill>
              </a:rPr>
              <a:t>We think of God, the Holy spirit, who guides us.</a:t>
            </a:r>
          </a:p>
        </p:txBody>
      </p:sp>
    </p:spTree>
    <p:extLst>
      <p:ext uri="{BB962C8B-B14F-4D97-AF65-F5344CB8AC3E}">
        <p14:creationId xmlns:p14="http://schemas.microsoft.com/office/powerpoint/2010/main" val="249537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33786" y="1557228"/>
            <a:ext cx="5355264" cy="440625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Aft>
                <a:spcPts val="600"/>
              </a:spcAft>
            </a:pPr>
            <a:endParaRPr lang="en-GB" dirty="0">
              <a:latin typeface="Twinkl Cursive Looped" panose="02000000000000000000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4" descr="A group of people around each other&#10;&#10;Description automatically generated">
            <a:extLst>
              <a:ext uri="{FF2B5EF4-FFF2-40B4-BE49-F238E27FC236}">
                <a16:creationId xmlns:a16="http://schemas.microsoft.com/office/drawing/2014/main" id="{7CB1009C-7030-4BBD-BE8F-7D01BE1BD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569" y="859813"/>
            <a:ext cx="3960420" cy="4950347"/>
          </a:xfrm>
          <a:prstGeom prst="rect">
            <a:avLst/>
          </a:prstGeom>
        </p:spPr>
      </p:pic>
      <p:pic>
        <p:nvPicPr>
          <p:cNvPr id="3074" name="Picture 2" descr="The Lord&amp;#39;s Prayer Display Posters by Twinkl Printable Resources | TpT">
            <a:extLst>
              <a:ext uri="{FF2B5EF4-FFF2-40B4-BE49-F238E27FC236}">
                <a16:creationId xmlns:a16="http://schemas.microsoft.com/office/drawing/2014/main" id="{FAD109EE-75F8-46DF-BB55-6C77EA8BCE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9663" y="457197"/>
            <a:ext cx="6815135" cy="5943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3905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355230"/>
            <a:ext cx="3729162" cy="3341700"/>
          </a:xfrm>
        </p:spPr>
        <p:txBody>
          <a:bodyPr>
            <a:normAutofit/>
          </a:bodyPr>
          <a:lstStyle/>
          <a:p>
            <a:r>
              <a:rPr lang="en-GB" sz="3600" dirty="0">
                <a:solidFill>
                  <a:schemeClr val="tx1"/>
                </a:solidFill>
                <a:latin typeface="Twinkl Cursive Looped" panose="02000000000000000000" pitchFamily="2" charset="0"/>
              </a:rPr>
              <a:t>Celebration Collective worship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284" y="3696930"/>
            <a:ext cx="3793642" cy="2703870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The value of </a:t>
            </a:r>
            <a:r>
              <a:rPr lang="en-GB" sz="2400" b="1" dirty="0">
                <a:solidFill>
                  <a:srgbClr val="00B0F0"/>
                </a:solidFill>
                <a:latin typeface="Twinkl Cursive Looped"/>
              </a:rPr>
              <a:t>Truthfulness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“The truth will set you free” John 8:32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Worship 2- 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Celebration worship</a:t>
            </a:r>
          </a:p>
        </p:txBody>
      </p:sp>
      <p:pic>
        <p:nvPicPr>
          <p:cNvPr id="4" name="Picture 2" descr="Adam, Eve, the Gospel, and the Truthfulness of Scripture - Servants of Grace">
            <a:extLst>
              <a:ext uri="{FF2B5EF4-FFF2-40B4-BE49-F238E27FC236}">
                <a16:creationId xmlns:a16="http://schemas.microsoft.com/office/drawing/2014/main" id="{448DE344-6228-4A77-8FEE-B9B454DAFF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210" y="0"/>
            <a:ext cx="752979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59300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1419E3D9-C5FB-41A9-B6D2-DFB210BB6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367909BF-1DF7-4ACE-8F58-6CF719BB2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89E8BEDB-0BBC-4F21-9CFB-8530D664C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51D6D676-6F2F-4446-9935-2D8D03821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E9BAEA2B-9C25-4B43-8C9A-A9D0C3E9B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21FC5F3A-7F1A-4EE8-A913-C8E96ACC3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Rectangle 83">
            <a:extLst>
              <a:ext uri="{FF2B5EF4-FFF2-40B4-BE49-F238E27FC236}">
                <a16:creationId xmlns:a16="http://schemas.microsoft.com/office/drawing/2014/main" id="{420551B3-B4DA-48EE-988C-4FAEAEB5C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6" name="Picture 2" descr="Happy Birthday&amp;#39; Song Facts—History of &amp;#39;Happy Birthday&amp;#39; Song">
            <a:extLst>
              <a:ext uri="{FF2B5EF4-FFF2-40B4-BE49-F238E27FC236}">
                <a16:creationId xmlns:a16="http://schemas.microsoft.com/office/drawing/2014/main" id="{8EF12D12-123B-4C44-80ED-64E1EAA220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15"/>
          <a:stretch/>
        </p:blipFill>
        <p:spPr bwMode="auto">
          <a:xfrm>
            <a:off x="-1" y="10"/>
            <a:ext cx="12192000" cy="4551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6" name="Rectangle 85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30074"/>
            <a:ext cx="12192000" cy="2327925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6116" y="4692768"/>
            <a:ext cx="11859768" cy="200253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D0253D-13B3-40D0-A3E5-44E36B241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723" y="4956811"/>
            <a:ext cx="11439414" cy="89743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3000"/>
              </a:lnSpc>
            </a:pPr>
            <a:r>
              <a:rPr lang="en-US" sz="4400" b="0" cap="all" spc="-100" dirty="0">
                <a:solidFill>
                  <a:schemeClr val="tx1"/>
                </a:solidFill>
                <a:latin typeface="Twinkl Cursive Looped" panose="02000000000000000000" pitchFamily="2" charset="0"/>
              </a:rPr>
              <a:t>Birthdays….Happy Birthday to YOU</a:t>
            </a:r>
            <a:r>
              <a:rPr lang="en-US" sz="4400" b="0" cap="all" spc="-1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914073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34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7" name="Rectangle 136">
            <a:extLst>
              <a:ext uri="{FF2B5EF4-FFF2-40B4-BE49-F238E27FC236}">
                <a16:creationId xmlns:a16="http://schemas.microsoft.com/office/drawing/2014/main" id="{1419E3D9-C5FB-41A9-B6D2-DFB210BB6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367909BF-1DF7-4ACE-8F58-6CF719BB2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89E8BEDB-0BBC-4F21-9CFB-8530D664C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51D6D676-6F2F-4446-9935-2D8D03821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E9BAEA2B-9C25-4B43-8C9A-A9D0C3E9B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21FC5F3A-7F1A-4EE8-A913-C8E96ACC3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8" name="Rectangle 147">
            <a:extLst>
              <a:ext uri="{FF2B5EF4-FFF2-40B4-BE49-F238E27FC236}">
                <a16:creationId xmlns:a16="http://schemas.microsoft.com/office/drawing/2014/main" id="{420551B3-B4DA-48EE-988C-4FAEAEB5C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3,249,422 Growth Stock Photos and Images - 123RF">
            <a:extLst>
              <a:ext uri="{FF2B5EF4-FFF2-40B4-BE49-F238E27FC236}">
                <a16:creationId xmlns:a16="http://schemas.microsoft.com/office/drawing/2014/main" id="{5D27E426-AED1-437B-8683-DE2DC494A4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6"/>
          <a:stretch/>
        </p:blipFill>
        <p:spPr bwMode="auto">
          <a:xfrm>
            <a:off x="20" y="10"/>
            <a:ext cx="12191979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0" name="Rectangle 149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alpha val="30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52" name="Rectangle 151">
            <a:extLst>
              <a:ext uri="{FF2B5EF4-FFF2-40B4-BE49-F238E27FC236}">
                <a16:creationId xmlns:a16="http://schemas.microsoft.com/office/drawing/2014/main" id="{7990846F-3F1A-44C0-89BC-2CEB1E8F58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rgbClr val="5CB346">
              <a:alpha val="40000"/>
            </a:srgb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54" name="Rectangle 153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DE489E-8B1A-4E9B-9F9E-852BE1C23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524" y="1340361"/>
            <a:ext cx="3729162" cy="33417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3000"/>
              </a:lnSpc>
            </a:pPr>
            <a:r>
              <a:rPr lang="en-US" sz="3600" b="0" cap="all" spc="-100">
                <a:solidFill>
                  <a:schemeClr val="tx1"/>
                </a:solidFill>
              </a:rPr>
              <a:t>Personal Development Awards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4B4F2C3-2A8F-4A83-B856-A5A1F3FC15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2796" y="395326"/>
            <a:ext cx="6630924" cy="475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8317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34">
            <a:extLst>
              <a:ext uri="{FF2B5EF4-FFF2-40B4-BE49-F238E27FC236}">
                <a16:creationId xmlns:a16="http://schemas.microsoft.com/office/drawing/2014/main" id="{1C3E817E-E139-426E-89E5-9DD346EC75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E2ADD2F6-F7FC-464F-8F18-5BDBD27A73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5A3A31F1-FA83-497F-98FF-9A5621DC55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7" y="0"/>
            <a:ext cx="8168743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asting Crowns - Voice of Truth [LYRICS] - YouTube">
            <a:extLst>
              <a:ext uri="{FF2B5EF4-FFF2-40B4-BE49-F238E27FC236}">
                <a16:creationId xmlns:a16="http://schemas.microsoft.com/office/drawing/2014/main" id="{546FD3FC-B516-454E-B790-E58C429BB0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56883" y="3313941"/>
            <a:ext cx="2458064" cy="2638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1" name="Rectangle 140">
            <a:extLst>
              <a:ext uri="{FF2B5EF4-FFF2-40B4-BE49-F238E27FC236}">
                <a16:creationId xmlns:a16="http://schemas.microsoft.com/office/drawing/2014/main" id="{343FF9E2-8F7E-4BCC-9A50-C41AD8A56D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31468" y="164592"/>
            <a:ext cx="3708894" cy="6540176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8EF3056-5D5E-4305-A9F7-98CA584B9E0F}"/>
              </a:ext>
            </a:extLst>
          </p:cNvPr>
          <p:cNvSpPr txBox="1"/>
          <p:nvPr/>
        </p:nvSpPr>
        <p:spPr>
          <a:xfrm>
            <a:off x="8560024" y="1559768"/>
            <a:ext cx="3238829" cy="31353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>
              <a:lnSpc>
                <a:spcPct val="83000"/>
              </a:lnSpc>
              <a:spcBef>
                <a:spcPct val="0"/>
              </a:spcBef>
            </a:pPr>
            <a:endParaRPr lang="en-US" sz="3000" cap="all" spc="-1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endParaRPr lang="en-US" sz="3000" cap="all" spc="-1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r>
              <a:rPr lang="en-US" sz="3000" cap="all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Song to reflect:</a:t>
            </a: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r>
              <a:rPr lang="en-US" sz="3000" cap="all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r>
              <a:rPr lang="en-US" sz="3000" cap="all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https://www.youtube.com/watch?v=tcuiuIwtpa4</a:t>
            </a: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endParaRPr lang="en-US" sz="3000" cap="all" spc="-1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endParaRPr lang="en-US" sz="3000" cap="all" spc="-1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endParaRPr lang="en-US" sz="3000" cap="all" spc="-1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  <a:spcAft>
                <a:spcPts val="600"/>
              </a:spcAft>
            </a:pPr>
            <a:endParaRPr lang="en-US" sz="3000" cap="all" spc="-1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  <a:spcAft>
                <a:spcPts val="600"/>
              </a:spcAft>
            </a:pPr>
            <a:endParaRPr lang="en-US" sz="3000" cap="all" spc="-1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  <a:spcAft>
                <a:spcPts val="600"/>
              </a:spcAft>
            </a:pPr>
            <a:endParaRPr lang="en-US" sz="3000" cap="all" spc="-1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  <a:spcAft>
                <a:spcPts val="600"/>
              </a:spcAft>
            </a:pPr>
            <a:endParaRPr lang="en-US" sz="3000" cap="all" spc="-1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47751BC8-250F-493B-BDF9-D45BA5991D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19318" y="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5" name="Straight Connector 144">
            <a:extLst>
              <a:ext uri="{FF2B5EF4-FFF2-40B4-BE49-F238E27FC236}">
                <a16:creationId xmlns:a16="http://schemas.microsoft.com/office/drawing/2014/main" id="{BF0F044C-8394-47CB-8E3D-FA56B06939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33618" y="-1172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Straight Connector 146">
            <a:extLst>
              <a:ext uri="{FF2B5EF4-FFF2-40B4-BE49-F238E27FC236}">
                <a16:creationId xmlns:a16="http://schemas.microsoft.com/office/drawing/2014/main" id="{6B2DCD75-B707-4C51-8ADC-813834C09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025258" y="-1172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Connector 148">
            <a:extLst>
              <a:ext uri="{FF2B5EF4-FFF2-40B4-BE49-F238E27FC236}">
                <a16:creationId xmlns:a16="http://schemas.microsoft.com/office/drawing/2014/main" id="{F4851414-8BB1-42EF-912B-608FCE07B2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33618" y="644123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Online Media 1" title="Casting Crowns - Voice of Truth [LYRICS]">
            <a:hlinkClick r:id="" action="ppaction://media"/>
            <a:extLst>
              <a:ext uri="{FF2B5EF4-FFF2-40B4-BE49-F238E27FC236}">
                <a16:creationId xmlns:a16="http://schemas.microsoft.com/office/drawing/2014/main" id="{476BFCAA-1932-40A6-AC9F-075DE23C329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393147" y="164592"/>
            <a:ext cx="6885879" cy="6029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331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1419E3D9-C5FB-41A9-B6D2-DFB210BB6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367909BF-1DF7-4ACE-8F58-6CF719BB2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89E8BEDB-0BBC-4F21-9CFB-8530D664C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51D6D676-6F2F-4446-9935-2D8D03821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E9BAEA2B-9C25-4B43-8C9A-A9D0C3E9B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21FC5F3A-7F1A-4EE8-A913-C8E96ACC3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Rectangle 83">
            <a:extLst>
              <a:ext uri="{FF2B5EF4-FFF2-40B4-BE49-F238E27FC236}">
                <a16:creationId xmlns:a16="http://schemas.microsoft.com/office/drawing/2014/main" id="{420551B3-B4DA-48EE-988C-4FAEAEB5C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A8702010-68BC-443D-88D4-407773D980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88" name="Rectangle 87">
            <a:extLst>
              <a:ext uri="{FF2B5EF4-FFF2-40B4-BE49-F238E27FC236}">
                <a16:creationId xmlns:a16="http://schemas.microsoft.com/office/drawing/2014/main" id="{CFFB3FCD-ADAB-4198-B351-2D48D2A624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C98BC01-3202-4963-97F4-2F741AC16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6" y="2642181"/>
            <a:ext cx="5716338" cy="216127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>
              <a:lnSpc>
                <a:spcPct val="83000"/>
              </a:lnSpc>
            </a:pPr>
            <a:r>
              <a:rPr lang="en-US" sz="6000" b="0" cap="all" spc="-100" dirty="0">
                <a:latin typeface="Twinkl Cursive Looped" panose="02000000000000000000" pitchFamily="2" charset="0"/>
              </a:rPr>
              <a:t>Head Teacher Awards</a:t>
            </a:r>
            <a:br>
              <a:rPr lang="en-US" sz="6000" b="0" cap="all" spc="-100" dirty="0">
                <a:latin typeface="Twinkl Cursive Looped" panose="02000000000000000000" pitchFamily="2" charset="0"/>
              </a:rPr>
            </a:br>
            <a:endParaRPr lang="en-US" sz="6000" b="0" cap="all" spc="-100" dirty="0">
              <a:latin typeface="Twinkl Cursive Looped" panose="02000000000000000000" pitchFamily="2" charset="0"/>
            </a:endParaRP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728BB691-7718-4B75-B2DC-DD370B7D05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348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934E5709-24C6-4EAA-A963-DEB137693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1491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4A50C428-FB13-481F-9585-5BCCF34DB1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408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2ABEFF2D-6408-485D-BAD5-EFF000E256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1491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2" name="Picture 2" descr="Headteacher Awards - Concordia Academy">
            <a:extLst>
              <a:ext uri="{FF2B5EF4-FFF2-40B4-BE49-F238E27FC236}">
                <a16:creationId xmlns:a16="http://schemas.microsoft.com/office/drawing/2014/main" id="{751A5E1E-B0F3-48BF-99AB-B0AAA51640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24" r="16529"/>
          <a:stretch/>
        </p:blipFill>
        <p:spPr bwMode="auto">
          <a:xfrm>
            <a:off x="7228702" y="621793"/>
            <a:ext cx="4342547" cy="561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BB974C2-3234-41A2-9455-0D4719365036}"/>
              </a:ext>
            </a:extLst>
          </p:cNvPr>
          <p:cNvSpPr txBox="1"/>
          <p:nvPr/>
        </p:nvSpPr>
        <p:spPr>
          <a:xfrm>
            <a:off x="1308366" y="4766330"/>
            <a:ext cx="52332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>
                <a:solidFill>
                  <a:srgbClr val="FF0000"/>
                </a:solidFill>
                <a:latin typeface="Twinkl Cursive Looped" panose="02000000000000000000" pitchFamily="2" charset="0"/>
              </a:rPr>
              <a:t>A</a:t>
            </a:r>
            <a:r>
              <a:rPr lang="en-GB" sz="4400" dirty="0">
                <a:latin typeface="Twinkl Cursive Looped" panose="02000000000000000000" pitchFamily="2" charset="0"/>
              </a:rPr>
              <a:t>chievement for all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54862A52-8201-4151-BE13-1BCC4A530E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824" y="1333009"/>
            <a:ext cx="6630924" cy="475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1070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33786" y="1557228"/>
            <a:ext cx="5355264" cy="440625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800" b="1" dirty="0"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Sharing from EYFS – drawing a Golden rule.</a:t>
            </a:r>
            <a:endParaRPr lang="en-GB" sz="4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endParaRPr lang="en-GB" dirty="0">
              <a:latin typeface="Twinkl Cursive Looped" panose="02000000000000000000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The Golden Rule | Feeding Missouri">
            <a:extLst>
              <a:ext uri="{FF2B5EF4-FFF2-40B4-BE49-F238E27FC236}">
                <a16:creationId xmlns:a16="http://schemas.microsoft.com/office/drawing/2014/main" id="{D24FAC85-F2D8-44D2-9592-D0FE54EC55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4558" y="812583"/>
            <a:ext cx="3287028" cy="4998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8200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419E3D9-C5FB-41A9-B6D2-DFB210BB6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67909BF-1DF7-4ACE-8F58-6CF719BB2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9E8BEDB-0BBC-4F21-9CFB-8530D664C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51D6D676-6F2F-4446-9935-2D8D03821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E9BAEA2B-9C25-4B43-8C9A-A9D0C3E9B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21FC5F3A-7F1A-4EE8-A913-C8E96ACC3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420551B3-B4DA-48EE-988C-4FAEAEB5C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dhesive notes on glass wall">
            <a:extLst>
              <a:ext uri="{FF2B5EF4-FFF2-40B4-BE49-F238E27FC236}">
                <a16:creationId xmlns:a16="http://schemas.microsoft.com/office/drawing/2014/main" id="{6020D36A-CA55-4418-A367-56991CA9E3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015" b="2715"/>
          <a:stretch/>
        </p:blipFill>
        <p:spPr>
          <a:xfrm>
            <a:off x="20" y="-22"/>
            <a:ext cx="12191977" cy="6858022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D5B012D8-7F27-4758-9AC6-C889B154BD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103377" y="1100316"/>
            <a:ext cx="6858003" cy="4657347"/>
          </a:xfrm>
          <a:prstGeom prst="rect">
            <a:avLst/>
          </a:prstGeom>
          <a:gradFill flip="none" rotWithShape="1">
            <a:gsLst>
              <a:gs pos="48000">
                <a:schemeClr val="tx1">
                  <a:alpha val="24000"/>
                </a:schemeClr>
              </a:gs>
              <a:gs pos="85000">
                <a:schemeClr val="tx1">
                  <a:alpha val="45000"/>
                </a:scheme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708657-7ADB-43EA-AD7B-8189090E97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6" y="643467"/>
            <a:ext cx="5452529" cy="356924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83000"/>
              </a:lnSpc>
            </a:pPr>
            <a:r>
              <a:rPr lang="en-US" sz="6000" b="0" cap="all" spc="-100">
                <a:solidFill>
                  <a:schemeClr val="bg1"/>
                </a:solidFill>
              </a:rPr>
              <a:t>Reminders: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063B759-00FC-46D1-9898-8E8625268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731935" y="1397930"/>
            <a:ext cx="6858003" cy="4062128"/>
          </a:xfrm>
          <a:prstGeom prst="rect">
            <a:avLst/>
          </a:prstGeom>
          <a:gradFill flip="none" rotWithShape="1">
            <a:gsLst>
              <a:gs pos="48000">
                <a:schemeClr val="tx1">
                  <a:alpha val="24000"/>
                </a:schemeClr>
              </a:gs>
              <a:gs pos="85000">
                <a:schemeClr val="tx1">
                  <a:alpha val="45000"/>
                </a:scheme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689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43237" y="1342937"/>
            <a:ext cx="5355264" cy="440625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800" b="1" dirty="0"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4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endParaRPr lang="en-GB" dirty="0">
              <a:latin typeface="Twinkl Cursive Looped" panose="02000000000000000000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0" name="Picture 2" descr="Postcard from Timperley: 14/10/12 - 21/10/12">
            <a:extLst>
              <a:ext uri="{FF2B5EF4-FFF2-40B4-BE49-F238E27FC236}">
                <a16:creationId xmlns:a16="http://schemas.microsoft.com/office/drawing/2014/main" id="{E7F57D64-36AD-464C-9D95-D9BE72D50E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37" y="614417"/>
            <a:ext cx="5262953" cy="5134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BBC - Manchester - Faith - My Passion">
            <a:extLst>
              <a:ext uri="{FF2B5EF4-FFF2-40B4-BE49-F238E27FC236}">
                <a16:creationId xmlns:a16="http://schemas.microsoft.com/office/drawing/2014/main" id="{AA866BD8-6542-4068-9389-DCE16D485F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1325" y="1022226"/>
            <a:ext cx="1447800" cy="1933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783CBC1-73CB-4B43-992D-2666442BE648}"/>
              </a:ext>
            </a:extLst>
          </p:cNvPr>
          <p:cNvSpPr txBox="1"/>
          <p:nvPr/>
        </p:nvSpPr>
        <p:spPr>
          <a:xfrm>
            <a:off x="6243484" y="2340077"/>
            <a:ext cx="31561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latin typeface="Twinkl Cursive Looped" panose="02000000000000000000" pitchFamily="2" charset="0"/>
              </a:rPr>
              <a:t>Reverend Jan</a:t>
            </a:r>
          </a:p>
          <a:p>
            <a:endParaRPr lang="en-GB" sz="3200" dirty="0">
              <a:latin typeface="Twinkl Cursive Looped" panose="02000000000000000000" pitchFamily="2" charset="0"/>
            </a:endParaRPr>
          </a:p>
          <a:p>
            <a:r>
              <a:rPr lang="en-GB" sz="3200" dirty="0">
                <a:latin typeface="Twinkl Cursive Looped" panose="02000000000000000000" pitchFamily="2" charset="0"/>
              </a:rPr>
              <a:t>Blessing to all</a:t>
            </a:r>
          </a:p>
        </p:txBody>
      </p:sp>
    </p:spTree>
    <p:extLst>
      <p:ext uri="{BB962C8B-B14F-4D97-AF65-F5344CB8AC3E}">
        <p14:creationId xmlns:p14="http://schemas.microsoft.com/office/powerpoint/2010/main" val="1022972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1237" y="2309043"/>
            <a:ext cx="6362869" cy="3516727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>
              <a:spcAft>
                <a:spcPts val="600"/>
              </a:spcAft>
            </a:pPr>
            <a:r>
              <a:rPr lang="en-GB" sz="2400" b="1" dirty="0">
                <a:latin typeface="Twinkl Cursive Looped" panose="02000000000000000000" pitchFamily="2" charset="0"/>
              </a:rPr>
              <a:t>Here are the berries of the honeysuckle.</a:t>
            </a:r>
          </a:p>
          <a:p>
            <a:pPr>
              <a:spcAft>
                <a:spcPts val="600"/>
              </a:spcAft>
            </a:pPr>
            <a:r>
              <a:rPr lang="en-GB" sz="2400" b="1" dirty="0">
                <a:latin typeface="Twinkl Cursive Looped" panose="02000000000000000000" pitchFamily="2" charset="0"/>
              </a:rPr>
              <a:t> They are bright red and look so juicy BUT they are POISONOUS! </a:t>
            </a:r>
          </a:p>
          <a:p>
            <a:pPr>
              <a:spcAft>
                <a:spcPts val="600"/>
              </a:spcAft>
            </a:pPr>
            <a:r>
              <a:rPr lang="en-GB" sz="2400" b="1" dirty="0">
                <a:latin typeface="Twinkl Cursive Looped" panose="02000000000000000000" pitchFamily="2" charset="0"/>
              </a:rPr>
              <a:t>The wild birds love them in winter but if we ate them it would make us seriously ill.</a:t>
            </a:r>
          </a:p>
          <a:p>
            <a:pPr>
              <a:spcAft>
                <a:spcPts val="600"/>
              </a:spcAft>
            </a:pPr>
            <a:r>
              <a:rPr lang="en-GB" sz="2400" b="1" dirty="0">
                <a:latin typeface="Twinkl Cursive Looped" panose="02000000000000000000" pitchFamily="2" charset="0"/>
              </a:rPr>
              <a:t>We all need to be careful to know which fruits are safe and those that can make us seriously ill. 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70E50514-20F5-4FA2-AA86-F3282943F003}"/>
              </a:ext>
            </a:extLst>
          </p:cNvPr>
          <p:cNvSpPr txBox="1"/>
          <p:nvPr/>
        </p:nvSpPr>
        <p:spPr>
          <a:xfrm>
            <a:off x="738730" y="621791"/>
            <a:ext cx="5355264" cy="152266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400" dirty="0">
                <a:solidFill>
                  <a:srgbClr val="00B050"/>
                </a:solidFill>
                <a:effectLst/>
                <a:latin typeface="Twinkl Cursive Looped"/>
                <a:ea typeface="Calibri" panose="020F0502020204030204" pitchFamily="34" charset="0"/>
                <a:cs typeface="Times New Roman"/>
              </a:rPr>
              <a:t>Is it easy to make the right choice?</a:t>
            </a:r>
            <a:endParaRPr lang="en-GB" sz="4400" dirty="0">
              <a:effectLst/>
              <a:latin typeface="Twinkl Cursive Looped"/>
              <a:ea typeface="Calibri" panose="020F0502020204030204" pitchFamily="34" charset="0"/>
              <a:cs typeface="Times New Roman"/>
            </a:endParaRPr>
          </a:p>
        </p:txBody>
      </p:sp>
      <p:pic>
        <p:nvPicPr>
          <p:cNvPr id="1026" name="Picture 2" descr="7 Popular Plants with Poisonous Berries | Empress of Dirt | Poisonous  berries, Berry plants, Honeysuckle berries">
            <a:extLst>
              <a:ext uri="{FF2B5EF4-FFF2-40B4-BE49-F238E27FC236}">
                <a16:creationId xmlns:a16="http://schemas.microsoft.com/office/drawing/2014/main" id="{A30F6A3D-DEF1-4F11-99D7-5FC130125C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155" y="1383121"/>
            <a:ext cx="3523735" cy="414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4865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70E50514-20F5-4FA2-AA86-F3282943F003}"/>
              </a:ext>
            </a:extLst>
          </p:cNvPr>
          <p:cNvSpPr txBox="1"/>
          <p:nvPr/>
        </p:nvSpPr>
        <p:spPr>
          <a:xfrm>
            <a:off x="738729" y="621791"/>
            <a:ext cx="2871027" cy="271343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200" b="1" dirty="0">
                <a:solidFill>
                  <a:srgbClr val="00B050"/>
                </a:solidFill>
                <a:effectLst/>
                <a:latin typeface="Twinkl Cursive Looped"/>
                <a:ea typeface="Calibri" panose="020F0502020204030204" pitchFamily="34" charset="0"/>
                <a:cs typeface="Times New Roman"/>
              </a:rPr>
              <a:t>The Bible also tells us of two people who had a choice to make…</a:t>
            </a:r>
          </a:p>
        </p:txBody>
      </p:sp>
      <p:pic>
        <p:nvPicPr>
          <p:cNvPr id="2" name="Online Media 1" title="God's Story: The Fall">
            <a:hlinkClick r:id="" action="ppaction://media"/>
            <a:extLst>
              <a:ext uri="{FF2B5EF4-FFF2-40B4-BE49-F238E27FC236}">
                <a16:creationId xmlns:a16="http://schemas.microsoft.com/office/drawing/2014/main" id="{09BB1399-A868-461B-BAAB-7AFA335365E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773304" y="1342937"/>
            <a:ext cx="7679967" cy="4792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872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5" name="Rectangle 134">
            <a:extLst>
              <a:ext uri="{FF2B5EF4-FFF2-40B4-BE49-F238E27FC236}">
                <a16:creationId xmlns:a16="http://schemas.microsoft.com/office/drawing/2014/main" id="{1E94681D-2A4C-4A8D-B9B5-31D440D03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FB65ABA3-820C-4D75-9437-9EFA1ADFE1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036BF2FB-90D8-48DB-BD34-D040CDCFF2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 useBgFill="1">
        <p:nvSpPr>
          <p:cNvPr id="141" name="Rectangle 140">
            <a:extLst>
              <a:ext uri="{FF2B5EF4-FFF2-40B4-BE49-F238E27FC236}">
                <a16:creationId xmlns:a16="http://schemas.microsoft.com/office/drawing/2014/main" id="{11657BF2-BFFB-4FF0-9FE2-4D7F7A7C9D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25397171-E233-4F26-9A8C-29C436537D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4393" y="237744"/>
            <a:ext cx="7652977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5" name="Rectangle 144">
            <a:extLst>
              <a:ext uri="{FF2B5EF4-FFF2-40B4-BE49-F238E27FC236}">
                <a16:creationId xmlns:a16="http://schemas.microsoft.com/office/drawing/2014/main" id="{EA830B9C-C9EB-4D80-9552-AE9DE30758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553" y="374904"/>
            <a:ext cx="734015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0E50514-20F5-4FA2-AA86-F3282943F003}"/>
              </a:ext>
            </a:extLst>
          </p:cNvPr>
          <p:cNvSpPr txBox="1"/>
          <p:nvPr/>
        </p:nvSpPr>
        <p:spPr>
          <a:xfrm>
            <a:off x="868680" y="642593"/>
            <a:ext cx="6281928" cy="12959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Twinkl Cursive Looped" panose="02000000000000000000" pitchFamily="2" charset="0"/>
              </a:rPr>
              <a:t>Reflection: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8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01A8DC67-2A6D-4ACA-924E-400BA2DC06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8680" y="1677880"/>
            <a:ext cx="6281928" cy="4357160"/>
          </a:xfrm>
        </p:spPr>
        <p:txBody>
          <a:bodyPr vert="horz" lIns="91440" tIns="45720" rIns="91440" bIns="45720" rtlCol="0">
            <a:normAutofit/>
          </a:bodyPr>
          <a:lstStyle/>
          <a:p>
            <a:pPr indent="-182880" algn="l">
              <a:lnSpc>
                <a:spcPct val="90000"/>
              </a:lnSpc>
              <a:spcAft>
                <a:spcPts val="600"/>
              </a:spcAft>
              <a:buFont typeface="Garamond" pitchFamily="18" charset="0"/>
              <a:buChar char="◦"/>
            </a:pPr>
            <a:r>
              <a:rPr lang="en-US" dirty="0">
                <a:solidFill>
                  <a:schemeClr val="tx1"/>
                </a:solidFill>
                <a:latin typeface="Twinkl Cursive Looped" panose="02000000000000000000" pitchFamily="2" charset="0"/>
              </a:rPr>
              <a:t>Sometimes like Adam and Eve , we may be tempted to make the wrong choices.</a:t>
            </a:r>
          </a:p>
          <a:p>
            <a:pPr indent="-182880" algn="l">
              <a:lnSpc>
                <a:spcPct val="90000"/>
              </a:lnSpc>
              <a:spcAft>
                <a:spcPts val="600"/>
              </a:spcAft>
              <a:buFont typeface="Garamond" pitchFamily="18" charset="0"/>
              <a:buChar char="◦"/>
            </a:pPr>
            <a:r>
              <a:rPr lang="en-US" dirty="0">
                <a:solidFill>
                  <a:schemeClr val="tx1"/>
                </a:solidFill>
                <a:latin typeface="Twinkl Cursive Looped" panose="02000000000000000000" pitchFamily="2" charset="0"/>
              </a:rPr>
              <a:t>In the story God warns Adam and Eve that the fruit from that tree would make them unhappy. It’s like they took the “bad” fruit! </a:t>
            </a:r>
          </a:p>
          <a:p>
            <a:pPr indent="-182880" algn="l">
              <a:lnSpc>
                <a:spcPct val="90000"/>
              </a:lnSpc>
              <a:spcAft>
                <a:spcPts val="600"/>
              </a:spcAft>
              <a:buFont typeface="Garamond" pitchFamily="18" charset="0"/>
              <a:buChar char="◦"/>
            </a:pPr>
            <a:endParaRPr lang="en-US" dirty="0">
              <a:solidFill>
                <a:schemeClr val="tx1"/>
              </a:solidFill>
              <a:latin typeface="Twinkl Cursive Looped" panose="02000000000000000000" pitchFamily="2" charset="0"/>
            </a:endParaRPr>
          </a:p>
          <a:p>
            <a:pPr indent="-182880" algn="l">
              <a:lnSpc>
                <a:spcPct val="90000"/>
              </a:lnSpc>
              <a:spcAft>
                <a:spcPts val="600"/>
              </a:spcAft>
              <a:buFont typeface="Garamond" pitchFamily="18" charset="0"/>
              <a:buChar char="◦"/>
            </a:pPr>
            <a:r>
              <a:rPr lang="en-US" dirty="0">
                <a:solidFill>
                  <a:schemeClr val="tx1"/>
                </a:solidFill>
                <a:latin typeface="Twinkl Cursive Looped" panose="02000000000000000000" pitchFamily="2" charset="0"/>
              </a:rPr>
              <a:t>Making the choice to do the right thing can be difficult. </a:t>
            </a:r>
          </a:p>
          <a:p>
            <a:pPr indent="-182880" algn="l">
              <a:lnSpc>
                <a:spcPct val="90000"/>
              </a:lnSpc>
              <a:spcAft>
                <a:spcPts val="600"/>
              </a:spcAft>
              <a:buFont typeface="Garamond" pitchFamily="18" charset="0"/>
              <a:buChar char="◦"/>
            </a:pPr>
            <a:r>
              <a:rPr lang="en-US" dirty="0">
                <a:solidFill>
                  <a:schemeClr val="tx1"/>
                </a:solidFill>
                <a:latin typeface="Twinkl Cursive Looped" panose="02000000000000000000" pitchFamily="2" charset="0"/>
              </a:rPr>
              <a:t>Telling the truth and choosing to make the right choice needs like everything PRACTICE.</a:t>
            </a:r>
          </a:p>
          <a:p>
            <a:pPr indent="-182880" algn="l">
              <a:lnSpc>
                <a:spcPct val="90000"/>
              </a:lnSpc>
              <a:spcAft>
                <a:spcPts val="600"/>
              </a:spcAft>
              <a:buFont typeface="Garamond" pitchFamily="18" charset="0"/>
              <a:buChar char="◦"/>
            </a:pPr>
            <a:endParaRPr lang="en-US" dirty="0">
              <a:solidFill>
                <a:schemeClr val="tx1"/>
              </a:solidFill>
              <a:latin typeface="Twinkl Cursive Looped" panose="02000000000000000000" pitchFamily="2" charset="0"/>
            </a:endParaRPr>
          </a:p>
          <a:p>
            <a:pPr indent="-182880" algn="l">
              <a:lnSpc>
                <a:spcPct val="90000"/>
              </a:lnSpc>
              <a:spcAft>
                <a:spcPts val="600"/>
              </a:spcAft>
              <a:buFont typeface="Garamond" pitchFamily="18" charset="0"/>
              <a:buChar char="◦"/>
            </a:pPr>
            <a:r>
              <a:rPr lang="en-US" dirty="0">
                <a:solidFill>
                  <a:srgbClr val="FF0000"/>
                </a:solidFill>
                <a:latin typeface="Twinkl Cursive Looped" panose="02000000000000000000" pitchFamily="2" charset="0"/>
              </a:rPr>
              <a:t>Can you remember a time when you did something you knew to be wrong. How did you feel? </a:t>
            </a:r>
          </a:p>
        </p:txBody>
      </p:sp>
      <p:pic>
        <p:nvPicPr>
          <p:cNvPr id="2050" name="Picture 2" descr="277 Poison Apple Illustrations &amp;amp; Clip Art - iStock">
            <a:extLst>
              <a:ext uri="{FF2B5EF4-FFF2-40B4-BE49-F238E27FC236}">
                <a16:creationId xmlns:a16="http://schemas.microsoft.com/office/drawing/2014/main" id="{6B313E19-CBFD-4013-AE09-4DBEFC69B9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37" r="14097"/>
          <a:stretch/>
        </p:blipFill>
        <p:spPr bwMode="auto">
          <a:xfrm>
            <a:off x="7837371" y="237744"/>
            <a:ext cx="4124416" cy="6382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52052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34">
            <a:extLst>
              <a:ext uri="{FF2B5EF4-FFF2-40B4-BE49-F238E27FC236}">
                <a16:creationId xmlns:a16="http://schemas.microsoft.com/office/drawing/2014/main" id="{1C3E817E-E139-426E-89E5-9DD346EC75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E2ADD2F6-F7FC-464F-8F18-5BDBD27A73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5A3A31F1-FA83-497F-98FF-9A5621DC55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7" y="0"/>
            <a:ext cx="8168743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asting Crowns - Voice of Truth [LYRICS] - YouTube">
            <a:extLst>
              <a:ext uri="{FF2B5EF4-FFF2-40B4-BE49-F238E27FC236}">
                <a16:creationId xmlns:a16="http://schemas.microsoft.com/office/drawing/2014/main" id="{546FD3FC-B516-454E-B790-E58C429BB0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56883" y="3313941"/>
            <a:ext cx="2458064" cy="2638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1" name="Rectangle 140">
            <a:extLst>
              <a:ext uri="{FF2B5EF4-FFF2-40B4-BE49-F238E27FC236}">
                <a16:creationId xmlns:a16="http://schemas.microsoft.com/office/drawing/2014/main" id="{343FF9E2-8F7E-4BCC-9A50-C41AD8A56D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31468" y="164592"/>
            <a:ext cx="3708894" cy="6540176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8EF3056-5D5E-4305-A9F7-98CA584B9E0F}"/>
              </a:ext>
            </a:extLst>
          </p:cNvPr>
          <p:cNvSpPr txBox="1"/>
          <p:nvPr/>
        </p:nvSpPr>
        <p:spPr>
          <a:xfrm>
            <a:off x="8560024" y="1559768"/>
            <a:ext cx="3238829" cy="31353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>
              <a:lnSpc>
                <a:spcPct val="83000"/>
              </a:lnSpc>
              <a:spcBef>
                <a:spcPct val="0"/>
              </a:spcBef>
            </a:pPr>
            <a:endParaRPr lang="en-US" sz="3000" cap="all" spc="-1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endParaRPr lang="en-US" sz="3000" cap="all" spc="-1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r>
              <a:rPr lang="en-US" sz="3000" cap="all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Song to reflect:</a:t>
            </a: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r>
              <a:rPr lang="en-US" sz="3000" cap="all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r>
              <a:rPr lang="en-US" sz="3000" cap="all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https://www.youtube.com/watch?v=tcuiuIwtpa4</a:t>
            </a: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endParaRPr lang="en-US" sz="3000" cap="all" spc="-1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endParaRPr lang="en-US" sz="3000" cap="all" spc="-1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endParaRPr lang="en-US" sz="3000" cap="all" spc="-1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  <a:spcAft>
                <a:spcPts val="600"/>
              </a:spcAft>
            </a:pPr>
            <a:endParaRPr lang="en-US" sz="3000" cap="all" spc="-1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  <a:spcAft>
                <a:spcPts val="600"/>
              </a:spcAft>
            </a:pPr>
            <a:endParaRPr lang="en-US" sz="3000" cap="all" spc="-1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  <a:spcAft>
                <a:spcPts val="600"/>
              </a:spcAft>
            </a:pPr>
            <a:endParaRPr lang="en-US" sz="3000" cap="all" spc="-1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  <a:spcAft>
                <a:spcPts val="600"/>
              </a:spcAft>
            </a:pPr>
            <a:endParaRPr lang="en-US" sz="3000" cap="all" spc="-1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47751BC8-250F-493B-BDF9-D45BA5991D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19318" y="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5" name="Straight Connector 144">
            <a:extLst>
              <a:ext uri="{FF2B5EF4-FFF2-40B4-BE49-F238E27FC236}">
                <a16:creationId xmlns:a16="http://schemas.microsoft.com/office/drawing/2014/main" id="{BF0F044C-8394-47CB-8E3D-FA56B06939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33618" y="-1172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Straight Connector 146">
            <a:extLst>
              <a:ext uri="{FF2B5EF4-FFF2-40B4-BE49-F238E27FC236}">
                <a16:creationId xmlns:a16="http://schemas.microsoft.com/office/drawing/2014/main" id="{6B2DCD75-B707-4C51-8ADC-813834C09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025258" y="-1172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Connector 148">
            <a:extLst>
              <a:ext uri="{FF2B5EF4-FFF2-40B4-BE49-F238E27FC236}">
                <a16:creationId xmlns:a16="http://schemas.microsoft.com/office/drawing/2014/main" id="{F4851414-8BB1-42EF-912B-608FCE07B2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33618" y="644123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Online Media 1" title="Casting Crowns - Voice of Truth [LYRICS]">
            <a:hlinkClick r:id="" action="ppaction://media"/>
            <a:extLst>
              <a:ext uri="{FF2B5EF4-FFF2-40B4-BE49-F238E27FC236}">
                <a16:creationId xmlns:a16="http://schemas.microsoft.com/office/drawing/2014/main" id="{476BFCAA-1932-40A6-AC9F-075DE23C329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393147" y="164592"/>
            <a:ext cx="6885879" cy="6029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635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33786" y="1557228"/>
            <a:ext cx="5430136" cy="4406250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r>
              <a:rPr lang="en-GB" sz="2600" b="1" dirty="0"/>
              <a:t>Please bow your heads and put your hands together, or sit quietly to reflect.</a:t>
            </a:r>
          </a:p>
          <a:p>
            <a:endParaRPr lang="en-GB" dirty="0"/>
          </a:p>
          <a:p>
            <a:endParaRPr lang="en-GB" b="1" dirty="0"/>
          </a:p>
          <a:p>
            <a:endParaRPr lang="en-GB" b="1" dirty="0"/>
          </a:p>
          <a:p>
            <a:r>
              <a:rPr lang="en-GB" b="1" dirty="0"/>
              <a:t>Prayer: </a:t>
            </a:r>
          </a:p>
          <a:p>
            <a:r>
              <a:rPr lang="en-GB" sz="2800" b="1" dirty="0">
                <a:latin typeface="Twinkl Cursive Looped"/>
              </a:rPr>
              <a:t>Father </a:t>
            </a:r>
            <a:r>
              <a:rPr lang="en-GB" sz="2800" b="1" dirty="0">
                <a:solidFill>
                  <a:srgbClr val="0D0D0D"/>
                </a:solidFill>
                <a:latin typeface="Twinkl Cursive Looped"/>
              </a:rPr>
              <a:t>God,</a:t>
            </a:r>
          </a:p>
          <a:p>
            <a:r>
              <a:rPr lang="en-GB" sz="2800" b="1" dirty="0">
                <a:solidFill>
                  <a:srgbClr val="0D0D0D"/>
                </a:solidFill>
                <a:latin typeface="Twinkl Cursive Looped"/>
              </a:rPr>
              <a:t>From time to time we all behave badly.</a:t>
            </a:r>
          </a:p>
          <a:p>
            <a:r>
              <a:rPr lang="en-GB" sz="2800" b="1" dirty="0">
                <a:solidFill>
                  <a:srgbClr val="0D0D0D"/>
                </a:solidFill>
                <a:latin typeface="Twinkl Cursive Looped"/>
              </a:rPr>
              <a:t>Give us the wisdom to admit when we are wrong and the courage to make the right choice. Help us to be truthful.</a:t>
            </a:r>
          </a:p>
          <a:p>
            <a:r>
              <a:rPr lang="en-GB" sz="2800" b="1" dirty="0">
                <a:latin typeface="Twinkl Cursive Looped"/>
              </a:rPr>
              <a:t> Guide us in your light. </a:t>
            </a:r>
            <a:endParaRPr lang="en-GB" sz="2800" b="1" dirty="0">
              <a:latin typeface="Twinkl Cursive Looped" panose="02000000000000000000" pitchFamily="2" charset="0"/>
            </a:endParaRPr>
          </a:p>
          <a:p>
            <a:r>
              <a:rPr lang="en-GB" sz="2800" b="1" dirty="0">
                <a:latin typeface="Twinkl Cursive Looped"/>
              </a:rPr>
              <a:t>Amen.</a:t>
            </a:r>
            <a:endParaRPr lang="en-GB" sz="2800" dirty="0">
              <a:latin typeface="Twinkl Cursive Looped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800" b="1" dirty="0"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4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endParaRPr lang="en-GB" dirty="0">
              <a:latin typeface="Twinkl Cursive Looped" panose="02000000000000000000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4" descr="A group of people around each other&#10;&#10;Description automatically generated">
            <a:extLst>
              <a:ext uri="{FF2B5EF4-FFF2-40B4-BE49-F238E27FC236}">
                <a16:creationId xmlns:a16="http://schemas.microsoft.com/office/drawing/2014/main" id="{7CB1009C-7030-4BBD-BE8F-7D01BE1BD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569" y="859813"/>
            <a:ext cx="3960420" cy="4950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148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1340361"/>
            <a:ext cx="3729162" cy="3341700"/>
          </a:xfrm>
        </p:spPr>
        <p:txBody>
          <a:bodyPr>
            <a:normAutofit/>
          </a:bodyPr>
          <a:lstStyle/>
          <a:p>
            <a:r>
              <a:rPr lang="en-GB" sz="3600">
                <a:solidFill>
                  <a:schemeClr val="tx1"/>
                </a:solidFill>
                <a:latin typeface="Twinkl Cursive Looped" panose="02000000000000000000" pitchFamily="2" charset="0"/>
              </a:rPr>
              <a:t>Collective worship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284" y="3696930"/>
            <a:ext cx="3793642" cy="2005452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The value of </a:t>
            </a:r>
            <a:r>
              <a:rPr lang="en-GB" sz="2400" b="1" dirty="0">
                <a:solidFill>
                  <a:srgbClr val="00B0F0"/>
                </a:solidFill>
                <a:latin typeface="Twinkl Cursive Looped"/>
              </a:rPr>
              <a:t>Truthfulness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“The truth will set you free” John 8:32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Worship 3-Class worship</a:t>
            </a:r>
          </a:p>
        </p:txBody>
      </p:sp>
      <p:pic>
        <p:nvPicPr>
          <p:cNvPr id="4" name="Picture 2" descr="Adam, Eve, the Gospel, and the Truthfulness of Scripture - Servants of Grace">
            <a:extLst>
              <a:ext uri="{FF2B5EF4-FFF2-40B4-BE49-F238E27FC236}">
                <a16:creationId xmlns:a16="http://schemas.microsoft.com/office/drawing/2014/main" id="{448DE344-6228-4A77-8FEE-B9B454DAFF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210" y="0"/>
            <a:ext cx="752979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56013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andle vigil to mark COVID-19 anniversary | North Bay Nugget">
            <a:extLst>
              <a:ext uri="{FF2B5EF4-FFF2-40B4-BE49-F238E27FC236}">
                <a16:creationId xmlns:a16="http://schemas.microsoft.com/office/drawing/2014/main" id="{DB8821FC-C373-401E-94F1-FC05BA65CC3C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21" r="-2" b="24311"/>
          <a:stretch/>
        </p:blipFill>
        <p:spPr bwMode="auto">
          <a:xfrm>
            <a:off x="7531511" y="3351888"/>
            <a:ext cx="4660490" cy="3506112"/>
          </a:xfrm>
          <a:custGeom>
            <a:avLst/>
            <a:gdLst/>
            <a:ahLst/>
            <a:cxnLst/>
            <a:rect l="l" t="t" r="r" b="b"/>
            <a:pathLst>
              <a:path w="4397481" h="3351888">
                <a:moveTo>
                  <a:pt x="0" y="0"/>
                </a:moveTo>
                <a:lnTo>
                  <a:pt x="4397481" y="0"/>
                </a:lnTo>
                <a:lnTo>
                  <a:pt x="4397481" y="3351888"/>
                </a:lnTo>
                <a:lnTo>
                  <a:pt x="1552363" y="3351888"/>
                </a:lnTo>
                <a:close/>
              </a:path>
            </a:pathLst>
          </a:custGeom>
          <a:noFill/>
        </p:spPr>
      </p:pic>
      <p:pic>
        <p:nvPicPr>
          <p:cNvPr id="6" name="Picture 5" descr="Bible with a crown of thorns on a wooden table | Crown of thorns, Worship  backgrounds, Jesus christ images">
            <a:extLst>
              <a:ext uri="{FF2B5EF4-FFF2-40B4-BE49-F238E27FC236}">
                <a16:creationId xmlns:a16="http://schemas.microsoft.com/office/drawing/2014/main" id="{ED52DE9A-584E-423B-AE12-4AADD86ECD59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02" b="2"/>
          <a:stretch/>
        </p:blipFill>
        <p:spPr bwMode="auto">
          <a:xfrm>
            <a:off x="20" y="10"/>
            <a:ext cx="9154673" cy="6863475"/>
          </a:xfrm>
          <a:custGeom>
            <a:avLst/>
            <a:gdLst/>
            <a:ahLst/>
            <a:cxnLst/>
            <a:rect l="l" t="t" r="r" b="b"/>
            <a:pathLst>
              <a:path w="9154693" h="6863485">
                <a:moveTo>
                  <a:pt x="0" y="0"/>
                </a:moveTo>
                <a:lnTo>
                  <a:pt x="5976000" y="0"/>
                </a:lnTo>
                <a:lnTo>
                  <a:pt x="9154693" y="6863485"/>
                </a:lnTo>
                <a:lnTo>
                  <a:pt x="0" y="6863485"/>
                </a:lnTo>
                <a:lnTo>
                  <a:pt x="0" y="0"/>
                </a:lnTo>
                <a:close/>
              </a:path>
            </a:pathLst>
          </a:custGeom>
          <a:noFill/>
        </p:spPr>
      </p:pic>
      <p:pic>
        <p:nvPicPr>
          <p:cNvPr id="7" name="Picture 6" descr="A picture containing text, sunset, outdoor, sun&#10;&#10;Description automatically generated">
            <a:extLst>
              <a:ext uri="{FF2B5EF4-FFF2-40B4-BE49-F238E27FC236}">
                <a16:creationId xmlns:a16="http://schemas.microsoft.com/office/drawing/2014/main" id="{F36B5C4A-EA04-4F5D-B459-354AC0F7B796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797"/>
          <a:stretch/>
        </p:blipFill>
        <p:spPr bwMode="auto">
          <a:xfrm>
            <a:off x="5977142" y="5494"/>
            <a:ext cx="6214838" cy="3346394"/>
          </a:xfrm>
          <a:custGeom>
            <a:avLst/>
            <a:gdLst/>
            <a:ahLst/>
            <a:cxnLst/>
            <a:rect l="l" t="t" r="r" b="b"/>
            <a:pathLst>
              <a:path w="6023811" h="3346404">
                <a:moveTo>
                  <a:pt x="0" y="0"/>
                </a:moveTo>
                <a:lnTo>
                  <a:pt x="6023811" y="0"/>
                </a:lnTo>
                <a:lnTo>
                  <a:pt x="6023811" y="3346404"/>
                </a:lnTo>
                <a:lnTo>
                  <a:pt x="1549824" y="3346404"/>
                </a:lnTo>
                <a:close/>
              </a:path>
            </a:pathLst>
          </a:custGeom>
          <a:noFill/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197ABFF-1A72-4936-865E-7A86A78D513B}"/>
              </a:ext>
            </a:extLst>
          </p:cNvPr>
          <p:cNvSpPr txBox="1"/>
          <p:nvPr/>
        </p:nvSpPr>
        <p:spPr>
          <a:xfrm>
            <a:off x="97472" y="5836465"/>
            <a:ext cx="5879670" cy="686347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400" dirty="0">
                <a:solidFill>
                  <a:srgbClr val="FFFFFF"/>
                </a:solidFill>
              </a:rPr>
              <a:t>We think of God the Father who teaches us through his word.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9D528C-37E2-4F98-BE9F-A740D766B028}"/>
              </a:ext>
            </a:extLst>
          </p:cNvPr>
          <p:cNvSpPr txBox="1"/>
          <p:nvPr/>
        </p:nvSpPr>
        <p:spPr>
          <a:xfrm>
            <a:off x="6096000" y="2998636"/>
            <a:ext cx="6023811" cy="334639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000" dirty="0">
                <a:solidFill>
                  <a:srgbClr val="FFFFFF"/>
                </a:solidFill>
              </a:rPr>
              <a:t>We think of God’s son, Jesus who loves us</a:t>
            </a:r>
            <a:r>
              <a:rPr lang="en-GB" sz="1150" dirty="0">
                <a:solidFill>
                  <a:srgbClr val="FFFFFF"/>
                </a:solidFill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FCD8AE-66F7-4A9D-8694-53D948B465C4}"/>
              </a:ext>
            </a:extLst>
          </p:cNvPr>
          <p:cNvSpPr txBox="1"/>
          <p:nvPr/>
        </p:nvSpPr>
        <p:spPr>
          <a:xfrm>
            <a:off x="7794499" y="6012044"/>
            <a:ext cx="4397481" cy="335188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400" dirty="0">
                <a:solidFill>
                  <a:srgbClr val="FFFFFF"/>
                </a:solidFill>
              </a:rPr>
              <a:t>We think of God, the Holy spirit, who guides us.</a:t>
            </a:r>
          </a:p>
        </p:txBody>
      </p:sp>
    </p:spTree>
    <p:extLst>
      <p:ext uri="{BB962C8B-B14F-4D97-AF65-F5344CB8AC3E}">
        <p14:creationId xmlns:p14="http://schemas.microsoft.com/office/powerpoint/2010/main" val="1734473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AnalogousFromDarkSeedLeftStep">
      <a:dk1>
        <a:srgbClr val="000000"/>
      </a:dk1>
      <a:lt1>
        <a:srgbClr val="FFFFFF"/>
      </a:lt1>
      <a:dk2>
        <a:srgbClr val="413424"/>
      </a:dk2>
      <a:lt2>
        <a:srgbClr val="E7E2E8"/>
      </a:lt2>
      <a:accent1>
        <a:srgbClr val="5CB346"/>
      </a:accent1>
      <a:accent2>
        <a:srgbClr val="83B03A"/>
      </a:accent2>
      <a:accent3>
        <a:srgbClr val="A8A442"/>
      </a:accent3>
      <a:accent4>
        <a:srgbClr val="B17C3B"/>
      </a:accent4>
      <a:accent5>
        <a:srgbClr val="C35C4D"/>
      </a:accent5>
      <a:accent6>
        <a:srgbClr val="B13B5D"/>
      </a:accent6>
      <a:hlink>
        <a:srgbClr val="C06742"/>
      </a:hlink>
      <a:folHlink>
        <a:srgbClr val="7F7F7F"/>
      </a:folHlink>
    </a:clrScheme>
    <a:fontScheme name="Savon">
      <a:majorFont>
        <a:latin typeface="Speak Pro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Selawik Light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6D481D1737C624789CDC0062E470A3A" ma:contentTypeVersion="13" ma:contentTypeDescription="Create a new document." ma:contentTypeScope="" ma:versionID="d26b80e2856aa474da297d112e903c48">
  <xsd:schema xmlns:xsd="http://www.w3.org/2001/XMLSchema" xmlns:xs="http://www.w3.org/2001/XMLSchema" xmlns:p="http://schemas.microsoft.com/office/2006/metadata/properties" xmlns:ns2="cdfd068b-20d5-4086-86dc-bd85d8e86094" xmlns:ns3="598a01a8-5d69-453e-ab46-27cc0e5f55aa" targetNamespace="http://schemas.microsoft.com/office/2006/metadata/properties" ma:root="true" ma:fieldsID="1b62f07d30fda779dd0c828ce44172a9" ns2:_="" ns3:_="">
    <xsd:import namespace="cdfd068b-20d5-4086-86dc-bd85d8e86094"/>
    <xsd:import namespace="598a01a8-5d69-453e-ab46-27cc0e5f55aa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fd068b-20d5-4086-86dc-bd85d8e8609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8a01a8-5d69-453e-ab46-27cc0e5f55a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422B9B7-2BB6-4D69-B39C-925C4459A59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dfd068b-20d5-4086-86dc-bd85d8e86094"/>
    <ds:schemaRef ds:uri="598a01a8-5d69-453e-ab46-27cc0e5f55a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A39BD5F-4615-4779-A4A7-0E224793014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E70E69A-8B7C-4B71-B0E4-6C6CF8A25C5E}">
  <ds:schemaRefs>
    <ds:schemaRef ds:uri="http://schemas.microsoft.com/office/2006/metadata/properties"/>
    <ds:schemaRef ds:uri="http://www.w3.org/XML/1998/namespace"/>
    <ds:schemaRef ds:uri="http://purl.org/dc/dcmitype/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cdfd068b-20d5-4086-86dc-bd85d8e86094"/>
    <ds:schemaRef ds:uri="http://schemas.microsoft.com/office/infopath/2007/PartnerControls"/>
    <ds:schemaRef ds:uri="598a01a8-5d69-453e-ab46-27cc0e5f55aa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1613</TotalTime>
  <Words>636</Words>
  <Application>Microsoft Office PowerPoint</Application>
  <PresentationFormat>Widescreen</PresentationFormat>
  <Paragraphs>110</Paragraphs>
  <Slides>28</Slides>
  <Notes>0</Notes>
  <HiddenSlides>0</HiddenSlides>
  <MMClips>6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Calibri</vt:lpstr>
      <vt:lpstr>Garamond</vt:lpstr>
      <vt:lpstr>Selawik Light</vt:lpstr>
      <vt:lpstr>Speak Pro</vt:lpstr>
      <vt:lpstr>Twinkl Cursive Looped</vt:lpstr>
      <vt:lpstr>SavonVTI</vt:lpstr>
      <vt:lpstr>Collective worship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Collective worship </vt:lpstr>
      <vt:lpstr>PowerPoint Presentation</vt:lpstr>
      <vt:lpstr>Why do we have Golden rules in our school?</vt:lpstr>
      <vt:lpstr>PowerPoint Presentation</vt:lpstr>
      <vt:lpstr>Collective worship </vt:lpstr>
      <vt:lpstr>PowerPoint Presentation</vt:lpstr>
      <vt:lpstr>This is me – The Greatest showman</vt:lpstr>
      <vt:lpstr>Especially for key stage 1  –The butterfly song</vt:lpstr>
      <vt:lpstr>Children’s choice</vt:lpstr>
      <vt:lpstr>PowerPoint Presentation</vt:lpstr>
      <vt:lpstr>Collective worship </vt:lpstr>
      <vt:lpstr>Reflection </vt:lpstr>
      <vt:lpstr>PowerPoint Presentation</vt:lpstr>
      <vt:lpstr>Celebration Collective worship </vt:lpstr>
      <vt:lpstr>Birthdays….Happy Birthday to YOU.</vt:lpstr>
      <vt:lpstr>Personal Development Awards</vt:lpstr>
      <vt:lpstr>PowerPoint Presentation</vt:lpstr>
      <vt:lpstr>Head Teacher Awards </vt:lpstr>
      <vt:lpstr>PowerPoint Presentation</vt:lpstr>
      <vt:lpstr>Reminders: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Collective worship</dc:title>
  <dc:creator>karen mowbray</dc:creator>
  <cp:lastModifiedBy>Karen Wall</cp:lastModifiedBy>
  <cp:revision>255</cp:revision>
  <cp:lastPrinted>2021-08-31T16:29:38Z</cp:lastPrinted>
  <dcterms:created xsi:type="dcterms:W3CDTF">2020-08-15T12:15:28Z</dcterms:created>
  <dcterms:modified xsi:type="dcterms:W3CDTF">2021-09-21T10:01:06Z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0x01010016D481D1737C624789CDC0062E470A3A</vt:lpwstr>
  </property>
</Properties>
</file>