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6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D559"/>
    <a:srgbClr val="06C2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  <a:tblStyle styleId="{5202B0CA-FC54-4496-8BCA-5EF66A818D29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/>
        <a:fill>
          <a:solidFill>
            <a:srgbClr val="E7E7E7"/>
          </a:solidFill>
        </a:fill>
      </a:tcStyle>
    </a:wholeTbl>
    <a:band1H>
      <a:tcStyle>
        <a:tcBdr/>
        <a:fill>
          <a:solidFill>
            <a:srgbClr val="CBCBCB"/>
          </a:solidFill>
        </a:fill>
      </a:tcStyle>
    </a:band1H>
    <a:band1V>
      <a:tcStyle>
        <a:tcBdr/>
        <a:fill>
          <a:solidFill>
            <a:srgbClr val="CBCBCB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dbl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E7E7E7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ri Goman" userId="5a4db799-9b42-483b-a8fc-0cd8ad402630" providerId="ADAL" clId="{105DDB57-FA92-4B1F-BA98-F5AF8C50582A}"/>
    <pc:docChg chg="modSld">
      <pc:chgData name="Keri Goman" userId="5a4db799-9b42-483b-a8fc-0cd8ad402630" providerId="ADAL" clId="{105DDB57-FA92-4B1F-BA98-F5AF8C50582A}" dt="2024-02-22T08:04:05.752" v="0" actId="27107"/>
      <pc:docMkLst>
        <pc:docMk/>
      </pc:docMkLst>
      <pc:sldChg chg="modSp mod">
        <pc:chgData name="Keri Goman" userId="5a4db799-9b42-483b-a8fc-0cd8ad402630" providerId="ADAL" clId="{105DDB57-FA92-4B1F-BA98-F5AF8C50582A}" dt="2024-02-22T08:04:05.752" v="0" actId="27107"/>
        <pc:sldMkLst>
          <pc:docMk/>
          <pc:sldMk cId="3006856285" sldId="3658"/>
        </pc:sldMkLst>
        <pc:graphicFrameChg chg="modGraphic">
          <ac:chgData name="Keri Goman" userId="5a4db799-9b42-483b-a8fc-0cd8ad402630" providerId="ADAL" clId="{105DDB57-FA92-4B1F-BA98-F5AF8C50582A}" dt="2024-02-22T08:04:05.752" v="0" actId="27107"/>
          <ac:graphicFrameMkLst>
            <pc:docMk/>
            <pc:sldMk cId="3006856285" sldId="3658"/>
            <ac:graphicFrameMk id="3" creationId="{075EB4DB-5C4E-4F2C-B74D-61DEB1048F7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3B345BB-1473-FE32-FD2E-C1DC36CDDD8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4193FC-A146-9591-C6FB-13FB927E0773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C96A26D3-4748-41D0-B071-483C300BF95F}" type="datetime1">
              <a:rPr lang="en-GB"/>
              <a:pPr lvl="0"/>
              <a:t>22/02/2024</a:t>
            </a:fld>
            <a:endParaRPr lang="en-GB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48178E3-E4E9-4173-81C0-4128EAC487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7D19327-82C7-9E76-DC7A-7B327C57D469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B322E3-74E4-494C-FFA3-EBF5E7DF353F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41C608-D4D4-8893-5C29-F5CC8E1C72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910C3574-1C64-4AD3-AD68-4227E1C657CB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6486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547A7-7C56-07A7-4FFD-78D5B7A1D75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1551F9-6789-0461-1E62-A279A8A1D7D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5D6F2-42B9-E54D-269F-58F29A5064F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EF57E-9897-304E-4285-4445F4477FB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53C85-3F7F-A3CB-1D77-BE81975F07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5BD79ED-0A73-4473-92A6-3BA75020A8FE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3920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F806D-291B-2839-64C2-E554D5E0B2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537B52-87B7-0820-3458-4501E46BD1AC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2733-55F4-323D-2B23-FA58F95A600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1F99F9-C8D1-6C7A-482C-23FEF25C535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CFB0C8-2563-D0CC-62D5-BB9EC78187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23849C-9D87-4558-A644-A042D3326E60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7809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F0D4D9-B9E5-C605-F0BC-62AD6DC211C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FF0436-E607-76C3-411C-C58CC5F340D9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95435-2DE1-59A3-6D59-09201BAD436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78A420-35D3-AE16-0B1A-822807BCBA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651038-EC59-D22F-43E0-A0C8DEC326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5521755-83D1-450E-8A80-60A070975006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6733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>
            <a:extLst>
              <a:ext uri="{FF2B5EF4-FFF2-40B4-BE49-F238E27FC236}">
                <a16:creationId xmlns:a16="http://schemas.microsoft.com/office/drawing/2014/main" id="{A169AD9C-C9C5-E42F-65AB-C702E3D066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896228" y="5349870"/>
            <a:ext cx="1238253" cy="151288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250F6DB-99DC-58AD-C4E6-5AFF6402795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24/10/2017</a:t>
            </a:r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E84477D-BDF4-5EC4-0CFF-83BE21FA2E3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 dirty="0"/>
              <a:t>© Focus Education UK Ltd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C0F8EC5-48AD-EFF4-D8CC-D385854075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EF5DEE1-EB14-41FF-8DC7-28647309EB47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4842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DAF52-5115-3E4C-2272-97686376B9D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07836-89B4-E826-AB01-60E0E882FFC1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B80F9-3A33-CDDC-33AF-D336010033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89839-26FC-C562-6316-36DE3CE1486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8602E-1F45-333E-288F-24F5D74733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2E61187-D690-4E7D-83C1-225C37D39C2B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277774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775D4-B333-05DC-E2F3-F4E60FA891A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7DE88-EE4C-8C8D-5579-5A103C0305D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1ECBB0-9CC9-9169-140F-6ACED32DE9E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635349-158F-DCEC-0DF9-28B7E8AB843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B5553E-9E4D-3A07-BE9A-FC5FF5386C6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B9726C-9FE1-4536-A5FD-ABFF9149251B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0872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4C789-21B8-03C2-411B-AA1750B30AF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1B3AF-73D7-DE22-DFAA-4DD3E4E91FB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362457-2B07-6106-4720-203A54377B3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F341CF-D60B-7EB5-21AA-A39C2A47A16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7CEC6C-0358-0455-E3D8-2279CE51DBA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F825F5-A301-6229-007D-A953260527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9C44EE7-CB75-402F-8FC2-EC3057B99E9B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3168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A6A6C-945C-FDDC-962E-1D2BEA0D3D1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036272-ACB6-CA54-A877-07DF3BDD16E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6AEF95-A9F5-6F96-62C0-CD513DCCC50D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72FD91-5679-A7BE-DD8A-2EB7EAA46488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5B86A5-BB37-43DB-E898-4A2875395E15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D30667-200E-F21D-388F-01B0109B9B3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ECB1EA-BBE3-62A5-A681-54080565FEA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5E9913-6C34-C50F-42DF-0165EEBFD6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BE8EBFD-FAAC-499E-BCF9-8A5D6E4CCC16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2842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E0890-8C22-2FEC-52F8-1C26F97BF8B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4454EF-9AAF-E5AD-BE75-7204EFFA221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7DF076-12DF-F327-CE46-5E96C97264F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629215-B583-70FB-C665-EBD81B9A86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266CDEA-214B-4DB4-84EA-EE13897177C2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0996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A8B867-5336-5336-BCB1-34296889771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C4457A-3017-AFDF-30D2-D5F740F0598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361B43-2871-C7B9-1F59-8931AAD557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4FDAD3-1059-42FF-9AA4-C8E8C5F7DB23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762398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245A4-1993-45A0-3BF2-C735CDE50EB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A9001-BD87-96FF-5FC8-13DB387DD7D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60E18E-516F-BC4C-D123-0B82CEE4529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423560-D6A9-66BB-C896-E1204586C5E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D9F83F-5375-F392-89A4-6FA0C982994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36926-100D-09DB-5F56-329E58140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A11CB5-42D6-4FCC-B06E-DBB1F0EFC3C4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5320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BFD0-0304-5FB3-F8B2-F6FE4591DC2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7E25CB-16DB-F32B-3C32-E3CB109DCC40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8FC704-2BE4-0445-ABCC-8A1A8C75EEC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297FD6-8AFE-0375-9A7D-36394D31A26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42660-5FE9-04EA-4D2B-10DF83A7B2F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846C90-0B21-55C0-B5BB-E4A86992A1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791870-58AF-47D9-9EE5-3D9657DFDA62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6741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3D97B5-E497-99EB-AF1F-106C69D7E9F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9"/>
            <a:ext cx="78867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101738-AE9A-94C4-6732-BFB190A5B2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8650" y="1825627"/>
            <a:ext cx="78867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1CF05-E73A-2841-4A18-A9E424969D4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68D67-82E4-CFEC-D923-C9BCB29B9B9B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49" y="6356351"/>
            <a:ext cx="3086099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E9C22B-4C16-20E9-472B-5F3BDD1FD120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49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93F9E1FB-E6CA-4969-8B2B-6004C9A3063D}" type="slidenum"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075EB4DB-5C4E-4F2C-B74D-61DEB1048F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367611"/>
              </p:ext>
            </p:extLst>
          </p:nvPr>
        </p:nvGraphicFramePr>
        <p:xfrm>
          <a:off x="2679033" y="797166"/>
          <a:ext cx="3970420" cy="4733157"/>
        </p:xfrm>
        <a:graphic>
          <a:graphicData uri="http://schemas.openxmlformats.org/drawingml/2006/table">
            <a:tbl>
              <a:tblPr firstRow="1" bandRow="1">
                <a:effectLst/>
                <a:tableStyleId>{5202B0CA-FC54-4496-8BCA-5EF66A818D29}</a:tableStyleId>
              </a:tblPr>
              <a:tblGrid>
                <a:gridCol w="1736691">
                  <a:extLst>
                    <a:ext uri="{9D8B030D-6E8A-4147-A177-3AD203B41FA5}">
                      <a16:colId xmlns:a16="http://schemas.microsoft.com/office/drawing/2014/main" val="1137446475"/>
                    </a:ext>
                  </a:extLst>
                </a:gridCol>
                <a:gridCol w="2233729">
                  <a:extLst>
                    <a:ext uri="{9D8B030D-6E8A-4147-A177-3AD203B41FA5}">
                      <a16:colId xmlns:a16="http://schemas.microsoft.com/office/drawing/2014/main" val="3859752774"/>
                    </a:ext>
                  </a:extLst>
                </a:gridCol>
              </a:tblGrid>
              <a:tr h="404205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600" kern="1200" dirty="0">
                          <a:solidFill>
                            <a:schemeClr val="bg1"/>
                          </a:solidFill>
                          <a:latin typeface="Lexend Deca" pitchFamily="2" charset="0"/>
                          <a:ea typeface="Calibri" pitchFamily="34"/>
                          <a:cs typeface="Times New Roman" pitchFamily="18"/>
                        </a:rPr>
                        <a:t>Vocabulary </a:t>
                      </a: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C25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8000806"/>
                  </a:ext>
                </a:extLst>
              </a:tr>
              <a:tr h="496702">
                <a:tc>
                  <a:txBody>
                    <a:bodyPr/>
                    <a:lstStyle/>
                    <a:p>
                      <a:pPr algn="ctr"/>
                      <a:r>
                        <a:rPr lang="en-GB" sz="1200" b="1" kern="1200" dirty="0">
                          <a:solidFill>
                            <a:schemeClr val="bg1"/>
                          </a:solidFill>
                          <a:latin typeface="Twinkl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evaporation</a:t>
                      </a:r>
                      <a:r>
                        <a:rPr lang="en-GB" sz="1200" b="1" kern="1200" baseline="0" dirty="0">
                          <a:solidFill>
                            <a:schemeClr val="bg1"/>
                          </a:solidFill>
                          <a:latin typeface="Twinkl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200" b="1" kern="1200" dirty="0">
                        <a:solidFill>
                          <a:schemeClr val="bg1"/>
                        </a:solidFill>
                        <a:latin typeface="Twinkl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D5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baseline="0" dirty="0">
                          <a:solidFill>
                            <a:schemeClr val="tx1"/>
                          </a:solidFill>
                          <a:latin typeface="Twinkl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 a liquid changes to a gas</a:t>
                      </a:r>
                      <a:endParaRPr lang="en-GB" sz="1200" kern="1200" dirty="0">
                        <a:solidFill>
                          <a:schemeClr val="tx1"/>
                        </a:solidFill>
                        <a:latin typeface="Twinkl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153121"/>
                  </a:ext>
                </a:extLst>
              </a:tr>
              <a:tr h="496702">
                <a:tc>
                  <a:txBody>
                    <a:bodyPr/>
                    <a:lstStyle/>
                    <a:p>
                      <a:pPr algn="ctr"/>
                      <a:r>
                        <a:rPr lang="en-GB" sz="1200" b="1" kern="1200" dirty="0">
                          <a:solidFill>
                            <a:schemeClr val="bg1"/>
                          </a:solidFill>
                          <a:latin typeface="Twinkl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condensation</a:t>
                      </a: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D5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baseline="0" dirty="0">
                          <a:solidFill>
                            <a:schemeClr val="tx1"/>
                          </a:solidFill>
                          <a:latin typeface="Twinkl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when a gas changes into a liquid </a:t>
                      </a:r>
                      <a:endParaRPr lang="en-GB" sz="1200" kern="1200" dirty="0">
                        <a:solidFill>
                          <a:schemeClr val="tx1"/>
                        </a:solidFill>
                        <a:latin typeface="Twinkl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416550"/>
                  </a:ext>
                </a:extLst>
              </a:tr>
              <a:tr h="496702">
                <a:tc>
                  <a:txBody>
                    <a:bodyPr/>
                    <a:lstStyle/>
                    <a:p>
                      <a:pPr algn="ctr"/>
                      <a:r>
                        <a:rPr lang="en-GB" sz="1200" b="1" kern="1200" dirty="0">
                          <a:solidFill>
                            <a:schemeClr val="bg1"/>
                          </a:solidFill>
                          <a:latin typeface="Twinkl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melting</a:t>
                      </a: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D55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Twinkl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 a solid becomes</a:t>
                      </a:r>
                      <a:r>
                        <a:rPr lang="en-GB" sz="1200" kern="1200" baseline="0" dirty="0">
                          <a:solidFill>
                            <a:schemeClr val="tx1"/>
                          </a:solidFill>
                          <a:latin typeface="Twinkl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 liquid</a:t>
                      </a:r>
                      <a:endParaRPr lang="en-GB" sz="1200" kern="1200" dirty="0">
                        <a:solidFill>
                          <a:schemeClr val="tx1"/>
                        </a:solidFill>
                        <a:latin typeface="Twinkl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794802"/>
                  </a:ext>
                </a:extLst>
              </a:tr>
              <a:tr h="496702">
                <a:tc>
                  <a:txBody>
                    <a:bodyPr/>
                    <a:lstStyle/>
                    <a:p>
                      <a:pPr algn="ctr"/>
                      <a:r>
                        <a:rPr lang="en-GB" sz="1200" b="1" kern="1200" dirty="0">
                          <a:solidFill>
                            <a:schemeClr val="bg1"/>
                          </a:solidFill>
                          <a:latin typeface="Twinkl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solidifying </a:t>
                      </a: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D55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Twinkl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 a liquid becomes a solid</a:t>
                      </a:r>
                    </a:p>
                  </a:txBody>
                  <a:tcPr marL="68580" marR="68580" marT="34290" marB="3429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715966"/>
                  </a:ext>
                </a:extLst>
              </a:tr>
              <a:tr h="496702">
                <a:tc>
                  <a:txBody>
                    <a:bodyPr/>
                    <a:lstStyle/>
                    <a:p>
                      <a:pPr algn="ctr"/>
                      <a:r>
                        <a:rPr lang="en-GB" sz="1200" b="1" kern="1200" dirty="0">
                          <a:solidFill>
                            <a:schemeClr val="bg1"/>
                          </a:solidFill>
                          <a:latin typeface="Twinkl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precipitation</a:t>
                      </a: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D55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Twinkl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rain, snow, sleet and hail</a:t>
                      </a:r>
                    </a:p>
                  </a:txBody>
                  <a:tcPr marL="68580" marR="68580" marT="34290" marB="3429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0634554"/>
                  </a:ext>
                </a:extLst>
              </a:tr>
              <a:tr h="496702">
                <a:tc>
                  <a:txBody>
                    <a:bodyPr/>
                    <a:lstStyle/>
                    <a:p>
                      <a:pPr algn="ctr"/>
                      <a:r>
                        <a:rPr lang="en-GB" sz="1200" b="1" kern="1200" dirty="0">
                          <a:solidFill>
                            <a:schemeClr val="bg1"/>
                          </a:solidFill>
                          <a:latin typeface="Twinkl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degrees - Celsius </a:t>
                      </a: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D55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Twinkl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most common unit of temperature</a:t>
                      </a:r>
                    </a:p>
                  </a:txBody>
                  <a:tcPr marL="68580" marR="68580" marT="34290" marB="3429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63492"/>
                  </a:ext>
                </a:extLst>
              </a:tr>
              <a:tr h="1344920">
                <a:tc>
                  <a:txBody>
                    <a:bodyPr/>
                    <a:lstStyle/>
                    <a:p>
                      <a:pPr algn="ctr"/>
                      <a:r>
                        <a:rPr lang="en-GB" sz="1200" b="1" kern="1200" dirty="0">
                          <a:solidFill>
                            <a:schemeClr val="bg1"/>
                          </a:solidFill>
                          <a:latin typeface="Twinkl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matter</a:t>
                      </a: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D55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1200" dirty="0">
                          <a:solidFill>
                            <a:srgbClr val="000000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Matter is anything that has weight and takes up space. Everything you can see and touch is made up of matter. Matter exists in three main forms: solids, liquids, and gases.</a:t>
                      </a:r>
                      <a:endParaRPr lang="en-GB" sz="1200" kern="1200" dirty="0">
                        <a:solidFill>
                          <a:schemeClr val="tx1"/>
                        </a:solidFill>
                        <a:latin typeface="Twinkl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25326"/>
                  </a:ext>
                </a:extLst>
              </a:tr>
            </a:tbl>
          </a:graphicData>
        </a:graphic>
      </p:graphicFrame>
      <p:graphicFrame>
        <p:nvGraphicFramePr>
          <p:cNvPr id="4" name="Table 7">
            <a:extLst>
              <a:ext uri="{FF2B5EF4-FFF2-40B4-BE49-F238E27FC236}">
                <a16:creationId xmlns:a16="http://schemas.microsoft.com/office/drawing/2014/main" id="{D6EFB805-D930-48E5-8571-40718399D3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1905798"/>
              </p:ext>
            </p:extLst>
          </p:nvPr>
        </p:nvGraphicFramePr>
        <p:xfrm>
          <a:off x="39667" y="797166"/>
          <a:ext cx="2544201" cy="3575613"/>
        </p:xfrm>
        <a:graphic>
          <a:graphicData uri="http://schemas.openxmlformats.org/drawingml/2006/table">
            <a:tbl>
              <a:tblPr firstRow="1" bandRow="1">
                <a:effectLst/>
                <a:tableStyleId>{5202B0CA-FC54-4496-8BCA-5EF66A818D29}</a:tableStyleId>
              </a:tblPr>
              <a:tblGrid>
                <a:gridCol w="2544201">
                  <a:extLst>
                    <a:ext uri="{9D8B030D-6E8A-4147-A177-3AD203B41FA5}">
                      <a16:colId xmlns:a16="http://schemas.microsoft.com/office/drawing/2014/main" val="745476673"/>
                    </a:ext>
                  </a:extLst>
                </a:gridCol>
              </a:tblGrid>
              <a:tr h="480767">
                <a:tc>
                  <a:txBody>
                    <a:bodyPr/>
                    <a:lstStyle/>
                    <a:p>
                      <a:pPr lvl="0" algn="ctr"/>
                      <a:r>
                        <a:rPr lang="en-GB" sz="1600" kern="1200" dirty="0">
                          <a:solidFill>
                            <a:schemeClr val="bg1"/>
                          </a:solidFill>
                          <a:latin typeface="Twinkl" pitchFamily="2" charset="0"/>
                          <a:ea typeface="Calibri" pitchFamily="34"/>
                          <a:cs typeface="Times New Roman" pitchFamily="18"/>
                        </a:rPr>
                        <a:t>Key knowledge </a:t>
                      </a: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C2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230318"/>
                  </a:ext>
                </a:extLst>
              </a:tr>
              <a:tr h="554501">
                <a:tc>
                  <a:txBody>
                    <a:bodyPr/>
                    <a:lstStyle/>
                    <a:p>
                      <a:pPr lvl="0"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Twinkl" pitchFamily="2" charset="0"/>
                        </a:rPr>
                        <a:t>Know that some solids, liquids and gases can change state</a:t>
                      </a: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D5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36648"/>
                  </a:ext>
                </a:extLst>
              </a:tr>
              <a:tr h="508069"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kern="0" cap="none" spc="0" baseline="0">
                          <a:solidFill>
                            <a:srgbClr val="000000"/>
                          </a:solidFill>
                          <a:uFillTx/>
                        </a:defRPr>
                      </a:pPr>
                      <a:r>
                        <a:rPr lang="en-GB" sz="12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Twinkl" pitchFamily="2" charset="0"/>
                        </a:rPr>
                        <a:t>Know that certain materials can change state</a:t>
                      </a: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762148"/>
                  </a:ext>
                </a:extLst>
              </a:tr>
              <a:tr h="508069"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kern="0" cap="none" spc="0" baseline="0">
                          <a:solidFill>
                            <a:srgbClr val="000000"/>
                          </a:solidFill>
                          <a:uFillTx/>
                        </a:defRPr>
                      </a:pPr>
                      <a:r>
                        <a:rPr lang="en-GB" sz="12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Twinkl" pitchFamily="2" charset="0"/>
                        </a:rPr>
                        <a:t>Know what the temperature of water is when it boils or freezes</a:t>
                      </a: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263872"/>
                  </a:ext>
                </a:extLst>
              </a:tr>
              <a:tr h="508069"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kern="0" cap="none" spc="0" baseline="0">
                          <a:solidFill>
                            <a:srgbClr val="000000"/>
                          </a:solidFill>
                          <a:uFillTx/>
                        </a:defRPr>
                      </a:pPr>
                      <a:r>
                        <a:rPr lang="en-GB" sz="12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Twinkl" pitchFamily="2" charset="0"/>
                        </a:rPr>
                        <a:t>Know which materials, other than water, change state</a:t>
                      </a: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539121"/>
                  </a:ext>
                </a:extLst>
              </a:tr>
              <a:tr h="508069"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kern="0" cap="none" spc="0" baseline="0">
                          <a:solidFill>
                            <a:srgbClr val="000000"/>
                          </a:solidFill>
                          <a:uFillTx/>
                        </a:defRPr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latin typeface="Twinkl" pitchFamily="2" charset="0"/>
                        </a:rPr>
                        <a:t>Explain the differences between solids, liquids and gases</a:t>
                      </a:r>
                      <a:endParaRPr lang="en-GB" sz="1200" b="0" i="0" u="none" strike="noStrike" kern="1200" cap="none" spc="0" baseline="0" dirty="0">
                        <a:solidFill>
                          <a:srgbClr val="000000"/>
                        </a:solidFill>
                        <a:uFillTx/>
                        <a:latin typeface="Twinkl" pitchFamily="2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152540"/>
                  </a:ext>
                </a:extLst>
              </a:tr>
              <a:tr h="508069"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kern="0" cap="none" spc="0" baseline="0">
                          <a:solidFill>
                            <a:srgbClr val="000000"/>
                          </a:solidFill>
                          <a:uFillTx/>
                        </a:defRPr>
                      </a:pPr>
                      <a:r>
                        <a:rPr lang="en-GB" sz="12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Twinkl" pitchFamily="2" charset="0"/>
                        </a:rPr>
                        <a:t>Know what is meant by the terms: condensation, and evaporation</a:t>
                      </a: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14688"/>
                  </a:ext>
                </a:extLst>
              </a:tr>
            </a:tbl>
          </a:graphicData>
        </a:graphic>
      </p:graphicFrame>
      <p:pic>
        <p:nvPicPr>
          <p:cNvPr id="11" name="Picture 2" descr="Ice Water Steam. Lesson Objectives Recall the three states of matter To  describe the different properties of solids, liquids and gases To classify  substances. - ppt download">
            <a:extLst>
              <a:ext uri="{FF2B5EF4-FFF2-40B4-BE49-F238E27FC236}">
                <a16:creationId xmlns:a16="http://schemas.microsoft.com/office/drawing/2014/main" id="{CE9CB737-8EBE-46AC-AD57-2216D7AAAC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7" t="8707" r="8707"/>
          <a:stretch/>
        </p:blipFill>
        <p:spPr bwMode="auto">
          <a:xfrm>
            <a:off x="6825642" y="4296222"/>
            <a:ext cx="1999309" cy="154106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C4ED08-54E2-4892-B221-70EB0BC9C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3180491-22EC-4D3D-8455-1269287A1BCB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F01954-520B-4703-BDCC-283EECEB6CE4}"/>
              </a:ext>
            </a:extLst>
          </p:cNvPr>
          <p:cNvSpPr/>
          <p:nvPr/>
        </p:nvSpPr>
        <p:spPr>
          <a:xfrm>
            <a:off x="39667" y="25924"/>
            <a:ext cx="9144000" cy="648588"/>
          </a:xfrm>
          <a:prstGeom prst="rect">
            <a:avLst/>
          </a:prstGeom>
          <a:solidFill>
            <a:srgbClr val="06C2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b="1" dirty="0">
                <a:solidFill>
                  <a:schemeClr val="bg1"/>
                </a:solidFill>
                <a:latin typeface="Lexend Deca" pitchFamily="2" charset="0"/>
              </a:rPr>
              <a:t>Science – big ideas</a:t>
            </a:r>
          </a:p>
        </p:txBody>
      </p:sp>
      <p:graphicFrame>
        <p:nvGraphicFramePr>
          <p:cNvPr id="15" name="Table 12">
            <a:extLst>
              <a:ext uri="{FF2B5EF4-FFF2-40B4-BE49-F238E27FC236}">
                <a16:creationId xmlns:a16="http://schemas.microsoft.com/office/drawing/2014/main" id="{83ED7CC9-2DC8-4CF2-A8E4-0711DDAD02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647512"/>
              </p:ext>
            </p:extLst>
          </p:nvPr>
        </p:nvGraphicFramePr>
        <p:xfrm>
          <a:off x="6723410" y="860481"/>
          <a:ext cx="2203774" cy="324977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203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0241">
                <a:tc>
                  <a:txBody>
                    <a:bodyPr/>
                    <a:lstStyle/>
                    <a:p>
                      <a:pPr lvl="0"/>
                      <a:endParaRPr lang="en-GB" sz="1300" dirty="0"/>
                    </a:p>
                    <a:p>
                      <a:pPr lvl="0"/>
                      <a:endParaRPr lang="en-GB" sz="1400" b="0" dirty="0">
                        <a:solidFill>
                          <a:srgbClr val="000000"/>
                        </a:solidFill>
                        <a:latin typeface="Twinkl" pitchFamily="2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dirty="0">
                          <a:solidFill>
                            <a:schemeClr val="accent1"/>
                          </a:solidFill>
                          <a:latin typeface="Twinkl" pitchFamily="2" charset="0"/>
                        </a:rPr>
                        <a:t>When it is very cold, water turns into ice</a:t>
                      </a:r>
                      <a:r>
                        <a:rPr lang="en-GB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winkl" pitchFamily="2" charset="0"/>
                        </a:rPr>
                        <a:t>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winkl" pitchFamily="2" charset="0"/>
                        </a:rPr>
                        <a:t>When water is hot in a kettle and boils, steam is made.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dirty="0">
                          <a:solidFill>
                            <a:schemeClr val="accent1"/>
                          </a:solidFill>
                          <a:latin typeface="Twinkl" pitchFamily="2" charset="0"/>
                        </a:rPr>
                        <a:t>When  temperatures are warmer, ice melts and becomes water. Chocolate and  ice-cream also melt.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winkl" pitchFamily="2" charset="0"/>
                        </a:rPr>
                        <a:t>You can’t see a gas but may be able to smell or hear it.</a:t>
                      </a:r>
                    </a:p>
                  </a:txBody>
                  <a:tcPr marL="64706" marR="64706" marT="32306" marB="32306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Text Box 2">
            <a:extLst>
              <a:ext uri="{FF2B5EF4-FFF2-40B4-BE49-F238E27FC236}">
                <a16:creationId xmlns:a16="http://schemas.microsoft.com/office/drawing/2014/main" id="{8FE6E826-9DDF-5643-CE38-A9AE61D12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275" y="180938"/>
            <a:ext cx="5733075" cy="373380"/>
          </a:xfrm>
          <a:custGeom>
            <a:avLst/>
            <a:gdLst>
              <a:gd name="connsiteX0" fmla="*/ 0 w 5733075"/>
              <a:gd name="connsiteY0" fmla="*/ 0 h 373380"/>
              <a:gd name="connsiteX1" fmla="*/ 5733075 w 5733075"/>
              <a:gd name="connsiteY1" fmla="*/ 0 h 373380"/>
              <a:gd name="connsiteX2" fmla="*/ 5733075 w 5733075"/>
              <a:gd name="connsiteY2" fmla="*/ 373380 h 373380"/>
              <a:gd name="connsiteX3" fmla="*/ 0 w 5733075"/>
              <a:gd name="connsiteY3" fmla="*/ 373380 h 373380"/>
              <a:gd name="connsiteX4" fmla="*/ 0 w 5733075"/>
              <a:gd name="connsiteY4" fmla="*/ 0 h 373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33075" h="373380" fill="none" extrusionOk="0">
                <a:moveTo>
                  <a:pt x="0" y="0"/>
                </a:moveTo>
                <a:cubicBezTo>
                  <a:pt x="1457350" y="122476"/>
                  <a:pt x="3239964" y="8913"/>
                  <a:pt x="5733075" y="0"/>
                </a:cubicBezTo>
                <a:cubicBezTo>
                  <a:pt x="5720257" y="129708"/>
                  <a:pt x="5701259" y="313944"/>
                  <a:pt x="5733075" y="373380"/>
                </a:cubicBezTo>
                <a:cubicBezTo>
                  <a:pt x="3243587" y="343075"/>
                  <a:pt x="1323659" y="236649"/>
                  <a:pt x="0" y="373380"/>
                </a:cubicBezTo>
                <a:cubicBezTo>
                  <a:pt x="19960" y="268454"/>
                  <a:pt x="-19841" y="62824"/>
                  <a:pt x="0" y="0"/>
                </a:cubicBezTo>
                <a:close/>
              </a:path>
              <a:path w="5733075" h="373380" stroke="0" extrusionOk="0">
                <a:moveTo>
                  <a:pt x="0" y="0"/>
                </a:moveTo>
                <a:cubicBezTo>
                  <a:pt x="1229102" y="-125210"/>
                  <a:pt x="3028095" y="-126777"/>
                  <a:pt x="5733075" y="0"/>
                </a:cubicBezTo>
                <a:cubicBezTo>
                  <a:pt x="5709581" y="53025"/>
                  <a:pt x="5713987" y="322414"/>
                  <a:pt x="5733075" y="373380"/>
                </a:cubicBezTo>
                <a:cubicBezTo>
                  <a:pt x="3392956" y="522403"/>
                  <a:pt x="1864187" y="334601"/>
                  <a:pt x="0" y="373380"/>
                </a:cubicBezTo>
                <a:cubicBezTo>
                  <a:pt x="-27824" y="220507"/>
                  <a:pt x="8724" y="80405"/>
                  <a:pt x="0" y="0"/>
                </a:cubicBezTo>
                <a:close/>
              </a:path>
            </a:pathLst>
          </a:custGeom>
          <a:blipFill>
            <a:blip r:embed="rId3"/>
            <a:tile tx="0" ty="0" sx="100000" sy="100000" flip="none" algn="tl"/>
          </a:blipFill>
          <a:ln w="9525">
            <a:solidFill>
              <a:srgbClr val="000000"/>
            </a:solidFill>
            <a:miter lim="800000"/>
            <a:headEnd/>
            <a:tailEnd/>
            <a:extLst>
              <a:ext uri="{C807C97D-BFC1-408E-A445-0C87EB9F89A2}">
                <ask:lineSketchStyleProps xmlns:ask="http://schemas.microsoft.com/office/drawing/2018/sketchyshapes" sd="639548345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effectLst/>
                <a:latin typeface="Eras Bold ITC" panose="020B0907030504020204" pitchFamily="34" charset="0"/>
                <a:ea typeface="STHupo" panose="02010800040101010101" pitchFamily="2" charset="-122"/>
                <a:cs typeface="Times New Roman" panose="02020603050405020304" pitchFamily="18" charset="0"/>
              </a:rPr>
              <a:t>How do some solids , liquids and gases change state ?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3FE112-B280-5798-413C-F72789CFC3F4}"/>
              </a:ext>
            </a:extLst>
          </p:cNvPr>
          <p:cNvSpPr/>
          <p:nvPr/>
        </p:nvSpPr>
        <p:spPr>
          <a:xfrm>
            <a:off x="6756568" y="887194"/>
            <a:ext cx="171591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Prio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 knowledge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F110DEF-72D6-D7E5-D446-0950D599C3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778" y="5135999"/>
            <a:ext cx="3901194" cy="154106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06856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Office%20Theme</Template>
  <TotalTime>26</TotalTime>
  <Words>225</Words>
  <Application>Microsoft Office PowerPoint</Application>
  <PresentationFormat>On-screen Show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Eras Bold ITC</vt:lpstr>
      <vt:lpstr>Lexend Deca</vt:lpstr>
      <vt:lpstr>Twinkl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FOCUSHISTORY Putting literature at the heart of history</dc:title>
  <dc:creator>Clive Davies</dc:creator>
  <cp:lastModifiedBy>Keri Goman</cp:lastModifiedBy>
  <cp:revision>332</cp:revision>
  <dcterms:created xsi:type="dcterms:W3CDTF">2018-06-03T06:58:19Z</dcterms:created>
  <dcterms:modified xsi:type="dcterms:W3CDTF">2024-02-22T08:04:07Z</dcterms:modified>
</cp:coreProperties>
</file>