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4"/>
  </p:sldMasterIdLst>
  <p:sldIdLst>
    <p:sldId id="256" r:id="rId5"/>
    <p:sldId id="257" r:id="rId6"/>
    <p:sldId id="266" r:id="rId7"/>
    <p:sldId id="290" r:id="rId8"/>
    <p:sldId id="291" r:id="rId9"/>
    <p:sldId id="294" r:id="rId10"/>
    <p:sldId id="295" r:id="rId11"/>
    <p:sldId id="265" r:id="rId12"/>
    <p:sldId id="261" r:id="rId13"/>
    <p:sldId id="268" r:id="rId14"/>
    <p:sldId id="269" r:id="rId15"/>
    <p:sldId id="270" r:id="rId16"/>
    <p:sldId id="271" r:id="rId17"/>
    <p:sldId id="272" r:id="rId18"/>
    <p:sldId id="292" r:id="rId19"/>
    <p:sldId id="274" r:id="rId20"/>
    <p:sldId id="275" r:id="rId21"/>
    <p:sldId id="276" r:id="rId22"/>
    <p:sldId id="277" r:id="rId23"/>
    <p:sldId id="278" r:id="rId24"/>
    <p:sldId id="280" r:id="rId25"/>
    <p:sldId id="281" r:id="rId26"/>
    <p:sldId id="282" r:id="rId27"/>
    <p:sldId id="286" r:id="rId28"/>
    <p:sldId id="283" r:id="rId29"/>
    <p:sldId id="284" r:id="rId30"/>
    <p:sldId id="289" r:id="rId31"/>
    <p:sldId id="287" r:id="rId32"/>
    <p:sldId id="288" r:id="rId33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11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4660"/>
  </p:normalViewPr>
  <p:slideViewPr>
    <p:cSldViewPr snapToGrid="0">
      <p:cViewPr varScale="1">
        <p:scale>
          <a:sx n="79" d="100"/>
          <a:sy n="79" d="100"/>
        </p:scale>
        <p:origin x="84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1/1/2022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927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581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008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739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4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837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437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560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148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1/1/2022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878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2067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396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77" r:id="rId5"/>
    <p:sldLayoutId id="2147483683" r:id="rId6"/>
    <p:sldLayoutId id="2147483684" r:id="rId7"/>
    <p:sldLayoutId id="2147483688" r:id="rId8"/>
    <p:sldLayoutId id="2147483687" r:id="rId9"/>
    <p:sldLayoutId id="2147483686" r:id="rId10"/>
    <p:sldLayoutId id="214748367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b="1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A-qLa_2GPcM?feature=oembed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EHl_eQhgefw?feature=oembed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cNIg45GZ_ts?feature=oembed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A-qLa_2GPcM?feature=oembed" TargetMode="External"/><Relationship Id="rId4" Type="http://schemas.openxmlformats.org/officeDocument/2006/relationships/image" Target="../media/image16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oA_zqwxMfBk?feature=oembed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EHl_eQhgefw?feature=oembed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AD8117-7B69-452F-8B43-DA8B428C8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524" y="1340361"/>
            <a:ext cx="3729162" cy="3341700"/>
          </a:xfrm>
        </p:spPr>
        <p:txBody>
          <a:bodyPr>
            <a:normAutofit/>
          </a:bodyPr>
          <a:lstStyle/>
          <a:p>
            <a:r>
              <a:rPr lang="en-GB" sz="3600">
                <a:solidFill>
                  <a:schemeClr val="tx1"/>
                </a:solidFill>
                <a:latin typeface="Twinkl Cursive Looped" panose="02000000000000000000" pitchFamily="2" charset="0"/>
              </a:rPr>
              <a:t>Collective worship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284" y="3696930"/>
            <a:ext cx="3793642" cy="2005452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The value of </a:t>
            </a:r>
            <a:r>
              <a:rPr lang="en-GB" sz="2400" b="1" dirty="0">
                <a:solidFill>
                  <a:srgbClr val="00B0F0"/>
                </a:solidFill>
                <a:latin typeface="Twinkl Cursive Looped"/>
              </a:rPr>
              <a:t>Friendship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Twinkl Cursive Looped"/>
              </a:rPr>
              <a:t>“A friend </a:t>
            </a:r>
            <a:r>
              <a:rPr lang="en-GB" sz="2400" dirty="0">
                <a:solidFill>
                  <a:srgbClr val="FF0000"/>
                </a:solidFill>
                <a:latin typeface="Twinkl Cursive Looped"/>
              </a:rPr>
              <a:t>loves</a:t>
            </a:r>
            <a:r>
              <a:rPr lang="en-GB" sz="2400" dirty="0">
                <a:solidFill>
                  <a:schemeClr val="tx1"/>
                </a:solidFill>
                <a:latin typeface="Twinkl Cursive Looped"/>
              </a:rPr>
              <a:t> at all times” Proverbs 17:17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Worship 3</a:t>
            </a:r>
          </a:p>
        </p:txBody>
      </p:sp>
      <p:pic>
        <p:nvPicPr>
          <p:cNvPr id="4098" name="Picture 2" descr="Healthy Friendships – Youth First">
            <a:extLst>
              <a:ext uri="{FF2B5EF4-FFF2-40B4-BE49-F238E27FC236}">
                <a16:creationId xmlns:a16="http://schemas.microsoft.com/office/drawing/2014/main" id="{F4EC5776-CFA2-4C39-8EFF-C840FB829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473" y="0"/>
            <a:ext cx="82214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4918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AD8117-7B69-452F-8B43-DA8B428C8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524" y="1340361"/>
            <a:ext cx="3729162" cy="3341700"/>
          </a:xfrm>
        </p:spPr>
        <p:txBody>
          <a:bodyPr>
            <a:normAutofit/>
          </a:bodyPr>
          <a:lstStyle/>
          <a:p>
            <a:r>
              <a:rPr lang="en-GB" sz="3600">
                <a:solidFill>
                  <a:schemeClr val="tx1"/>
                </a:solidFill>
                <a:latin typeface="Twinkl Cursive Looped" panose="02000000000000000000" pitchFamily="2" charset="0"/>
              </a:rPr>
              <a:t>Collective worship 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0035AAF-2873-47CA-901B-5F186C4F2FA9}"/>
              </a:ext>
            </a:extLst>
          </p:cNvPr>
          <p:cNvSpPr txBox="1">
            <a:spLocks/>
          </p:cNvSpPr>
          <p:nvPr/>
        </p:nvSpPr>
        <p:spPr>
          <a:xfrm>
            <a:off x="434284" y="3696930"/>
            <a:ext cx="3793642" cy="20054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800" kern="1200" spc="8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The value of </a:t>
            </a:r>
            <a:r>
              <a:rPr lang="en-GB" sz="2400" b="1" dirty="0">
                <a:solidFill>
                  <a:srgbClr val="00B0F0"/>
                </a:solidFill>
                <a:latin typeface="Twinkl Cursive Looped"/>
              </a:rPr>
              <a:t>Friendship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Twinkl Cursive Looped"/>
              </a:rPr>
              <a:t>“A friend </a:t>
            </a:r>
            <a:r>
              <a:rPr lang="en-GB" sz="2400" dirty="0">
                <a:solidFill>
                  <a:srgbClr val="FF0000"/>
                </a:solidFill>
                <a:latin typeface="Twinkl Cursive Looped"/>
              </a:rPr>
              <a:t>loves</a:t>
            </a:r>
            <a:r>
              <a:rPr lang="en-GB" sz="2400" dirty="0">
                <a:solidFill>
                  <a:schemeClr val="tx1"/>
                </a:solidFill>
                <a:latin typeface="Twinkl Cursive Looped"/>
              </a:rPr>
              <a:t> at all times” Proverbs 17:17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Worship 3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class worship</a:t>
            </a:r>
          </a:p>
        </p:txBody>
      </p:sp>
      <p:pic>
        <p:nvPicPr>
          <p:cNvPr id="5122" name="Picture 2" descr="Healthy Friendships – Youth First">
            <a:extLst>
              <a:ext uri="{FF2B5EF4-FFF2-40B4-BE49-F238E27FC236}">
                <a16:creationId xmlns:a16="http://schemas.microsoft.com/office/drawing/2014/main" id="{85647CE0-3006-4B5D-84F8-698BE44B6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233" y="0"/>
            <a:ext cx="81438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6013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andle vigil to mark COVID-19 anniversary | North Bay Nugget">
            <a:extLst>
              <a:ext uri="{FF2B5EF4-FFF2-40B4-BE49-F238E27FC236}">
                <a16:creationId xmlns:a16="http://schemas.microsoft.com/office/drawing/2014/main" id="{DB8821FC-C373-401E-94F1-FC05BA65CC3C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21" r="-2" b="24311"/>
          <a:stretch/>
        </p:blipFill>
        <p:spPr bwMode="auto">
          <a:xfrm>
            <a:off x="7531511" y="3351888"/>
            <a:ext cx="4660490" cy="3506112"/>
          </a:xfrm>
          <a:custGeom>
            <a:avLst/>
            <a:gdLst/>
            <a:ahLst/>
            <a:cxnLst/>
            <a:rect l="l" t="t" r="r" b="b"/>
            <a:pathLst>
              <a:path w="4397481" h="3351888">
                <a:moveTo>
                  <a:pt x="0" y="0"/>
                </a:moveTo>
                <a:lnTo>
                  <a:pt x="4397481" y="0"/>
                </a:lnTo>
                <a:lnTo>
                  <a:pt x="4397481" y="3351888"/>
                </a:lnTo>
                <a:lnTo>
                  <a:pt x="1552363" y="3351888"/>
                </a:lnTo>
                <a:close/>
              </a:path>
            </a:pathLst>
          </a:custGeom>
          <a:noFill/>
        </p:spPr>
      </p:pic>
      <p:pic>
        <p:nvPicPr>
          <p:cNvPr id="6" name="Picture 5" descr="Bible with a crown of thorns on a wooden table | Crown of thorns, Worship  backgrounds, Jesus christ images">
            <a:extLst>
              <a:ext uri="{FF2B5EF4-FFF2-40B4-BE49-F238E27FC236}">
                <a16:creationId xmlns:a16="http://schemas.microsoft.com/office/drawing/2014/main" id="{ED52DE9A-584E-423B-AE12-4AADD86ECD59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02" b="2"/>
          <a:stretch/>
        </p:blipFill>
        <p:spPr bwMode="auto">
          <a:xfrm>
            <a:off x="20" y="10"/>
            <a:ext cx="9154673" cy="6863475"/>
          </a:xfrm>
          <a:custGeom>
            <a:avLst/>
            <a:gdLst/>
            <a:ahLst/>
            <a:cxnLst/>
            <a:rect l="l" t="t" r="r" b="b"/>
            <a:pathLst>
              <a:path w="9154693" h="6863485">
                <a:moveTo>
                  <a:pt x="0" y="0"/>
                </a:moveTo>
                <a:lnTo>
                  <a:pt x="5976000" y="0"/>
                </a:lnTo>
                <a:lnTo>
                  <a:pt x="9154693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  <a:noFill/>
        </p:spPr>
      </p:pic>
      <p:pic>
        <p:nvPicPr>
          <p:cNvPr id="7" name="Picture 6" descr="A picture containing text, sunset, outdoor, sun&#10;&#10;Description automatically generated">
            <a:extLst>
              <a:ext uri="{FF2B5EF4-FFF2-40B4-BE49-F238E27FC236}">
                <a16:creationId xmlns:a16="http://schemas.microsoft.com/office/drawing/2014/main" id="{F36B5C4A-EA04-4F5D-B459-354AC0F7B796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797"/>
          <a:stretch/>
        </p:blipFill>
        <p:spPr bwMode="auto">
          <a:xfrm>
            <a:off x="5977142" y="5494"/>
            <a:ext cx="6214838" cy="3346394"/>
          </a:xfrm>
          <a:custGeom>
            <a:avLst/>
            <a:gdLst/>
            <a:ahLst/>
            <a:cxnLst/>
            <a:rect l="l" t="t" r="r" b="b"/>
            <a:pathLst>
              <a:path w="6023811" h="3346404">
                <a:moveTo>
                  <a:pt x="0" y="0"/>
                </a:moveTo>
                <a:lnTo>
                  <a:pt x="6023811" y="0"/>
                </a:lnTo>
                <a:lnTo>
                  <a:pt x="6023811" y="3346404"/>
                </a:lnTo>
                <a:lnTo>
                  <a:pt x="1549824" y="3346404"/>
                </a:lnTo>
                <a:close/>
              </a:path>
            </a:pathLst>
          </a:cu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97ABFF-1A72-4936-865E-7A86A78D513B}"/>
              </a:ext>
            </a:extLst>
          </p:cNvPr>
          <p:cNvSpPr txBox="1"/>
          <p:nvPr/>
        </p:nvSpPr>
        <p:spPr>
          <a:xfrm>
            <a:off x="97472" y="5836465"/>
            <a:ext cx="5879670" cy="686347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GB" sz="2400">
                <a:solidFill>
                  <a:srgbClr val="FFFFFF"/>
                </a:solidFill>
              </a:rPr>
              <a:t>We think of God the Father who teaches us through his word.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9D528C-37E2-4F98-BE9F-A740D766B028}"/>
              </a:ext>
            </a:extLst>
          </p:cNvPr>
          <p:cNvSpPr txBox="1"/>
          <p:nvPr/>
        </p:nvSpPr>
        <p:spPr>
          <a:xfrm>
            <a:off x="6096000" y="2998636"/>
            <a:ext cx="6023811" cy="334639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GB" sz="2000">
                <a:solidFill>
                  <a:srgbClr val="FFFFFF"/>
                </a:solidFill>
              </a:rPr>
              <a:t>We think of God’s son, Jesus who loves us</a:t>
            </a:r>
            <a:r>
              <a:rPr lang="en-GB" sz="115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FCD8AE-66F7-4A9D-8694-53D948B465C4}"/>
              </a:ext>
            </a:extLst>
          </p:cNvPr>
          <p:cNvSpPr txBox="1"/>
          <p:nvPr/>
        </p:nvSpPr>
        <p:spPr>
          <a:xfrm>
            <a:off x="7794499" y="6012044"/>
            <a:ext cx="4397481" cy="335188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GB" sz="2400">
                <a:solidFill>
                  <a:srgbClr val="FFFFFF"/>
                </a:solidFill>
              </a:rPr>
              <a:t>We think of God, the Holy spirit, who guides us.</a:t>
            </a:r>
          </a:p>
        </p:txBody>
      </p:sp>
    </p:spTree>
    <p:extLst>
      <p:ext uri="{BB962C8B-B14F-4D97-AF65-F5344CB8AC3E}">
        <p14:creationId xmlns:p14="http://schemas.microsoft.com/office/powerpoint/2010/main" val="173447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AD8117-7B69-452F-8B43-DA8B428C8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524" y="1340361"/>
            <a:ext cx="3729162" cy="3341700"/>
          </a:xfrm>
        </p:spPr>
        <p:txBody>
          <a:bodyPr>
            <a:normAutofit/>
          </a:bodyPr>
          <a:lstStyle/>
          <a:p>
            <a:r>
              <a:rPr lang="en-GB" sz="3600">
                <a:solidFill>
                  <a:schemeClr val="tx1"/>
                </a:solidFill>
                <a:latin typeface="Twinkl Cursive Looped" panose="02000000000000000000" pitchFamily="2" charset="0"/>
              </a:rPr>
              <a:t>Reflection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284" y="3696930"/>
            <a:ext cx="3793642" cy="2005452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Is there an emotion that we should include on our emotions chart to help friends…can you design one?</a:t>
            </a:r>
          </a:p>
        </p:txBody>
      </p:sp>
      <p:pic>
        <p:nvPicPr>
          <p:cNvPr id="4098" name="Picture 2" descr="Emoji Feelings Chart by Pohlad | Teachers Pay Teachers">
            <a:extLst>
              <a:ext uri="{FF2B5EF4-FFF2-40B4-BE49-F238E27FC236}">
                <a16:creationId xmlns:a16="http://schemas.microsoft.com/office/drawing/2014/main" id="{BDC462DE-DF06-496D-86AC-04BF6568C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102" y="0"/>
            <a:ext cx="7598898" cy="6693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0245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D879A56-BA4A-47BE-B8EA-643910D69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8E7D62B-6F82-4DD0-9764-C143AEAAC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3786" y="1557228"/>
            <a:ext cx="5355264" cy="4406250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r>
              <a:rPr lang="en-GB" b="1" dirty="0">
                <a:latin typeface="Abadi" panose="020B0604020104020204" pitchFamily="34" charset="0"/>
              </a:rPr>
              <a:t>This is a teaspoon prayer: it includes a Thank you , Sorry and Please (tsp)</a:t>
            </a:r>
          </a:p>
          <a:p>
            <a:r>
              <a:rPr lang="en-GB" b="1" dirty="0"/>
              <a:t>Please bow your heads and put your hands together, or sit quietly to reflect</a:t>
            </a:r>
          </a:p>
          <a:p>
            <a:endParaRPr lang="en-GB" dirty="0"/>
          </a:p>
          <a:p>
            <a:endParaRPr lang="en-GB" b="1" dirty="0"/>
          </a:p>
          <a:p>
            <a:endParaRPr lang="en-GB" b="1" dirty="0"/>
          </a:p>
          <a:p>
            <a:r>
              <a:rPr lang="en-GB" b="1" dirty="0"/>
              <a:t>Prayer: </a:t>
            </a:r>
          </a:p>
          <a:p>
            <a:r>
              <a:rPr lang="en-GB" sz="2800" b="1" dirty="0">
                <a:latin typeface="Twinkl Cursive Looped"/>
              </a:rPr>
              <a:t>Dear </a:t>
            </a:r>
            <a:r>
              <a:rPr lang="en-GB" sz="2800" b="1" dirty="0">
                <a:solidFill>
                  <a:srgbClr val="0D0D0D"/>
                </a:solidFill>
                <a:latin typeface="Twinkl Cursive Looped"/>
              </a:rPr>
              <a:t>God,</a:t>
            </a:r>
          </a:p>
          <a:p>
            <a:r>
              <a:rPr lang="en-GB" sz="2800" b="1" dirty="0">
                <a:solidFill>
                  <a:srgbClr val="0D0D0D"/>
                </a:solidFill>
                <a:latin typeface="Twinkl Cursive Looped"/>
              </a:rPr>
              <a:t> </a:t>
            </a:r>
            <a:r>
              <a:rPr lang="en-GB" sz="2800" b="1" dirty="0">
                <a:solidFill>
                  <a:srgbClr val="0070C0"/>
                </a:solidFill>
                <a:latin typeface="Twinkl Cursive Looped"/>
              </a:rPr>
              <a:t>Thank you </a:t>
            </a:r>
            <a:r>
              <a:rPr lang="en-GB" sz="2800" b="1" dirty="0">
                <a:solidFill>
                  <a:srgbClr val="0D0D0D"/>
                </a:solidFill>
                <a:latin typeface="Twinkl Cursive Looped"/>
              </a:rPr>
              <a:t>for being the light of the world, </a:t>
            </a:r>
            <a:r>
              <a:rPr lang="en-GB" sz="2800" b="1" dirty="0">
                <a:solidFill>
                  <a:srgbClr val="0070C0"/>
                </a:solidFill>
                <a:latin typeface="Twinkl Cursive Looped"/>
              </a:rPr>
              <a:t>Sorry</a:t>
            </a:r>
            <a:r>
              <a:rPr lang="en-GB" sz="2800" b="1" dirty="0">
                <a:solidFill>
                  <a:srgbClr val="0D0D0D"/>
                </a:solidFill>
                <a:latin typeface="Twinkl Cursive Looped"/>
              </a:rPr>
              <a:t> for the times we have not been as good a friend as we should have. </a:t>
            </a:r>
            <a:r>
              <a:rPr lang="en-GB" sz="2800" b="1" dirty="0">
                <a:solidFill>
                  <a:srgbClr val="0070C0"/>
                </a:solidFill>
                <a:latin typeface="Twinkl Cursive Looped"/>
              </a:rPr>
              <a:t>Please</a:t>
            </a:r>
            <a:r>
              <a:rPr lang="en-GB" sz="2800" b="1" dirty="0">
                <a:solidFill>
                  <a:srgbClr val="0D0D0D"/>
                </a:solidFill>
                <a:latin typeface="Twinkl Cursive Looped"/>
              </a:rPr>
              <a:t> help us to shine as lights and be supportive to our friends in good times and bad.</a:t>
            </a:r>
            <a:r>
              <a:rPr lang="en-GB" sz="2800" b="1" dirty="0">
                <a:latin typeface="Twinkl Cursive Looped"/>
              </a:rPr>
              <a:t> Guide us in your light forever and always. </a:t>
            </a:r>
            <a:endParaRPr lang="en-GB" sz="2800" b="1" dirty="0">
              <a:latin typeface="Twinkl Cursive Looped" panose="02000000000000000000" pitchFamily="2" charset="0"/>
            </a:endParaRPr>
          </a:p>
          <a:p>
            <a:r>
              <a:rPr lang="en-GB" sz="2800" b="1" dirty="0">
                <a:latin typeface="Twinkl Cursive Looped"/>
              </a:rPr>
              <a:t>Amen.</a:t>
            </a:r>
            <a:endParaRPr lang="en-GB" sz="2800" dirty="0">
              <a:latin typeface="Twinkl Cursive Looped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800" b="1" dirty="0">
                <a:latin typeface="Twinkl Cursive 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en-GB" dirty="0">
              <a:latin typeface="Twinkl Cursive Looped" panose="02000000000000000000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283B92-B6AF-4FE0-AF35-F51A6790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B60A8CB-176B-4FD6-AD24-9D98027E5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171CA5D-A004-471D-81F2-0B1381DE6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682D131-57BB-442B-BD9B-8F06D2B23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4" descr="A group of people around each other&#10;&#10;Description automatically generated">
            <a:extLst>
              <a:ext uri="{FF2B5EF4-FFF2-40B4-BE49-F238E27FC236}">
                <a16:creationId xmlns:a16="http://schemas.microsoft.com/office/drawing/2014/main" id="{7CB1009C-7030-4BBD-BE8F-7D01BE1BD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569" y="859813"/>
            <a:ext cx="3960420" cy="495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65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AD8117-7B69-452F-8B43-DA8B428C8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524" y="1340361"/>
            <a:ext cx="3729162" cy="3341700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tx1"/>
                </a:solidFill>
                <a:latin typeface="Twinkl Cursive Looped" panose="02000000000000000000" pitchFamily="2" charset="0"/>
              </a:rPr>
              <a:t>Collective worship </a:t>
            </a:r>
          </a:p>
        </p:txBody>
      </p:sp>
      <p:pic>
        <p:nvPicPr>
          <p:cNvPr id="6146" name="Picture 2" descr="Healthy Friendships – Youth First">
            <a:extLst>
              <a:ext uri="{FF2B5EF4-FFF2-40B4-BE49-F238E27FC236}">
                <a16:creationId xmlns:a16="http://schemas.microsoft.com/office/drawing/2014/main" id="{62431248-E4A4-4F06-BD03-7181F9E1F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473" y="0"/>
            <a:ext cx="81438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0FA5025D-5849-482B-AB48-D6EADB83D30C}"/>
              </a:ext>
            </a:extLst>
          </p:cNvPr>
          <p:cNvSpPr txBox="1">
            <a:spLocks/>
          </p:cNvSpPr>
          <p:nvPr/>
        </p:nvSpPr>
        <p:spPr>
          <a:xfrm>
            <a:off x="434284" y="3696930"/>
            <a:ext cx="3793642" cy="20054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800" kern="1200" spc="8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The value of </a:t>
            </a:r>
            <a:r>
              <a:rPr lang="en-GB" sz="2400" b="1" dirty="0">
                <a:solidFill>
                  <a:srgbClr val="00B0F0"/>
                </a:solidFill>
                <a:latin typeface="Twinkl Cursive Looped"/>
              </a:rPr>
              <a:t>Friendship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Twinkl Cursive Looped"/>
              </a:rPr>
              <a:t>“A friend </a:t>
            </a:r>
            <a:r>
              <a:rPr lang="en-GB" sz="2400" dirty="0">
                <a:solidFill>
                  <a:srgbClr val="FF0000"/>
                </a:solidFill>
                <a:latin typeface="Twinkl Cursive Looped"/>
              </a:rPr>
              <a:t>loves</a:t>
            </a:r>
            <a:r>
              <a:rPr lang="en-GB" sz="2400" dirty="0">
                <a:solidFill>
                  <a:schemeClr val="tx1"/>
                </a:solidFill>
                <a:latin typeface="Twinkl Cursive Looped"/>
              </a:rPr>
              <a:t> at all times” Proverbs 17:17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Worship 3 Praise worship</a:t>
            </a:r>
          </a:p>
        </p:txBody>
      </p:sp>
    </p:spTree>
    <p:extLst>
      <p:ext uri="{BB962C8B-B14F-4D97-AF65-F5344CB8AC3E}">
        <p14:creationId xmlns:p14="http://schemas.microsoft.com/office/powerpoint/2010/main" val="25268389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D879A56-BA4A-47BE-B8EA-643910D69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8E7D62B-6F82-4DD0-9764-C143AEAAC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283B92-B6AF-4FE0-AF35-F51A6790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B60A8CB-176B-4FD6-AD24-9D98027E5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171CA5D-A004-471D-81F2-0B1381DE6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682D131-57BB-442B-BD9B-8F06D2B23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0E50514-20F5-4FA2-AA86-F3282943F003}"/>
              </a:ext>
            </a:extLst>
          </p:cNvPr>
          <p:cNvSpPr txBox="1"/>
          <p:nvPr/>
        </p:nvSpPr>
        <p:spPr>
          <a:xfrm>
            <a:off x="794022" y="687819"/>
            <a:ext cx="7184819" cy="79816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400" dirty="0">
                <a:solidFill>
                  <a:srgbClr val="00B050"/>
                </a:solidFill>
                <a:effectLst/>
                <a:latin typeface="Twinkl Cursive Looped"/>
                <a:ea typeface="Calibri" panose="020F0502020204030204" pitchFamily="34" charset="0"/>
                <a:cs typeface="Times New Roman"/>
              </a:rPr>
              <a:t>The Lord is my shepherd </a:t>
            </a:r>
            <a:endParaRPr lang="en-GB" sz="4400" dirty="0">
              <a:effectLst/>
              <a:latin typeface="Twinkl Cursive Looped"/>
              <a:ea typeface="Calibri" panose="020F0502020204030204" pitchFamily="34" charset="0"/>
              <a:cs typeface="Times New Roman"/>
            </a:endParaRPr>
          </a:p>
        </p:txBody>
      </p:sp>
      <p:pic>
        <p:nvPicPr>
          <p:cNvPr id="5" name="Online Media 4" title="Psalm 23, The Lord is my Shepherd.">
            <a:hlinkClick r:id="" action="ppaction://media"/>
            <a:extLst>
              <a:ext uri="{FF2B5EF4-FFF2-40B4-BE49-F238E27FC236}">
                <a16:creationId xmlns:a16="http://schemas.microsoft.com/office/drawing/2014/main" id="{3FD7274C-A99D-4DD0-8022-4C878E68378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53311" y="1648669"/>
            <a:ext cx="10311319" cy="458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66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64270-FD73-470D-A908-E493EDF29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047" y="341037"/>
            <a:ext cx="10058400" cy="729006"/>
          </a:xfrm>
        </p:spPr>
        <p:txBody>
          <a:bodyPr/>
          <a:lstStyle/>
          <a:p>
            <a:r>
              <a:rPr lang="en-GB" dirty="0"/>
              <a:t>Original track – Beatles</a:t>
            </a:r>
          </a:p>
        </p:txBody>
      </p:sp>
      <p:pic>
        <p:nvPicPr>
          <p:cNvPr id="3" name="Online Media 2" title="With A Little Help From My Friends - The Beatles | 8D Audio with Lyrics">
            <a:hlinkClick r:id="" action="ppaction://media"/>
            <a:extLst>
              <a:ext uri="{FF2B5EF4-FFF2-40B4-BE49-F238E27FC236}">
                <a16:creationId xmlns:a16="http://schemas.microsoft.com/office/drawing/2014/main" id="{DEDA1089-884B-4CAA-B482-579EDDCF1A8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06230" y="1274323"/>
            <a:ext cx="9717932" cy="524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04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FC39D-BD34-4350-B97A-3A7BDDF50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Especially for key stage 1</a:t>
            </a:r>
          </a:p>
        </p:txBody>
      </p:sp>
      <p:pic>
        <p:nvPicPr>
          <p:cNvPr id="6" name="Online Media 5" title="Randy Newman - You've Got a Friend in Me (From &quot;Toy Story 4&quot;/Audio Only) | Lyrics">
            <a:hlinkClick r:id="" action="ppaction://media"/>
            <a:extLst>
              <a:ext uri="{FF2B5EF4-FFF2-40B4-BE49-F238E27FC236}">
                <a16:creationId xmlns:a16="http://schemas.microsoft.com/office/drawing/2014/main" id="{8ED02CD6-61BC-4CEE-9E94-CC43DFEEB0A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75489" y="1750979"/>
            <a:ext cx="10350230" cy="455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569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horal singing narrow - Colne Valley Male Voice Choir">
            <a:extLst>
              <a:ext uri="{FF2B5EF4-FFF2-40B4-BE49-F238E27FC236}">
                <a16:creationId xmlns:a16="http://schemas.microsoft.com/office/drawing/2014/main" id="{5E5D99B9-ECD7-44C2-8446-B500D7C464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93" b="10751"/>
          <a:stretch/>
        </p:blipFill>
        <p:spPr bwMode="auto">
          <a:xfrm>
            <a:off x="-1" y="10"/>
            <a:ext cx="12192000" cy="455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30074"/>
            <a:ext cx="12192000" cy="232792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116" y="4692768"/>
            <a:ext cx="11859768" cy="200253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6E2942-F6C0-4702-8E4C-1BB91427D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723" y="4956811"/>
            <a:ext cx="11439414" cy="8974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400" b="0" cap="all" spc="-100">
                <a:solidFill>
                  <a:schemeClr val="tx1"/>
                </a:solidFill>
              </a:rPr>
              <a:t>Children’s choice</a:t>
            </a:r>
          </a:p>
        </p:txBody>
      </p:sp>
    </p:spTree>
    <p:extLst>
      <p:ext uri="{BB962C8B-B14F-4D97-AF65-F5344CB8AC3E}">
        <p14:creationId xmlns:p14="http://schemas.microsoft.com/office/powerpoint/2010/main" val="647458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D879A56-BA4A-47BE-B8EA-643910D69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8E7D62B-6F82-4DD0-9764-C143AEAAC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3786" y="1557228"/>
            <a:ext cx="5355264" cy="440625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600"/>
              </a:spcAft>
            </a:pPr>
            <a:endParaRPr lang="en-GB">
              <a:latin typeface="Twinkl Cursive Looped" panose="02000000000000000000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283B92-B6AF-4FE0-AF35-F51A6790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B60A8CB-176B-4FD6-AD24-9D98027E5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171CA5D-A004-471D-81F2-0B1381DE6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682D131-57BB-442B-BD9B-8F06D2B23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4" descr="A group of people around each other&#10;&#10;Description automatically generated">
            <a:extLst>
              <a:ext uri="{FF2B5EF4-FFF2-40B4-BE49-F238E27FC236}">
                <a16:creationId xmlns:a16="http://schemas.microsoft.com/office/drawing/2014/main" id="{7CB1009C-7030-4BBD-BE8F-7D01BE1BD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569" y="859813"/>
            <a:ext cx="3960420" cy="4950347"/>
          </a:xfrm>
          <a:prstGeom prst="rect">
            <a:avLst/>
          </a:prstGeom>
        </p:spPr>
      </p:pic>
      <p:pic>
        <p:nvPicPr>
          <p:cNvPr id="3074" name="Picture 2" descr="The Lord&amp;#39;s Prayer Display Posters by Twinkl Printable Resources | TpT">
            <a:extLst>
              <a:ext uri="{FF2B5EF4-FFF2-40B4-BE49-F238E27FC236}">
                <a16:creationId xmlns:a16="http://schemas.microsoft.com/office/drawing/2014/main" id="{FAD109EE-75F8-46DF-BB55-6C77EA8BC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663" y="457197"/>
            <a:ext cx="6815135" cy="594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06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andle vigil to mark COVID-19 anniversary | North Bay Nugget">
            <a:extLst>
              <a:ext uri="{FF2B5EF4-FFF2-40B4-BE49-F238E27FC236}">
                <a16:creationId xmlns:a16="http://schemas.microsoft.com/office/drawing/2014/main" id="{DB8821FC-C373-401E-94F1-FC05BA65CC3C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21" r="-2" b="24311"/>
          <a:stretch/>
        </p:blipFill>
        <p:spPr bwMode="auto">
          <a:xfrm>
            <a:off x="7531511" y="3351888"/>
            <a:ext cx="4660490" cy="3506112"/>
          </a:xfrm>
          <a:custGeom>
            <a:avLst/>
            <a:gdLst/>
            <a:ahLst/>
            <a:cxnLst/>
            <a:rect l="l" t="t" r="r" b="b"/>
            <a:pathLst>
              <a:path w="4397481" h="3351888">
                <a:moveTo>
                  <a:pt x="0" y="0"/>
                </a:moveTo>
                <a:lnTo>
                  <a:pt x="4397481" y="0"/>
                </a:lnTo>
                <a:lnTo>
                  <a:pt x="4397481" y="3351888"/>
                </a:lnTo>
                <a:lnTo>
                  <a:pt x="1552363" y="3351888"/>
                </a:lnTo>
                <a:close/>
              </a:path>
            </a:pathLst>
          </a:custGeom>
          <a:noFill/>
        </p:spPr>
      </p:pic>
      <p:pic>
        <p:nvPicPr>
          <p:cNvPr id="6" name="Picture 5" descr="Bible with a crown of thorns on a wooden table | Crown of thorns, Worship  backgrounds, Jesus christ images">
            <a:extLst>
              <a:ext uri="{FF2B5EF4-FFF2-40B4-BE49-F238E27FC236}">
                <a16:creationId xmlns:a16="http://schemas.microsoft.com/office/drawing/2014/main" id="{ED52DE9A-584E-423B-AE12-4AADD86ECD59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02" b="2"/>
          <a:stretch/>
        </p:blipFill>
        <p:spPr bwMode="auto">
          <a:xfrm>
            <a:off x="20" y="10"/>
            <a:ext cx="9154673" cy="6863475"/>
          </a:xfrm>
          <a:custGeom>
            <a:avLst/>
            <a:gdLst/>
            <a:ahLst/>
            <a:cxnLst/>
            <a:rect l="l" t="t" r="r" b="b"/>
            <a:pathLst>
              <a:path w="9154693" h="6863485">
                <a:moveTo>
                  <a:pt x="0" y="0"/>
                </a:moveTo>
                <a:lnTo>
                  <a:pt x="5976000" y="0"/>
                </a:lnTo>
                <a:lnTo>
                  <a:pt x="9154693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  <a:noFill/>
        </p:spPr>
      </p:pic>
      <p:pic>
        <p:nvPicPr>
          <p:cNvPr id="7" name="Picture 6" descr="A picture containing text, sunset, outdoor, sun&#10;&#10;Description automatically generated">
            <a:extLst>
              <a:ext uri="{FF2B5EF4-FFF2-40B4-BE49-F238E27FC236}">
                <a16:creationId xmlns:a16="http://schemas.microsoft.com/office/drawing/2014/main" id="{F36B5C4A-EA04-4F5D-B459-354AC0F7B796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797"/>
          <a:stretch/>
        </p:blipFill>
        <p:spPr bwMode="auto">
          <a:xfrm>
            <a:off x="5977142" y="5494"/>
            <a:ext cx="6214838" cy="3346394"/>
          </a:xfrm>
          <a:custGeom>
            <a:avLst/>
            <a:gdLst/>
            <a:ahLst/>
            <a:cxnLst/>
            <a:rect l="l" t="t" r="r" b="b"/>
            <a:pathLst>
              <a:path w="6023811" h="3346404">
                <a:moveTo>
                  <a:pt x="0" y="0"/>
                </a:moveTo>
                <a:lnTo>
                  <a:pt x="6023811" y="0"/>
                </a:lnTo>
                <a:lnTo>
                  <a:pt x="6023811" y="3346404"/>
                </a:lnTo>
                <a:lnTo>
                  <a:pt x="1549824" y="3346404"/>
                </a:lnTo>
                <a:close/>
              </a:path>
            </a:pathLst>
          </a:cu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97ABFF-1A72-4936-865E-7A86A78D513B}"/>
              </a:ext>
            </a:extLst>
          </p:cNvPr>
          <p:cNvSpPr txBox="1"/>
          <p:nvPr/>
        </p:nvSpPr>
        <p:spPr>
          <a:xfrm>
            <a:off x="97472" y="5836465"/>
            <a:ext cx="5879670" cy="686347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GB" sz="2400">
                <a:solidFill>
                  <a:srgbClr val="FFFFFF"/>
                </a:solidFill>
              </a:rPr>
              <a:t>We think of God the Father who teaches us through his word.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9D528C-37E2-4F98-BE9F-A740D766B028}"/>
              </a:ext>
            </a:extLst>
          </p:cNvPr>
          <p:cNvSpPr txBox="1"/>
          <p:nvPr/>
        </p:nvSpPr>
        <p:spPr>
          <a:xfrm>
            <a:off x="6096000" y="2998636"/>
            <a:ext cx="6023811" cy="334639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GB" sz="2000">
                <a:solidFill>
                  <a:srgbClr val="FFFFFF"/>
                </a:solidFill>
              </a:rPr>
              <a:t>We think of God’s son, Jesus who loves us</a:t>
            </a:r>
            <a:r>
              <a:rPr lang="en-GB" sz="115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FCD8AE-66F7-4A9D-8694-53D948B465C4}"/>
              </a:ext>
            </a:extLst>
          </p:cNvPr>
          <p:cNvSpPr txBox="1"/>
          <p:nvPr/>
        </p:nvSpPr>
        <p:spPr>
          <a:xfrm>
            <a:off x="7794499" y="6012044"/>
            <a:ext cx="4397481" cy="335188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GB" sz="2400">
                <a:solidFill>
                  <a:srgbClr val="FFFFFF"/>
                </a:solidFill>
              </a:rPr>
              <a:t>We think of God, the Holy spirit, who guides us.</a:t>
            </a:r>
          </a:p>
        </p:txBody>
      </p:sp>
    </p:spTree>
    <p:extLst>
      <p:ext uri="{BB962C8B-B14F-4D97-AF65-F5344CB8AC3E}">
        <p14:creationId xmlns:p14="http://schemas.microsoft.com/office/powerpoint/2010/main" val="24953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AD8117-7B69-452F-8B43-DA8B428C8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524" y="1340361"/>
            <a:ext cx="3729162" cy="3341700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tx1"/>
                </a:solidFill>
                <a:latin typeface="Twinkl Cursive Looped" panose="02000000000000000000" pitchFamily="2" charset="0"/>
              </a:rPr>
              <a:t>Collective worship </a:t>
            </a:r>
          </a:p>
        </p:txBody>
      </p:sp>
      <p:pic>
        <p:nvPicPr>
          <p:cNvPr id="7172" name="Picture 4" descr="Healthy Friendships – Youth First">
            <a:extLst>
              <a:ext uri="{FF2B5EF4-FFF2-40B4-BE49-F238E27FC236}">
                <a16:creationId xmlns:a16="http://schemas.microsoft.com/office/drawing/2014/main" id="{692FE871-C9A9-47D7-8265-73AF3FA2C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473" y="0"/>
            <a:ext cx="81438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7F314B19-515B-4E8D-A758-B835B59FE9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284" y="3696930"/>
            <a:ext cx="3793642" cy="2005452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The value of </a:t>
            </a:r>
            <a:r>
              <a:rPr lang="en-GB" sz="2400" b="1" dirty="0">
                <a:solidFill>
                  <a:srgbClr val="00B0F0"/>
                </a:solidFill>
                <a:latin typeface="Twinkl Cursive Looped"/>
              </a:rPr>
              <a:t>Friendship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Twinkl Cursive Looped"/>
              </a:rPr>
              <a:t>“A friend </a:t>
            </a:r>
            <a:r>
              <a:rPr lang="en-GB" sz="2400" dirty="0">
                <a:solidFill>
                  <a:srgbClr val="FF0000"/>
                </a:solidFill>
                <a:latin typeface="Twinkl Cursive Looped"/>
              </a:rPr>
              <a:t>loves</a:t>
            </a:r>
            <a:r>
              <a:rPr lang="en-GB" sz="2400" dirty="0">
                <a:solidFill>
                  <a:schemeClr val="tx1"/>
                </a:solidFill>
                <a:latin typeface="Twinkl Cursive Looped"/>
              </a:rPr>
              <a:t> at all times” Proverbs 17:17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Worship 2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Worship passports</a:t>
            </a:r>
          </a:p>
        </p:txBody>
      </p:sp>
    </p:spTree>
    <p:extLst>
      <p:ext uri="{BB962C8B-B14F-4D97-AF65-F5344CB8AC3E}">
        <p14:creationId xmlns:p14="http://schemas.microsoft.com/office/powerpoint/2010/main" val="27062213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AD8117-7B69-452F-8B43-DA8B428C8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524" y="207745"/>
            <a:ext cx="3729162" cy="1168294"/>
          </a:xfrm>
        </p:spPr>
        <p:txBody>
          <a:bodyPr>
            <a:normAutofit/>
          </a:bodyPr>
          <a:lstStyle/>
          <a:p>
            <a:r>
              <a:rPr lang="en-GB" sz="3600">
                <a:solidFill>
                  <a:schemeClr val="tx1"/>
                </a:solidFill>
                <a:latin typeface="Twinkl Cursive Looped" panose="02000000000000000000" pitchFamily="2" charset="0"/>
              </a:rPr>
              <a:t>Reflection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977" y="791892"/>
            <a:ext cx="4334256" cy="5486045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endParaRPr lang="en-GB" sz="2400" b="1" dirty="0">
              <a:solidFill>
                <a:srgbClr val="00B0F0"/>
              </a:solidFill>
              <a:latin typeface="Twinkl Cursive Looped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n-GB" sz="2400" b="1" dirty="0">
              <a:solidFill>
                <a:srgbClr val="00B0F0"/>
              </a:solidFill>
              <a:latin typeface="Twinkl Cursive Looped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rgbClr val="00B0F0"/>
                </a:solidFill>
                <a:latin typeface="Twinkl Cursive Looped"/>
              </a:rPr>
              <a:t>How can YOU help your friend?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n-GB" sz="2400" b="1" dirty="0">
              <a:solidFill>
                <a:srgbClr val="00B0F0"/>
              </a:solidFill>
              <a:latin typeface="Twinkl Cursive Looped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rgbClr val="FF0000"/>
                </a:solidFill>
                <a:latin typeface="Twinkl Cursive Looped"/>
              </a:rPr>
              <a:t>Value passport activity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rgbClr val="00B0F0"/>
                </a:solidFill>
                <a:latin typeface="Twinkl Cursive Looped"/>
              </a:rPr>
              <a:t>To show </a:t>
            </a:r>
            <a:r>
              <a:rPr lang="en-GB" sz="2400" b="1" dirty="0">
                <a:solidFill>
                  <a:srgbClr val="FF0000"/>
                </a:solidFill>
                <a:latin typeface="Twinkl Cursive Looped"/>
              </a:rPr>
              <a:t>love</a:t>
            </a:r>
            <a:r>
              <a:rPr lang="en-GB" sz="2400" b="1" dirty="0">
                <a:solidFill>
                  <a:srgbClr val="00B0F0"/>
                </a:solidFill>
                <a:latin typeface="Twinkl Cursive Looped"/>
              </a:rPr>
              <a:t> for your friends.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rgbClr val="00B0F0"/>
                </a:solidFill>
                <a:latin typeface="Twinkl Cursive Looped"/>
              </a:rPr>
              <a:t>For all to create a design for a worry box for the class.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n-GB" sz="2400" b="1" dirty="0">
              <a:solidFill>
                <a:srgbClr val="00B0F0"/>
              </a:solidFill>
              <a:latin typeface="Twinkl Cursive Looped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n-GB" sz="2400" b="1" dirty="0">
              <a:solidFill>
                <a:srgbClr val="00B0F0"/>
              </a:solidFill>
              <a:latin typeface="Twinkl Cursive Looped"/>
            </a:endParaRPr>
          </a:p>
        </p:txBody>
      </p:sp>
      <p:pic>
        <p:nvPicPr>
          <p:cNvPr id="5122" name="Picture 2" descr="Worry Box: A Surprisingly Useful Coping Tool for Kids (+ Fun Worry Monster  Box Tutorial) - Very Special Tales">
            <a:extLst>
              <a:ext uri="{FF2B5EF4-FFF2-40B4-BE49-F238E27FC236}">
                <a16:creationId xmlns:a16="http://schemas.microsoft.com/office/drawing/2014/main" id="{3C656947-C5FE-4315-84A3-2F3638D74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038" y="0"/>
            <a:ext cx="420698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This Clever DIY Worry Box Helps Kids with Worry &amp;amp; Sleep">
            <a:extLst>
              <a:ext uri="{FF2B5EF4-FFF2-40B4-BE49-F238E27FC236}">
                <a16:creationId xmlns:a16="http://schemas.microsoft.com/office/drawing/2014/main" id="{09C4ABB2-4297-4E46-AD8B-4172E5D89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037" y="2143125"/>
            <a:ext cx="4206986" cy="4671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The Worry Box – The School Counselor Kind">
            <a:extLst>
              <a:ext uri="{FF2B5EF4-FFF2-40B4-BE49-F238E27FC236}">
                <a16:creationId xmlns:a16="http://schemas.microsoft.com/office/drawing/2014/main" id="{1C2FCC8B-38C0-461B-89AE-BE2A2B00E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210" y="43153"/>
            <a:ext cx="3158827" cy="3385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Worry box competition! – Street lane Primary School">
            <a:extLst>
              <a:ext uri="{FF2B5EF4-FFF2-40B4-BE49-F238E27FC236}">
                <a16:creationId xmlns:a16="http://schemas.microsoft.com/office/drawing/2014/main" id="{CEAD9C4D-524B-4824-91F6-C8B204CC9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693" y="3429000"/>
            <a:ext cx="3158827" cy="3385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5098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D879A56-BA4A-47BE-B8EA-643910D69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8E7D62B-6F82-4DD0-9764-C143AEAAC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3786" y="1557228"/>
            <a:ext cx="5355264" cy="440625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600"/>
              </a:spcAft>
            </a:pPr>
            <a:endParaRPr lang="en-GB">
              <a:latin typeface="Twinkl Cursive Looped" panose="02000000000000000000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283B92-B6AF-4FE0-AF35-F51A6790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B60A8CB-176B-4FD6-AD24-9D98027E5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171CA5D-A004-471D-81F2-0B1381DE6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682D131-57BB-442B-BD9B-8F06D2B23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4" descr="A group of people around each other&#10;&#10;Description automatically generated">
            <a:extLst>
              <a:ext uri="{FF2B5EF4-FFF2-40B4-BE49-F238E27FC236}">
                <a16:creationId xmlns:a16="http://schemas.microsoft.com/office/drawing/2014/main" id="{7CB1009C-7030-4BBD-BE8F-7D01BE1BD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569" y="859813"/>
            <a:ext cx="3960420" cy="4950347"/>
          </a:xfrm>
          <a:prstGeom prst="rect">
            <a:avLst/>
          </a:prstGeom>
        </p:spPr>
      </p:pic>
      <p:pic>
        <p:nvPicPr>
          <p:cNvPr id="3074" name="Picture 2" descr="The Lord&amp;#39;s Prayer Display Posters by Twinkl Printable Resources | TpT">
            <a:extLst>
              <a:ext uri="{FF2B5EF4-FFF2-40B4-BE49-F238E27FC236}">
                <a16:creationId xmlns:a16="http://schemas.microsoft.com/office/drawing/2014/main" id="{FAD109EE-75F8-46DF-BB55-6C77EA8BC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663" y="457197"/>
            <a:ext cx="6815135" cy="594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The Lord&amp;#39;s Prayer Display Posters by Twinkl Printable Resources | TpT">
            <a:extLst>
              <a:ext uri="{FF2B5EF4-FFF2-40B4-BE49-F238E27FC236}">
                <a16:creationId xmlns:a16="http://schemas.microsoft.com/office/drawing/2014/main" id="{7774091F-C319-4A0C-B58A-3BA38E6D2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664" y="457197"/>
            <a:ext cx="6815135" cy="594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90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AD8117-7B69-452F-8B43-DA8B428C8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524" y="355230"/>
            <a:ext cx="3729162" cy="3341700"/>
          </a:xfrm>
        </p:spPr>
        <p:txBody>
          <a:bodyPr>
            <a:normAutofit/>
          </a:bodyPr>
          <a:lstStyle/>
          <a:p>
            <a:r>
              <a:rPr lang="en-GB" sz="3600">
                <a:solidFill>
                  <a:schemeClr val="tx1"/>
                </a:solidFill>
                <a:latin typeface="Twinkl Cursive Looped" panose="02000000000000000000" pitchFamily="2" charset="0"/>
              </a:rPr>
              <a:t>Celebration Collective worship </a:t>
            </a:r>
          </a:p>
        </p:txBody>
      </p:sp>
      <p:pic>
        <p:nvPicPr>
          <p:cNvPr id="8196" name="Picture 4" descr="Healthy Friendships – Youth First">
            <a:extLst>
              <a:ext uri="{FF2B5EF4-FFF2-40B4-BE49-F238E27FC236}">
                <a16:creationId xmlns:a16="http://schemas.microsoft.com/office/drawing/2014/main" id="{6B3321C4-1E71-4669-A9F7-A2194A6A4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211" y="0"/>
            <a:ext cx="75297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D5114F1E-2375-4349-A82A-2BC8BDB25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284" y="3189716"/>
            <a:ext cx="3793642" cy="2455709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The value of </a:t>
            </a:r>
            <a:r>
              <a:rPr lang="en-GB" sz="2400" b="1" dirty="0">
                <a:solidFill>
                  <a:srgbClr val="00B0F0"/>
                </a:solidFill>
                <a:latin typeface="Twinkl Cursive Looped"/>
              </a:rPr>
              <a:t>Friendship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Twinkl Cursive Looped"/>
              </a:rPr>
              <a:t>“A friend </a:t>
            </a:r>
            <a:r>
              <a:rPr lang="en-GB" sz="2400" dirty="0">
                <a:solidFill>
                  <a:srgbClr val="FF0000"/>
                </a:solidFill>
                <a:latin typeface="Twinkl Cursive Looped"/>
              </a:rPr>
              <a:t>loves</a:t>
            </a:r>
            <a:r>
              <a:rPr lang="en-GB" sz="2400" dirty="0">
                <a:solidFill>
                  <a:schemeClr val="tx1"/>
                </a:solidFill>
                <a:latin typeface="Twinkl Cursive Looped"/>
              </a:rPr>
              <a:t> at all times” Proverbs 17:17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Worship 3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Celebration Worship</a:t>
            </a:r>
          </a:p>
        </p:txBody>
      </p:sp>
    </p:spTree>
    <p:extLst>
      <p:ext uri="{BB962C8B-B14F-4D97-AF65-F5344CB8AC3E}">
        <p14:creationId xmlns:p14="http://schemas.microsoft.com/office/powerpoint/2010/main" val="4959300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Happy Birthday&amp;#39; Song Facts—History of &amp;#39;Happy Birthday&amp;#39; Song">
            <a:extLst>
              <a:ext uri="{FF2B5EF4-FFF2-40B4-BE49-F238E27FC236}">
                <a16:creationId xmlns:a16="http://schemas.microsoft.com/office/drawing/2014/main" id="{8EF12D12-123B-4C44-80ED-64E1EAA220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15"/>
          <a:stretch/>
        </p:blipFill>
        <p:spPr bwMode="auto">
          <a:xfrm>
            <a:off x="-1" y="10"/>
            <a:ext cx="12192000" cy="455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30074"/>
            <a:ext cx="12192000" cy="232792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116" y="4692768"/>
            <a:ext cx="11859768" cy="200253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D0253D-13B3-40D0-A3E5-44E36B241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723" y="4956811"/>
            <a:ext cx="11439414" cy="8974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400" b="0" cap="all" spc="-100">
                <a:solidFill>
                  <a:schemeClr val="tx1"/>
                </a:solidFill>
                <a:latin typeface="Twinkl Cursive Looped" panose="02000000000000000000" pitchFamily="2" charset="0"/>
              </a:rPr>
              <a:t>Birthdays….Happy Birthday to YOU</a:t>
            </a:r>
            <a:r>
              <a:rPr lang="en-US" sz="4400" b="0" cap="all" spc="-10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914073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8" name="Rectangle 147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alpha val="30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7990846F-3F1A-44C0-89BC-2CEB1E8F5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rgbClr val="5CB346">
              <a:alpha val="40000"/>
            </a:srgb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DE489E-8B1A-4E9B-9F9E-852BE1C23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524" y="1340361"/>
            <a:ext cx="3729162" cy="33417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3600" b="0" cap="all" spc="-100">
                <a:solidFill>
                  <a:schemeClr val="tx1"/>
                </a:solidFill>
              </a:rPr>
              <a:t>Personal Development Awards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4B4F2C3-2A8F-4A83-B856-A5A1F3FC15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2796" y="395326"/>
            <a:ext cx="6630924" cy="475488"/>
          </a:xfrm>
          <a:prstGeom prst="rect">
            <a:avLst/>
          </a:prstGeom>
        </p:spPr>
      </p:pic>
      <p:pic>
        <p:nvPicPr>
          <p:cNvPr id="11266" name="Picture 2" descr="Grow your own food: “Growing Together – Safely Apart”">
            <a:extLst>
              <a:ext uri="{FF2B5EF4-FFF2-40B4-BE49-F238E27FC236}">
                <a16:creationId xmlns:a16="http://schemas.microsoft.com/office/drawing/2014/main" id="{E78E65E3-7E90-4F5B-9393-9711951B5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210" y="870814"/>
            <a:ext cx="7529790" cy="598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8317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A8702010-68BC-443D-88D4-407773D980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88" name="Rectangle 87">
            <a:extLst>
              <a:ext uri="{FF2B5EF4-FFF2-40B4-BE49-F238E27FC236}">
                <a16:creationId xmlns:a16="http://schemas.microsoft.com/office/drawing/2014/main" id="{CFFB3FCD-ADAB-4198-B351-2D48D2A624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98BC01-3202-4963-97F4-2F741AC16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6" y="2642181"/>
            <a:ext cx="5716338" cy="216127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83000"/>
              </a:lnSpc>
            </a:pPr>
            <a:r>
              <a:rPr lang="en-US" sz="6000" b="0" cap="all" spc="-100">
                <a:latin typeface="Twinkl Cursive Looped" panose="02000000000000000000" pitchFamily="2" charset="0"/>
              </a:rPr>
              <a:t>Head Teacher Awards</a:t>
            </a:r>
            <a:br>
              <a:rPr lang="en-US" sz="6000" b="0" cap="all" spc="-100">
                <a:latin typeface="Twinkl Cursive Looped" panose="02000000000000000000" pitchFamily="2" charset="0"/>
              </a:rPr>
            </a:br>
            <a:endParaRPr lang="en-US" sz="6000" b="0" cap="all" spc="-100">
              <a:latin typeface="Twinkl Cursive Looped" panose="02000000000000000000" pitchFamily="2" charset="0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728BB691-7718-4B75-B2DC-DD370B7D0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48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934E5709-24C6-4EAA-A963-DEB137693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4A50C428-FB13-481F-9585-5BCCF34DB1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08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2ABEFF2D-6408-485D-BAD5-EFF000E256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Headteacher Awards - Concordia Academy">
            <a:extLst>
              <a:ext uri="{FF2B5EF4-FFF2-40B4-BE49-F238E27FC236}">
                <a16:creationId xmlns:a16="http://schemas.microsoft.com/office/drawing/2014/main" id="{751A5E1E-B0F3-48BF-99AB-B0AAA51640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4" r="16529"/>
          <a:stretch/>
        </p:blipFill>
        <p:spPr bwMode="auto">
          <a:xfrm>
            <a:off x="7228702" y="621793"/>
            <a:ext cx="4342547" cy="561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BB974C2-3234-41A2-9455-0D4719365036}"/>
              </a:ext>
            </a:extLst>
          </p:cNvPr>
          <p:cNvSpPr txBox="1"/>
          <p:nvPr/>
        </p:nvSpPr>
        <p:spPr>
          <a:xfrm>
            <a:off x="1308366" y="4766330"/>
            <a:ext cx="52332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>
                <a:solidFill>
                  <a:srgbClr val="FF0000"/>
                </a:solidFill>
                <a:latin typeface="Twinkl Cursive Looped" panose="02000000000000000000" pitchFamily="2" charset="0"/>
              </a:rPr>
              <a:t>A</a:t>
            </a:r>
            <a:r>
              <a:rPr lang="en-GB" sz="4400">
                <a:latin typeface="Twinkl Cursive Looped" panose="02000000000000000000" pitchFamily="2" charset="0"/>
              </a:rPr>
              <a:t>chievement for all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4862A52-8201-4151-BE13-1BCC4A530E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824" y="1333009"/>
            <a:ext cx="6630924" cy="47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1070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D879A56-BA4A-47BE-B8EA-643910D69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8E7D62B-6F82-4DD0-9764-C143AEAAC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06308" y="446823"/>
            <a:ext cx="5355264" cy="440625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dirty="0">
                <a:latin typeface="Twinkl Cursive 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Prayer to share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283B92-B6AF-4FE0-AF35-F51A6790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B60A8CB-176B-4FD6-AD24-9D98027E5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171CA5D-A004-471D-81F2-0B1381DE6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682D131-57BB-442B-BD9B-8F06D2B23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ow To Pray With Your Kids | Zack Donaldson">
            <a:extLst>
              <a:ext uri="{FF2B5EF4-FFF2-40B4-BE49-F238E27FC236}">
                <a16:creationId xmlns:a16="http://schemas.microsoft.com/office/drawing/2014/main" id="{8932D568-8E21-4923-87B7-E1E2B403A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69" y="462966"/>
            <a:ext cx="2436160" cy="5937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nline Media 4" title="Psalm 23, The Lord is my Shepherd.">
            <a:hlinkClick r:id="" action="ppaction://media"/>
            <a:extLst>
              <a:ext uri="{FF2B5EF4-FFF2-40B4-BE49-F238E27FC236}">
                <a16:creationId xmlns:a16="http://schemas.microsoft.com/office/drawing/2014/main" id="{D9C832A0-02B7-491F-8988-B978E624A6C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884229" y="1337171"/>
            <a:ext cx="8687021" cy="522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20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dhesive notes on glass wall">
            <a:extLst>
              <a:ext uri="{FF2B5EF4-FFF2-40B4-BE49-F238E27FC236}">
                <a16:creationId xmlns:a16="http://schemas.microsoft.com/office/drawing/2014/main" id="{6020D36A-CA55-4418-A367-56991CA9E3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015" b="2715"/>
          <a:stretch/>
        </p:blipFill>
        <p:spPr>
          <a:xfrm>
            <a:off x="20" y="-22"/>
            <a:ext cx="12191977" cy="6858022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chemeClr val="tx1">
                  <a:alpha val="24000"/>
                </a:schemeClr>
              </a:gs>
              <a:gs pos="85000">
                <a:schemeClr val="tx1">
                  <a:alpha val="45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708657-7ADB-43EA-AD7B-8189090E9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643467"/>
            <a:ext cx="5452529" cy="356924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83000"/>
              </a:lnSpc>
            </a:pPr>
            <a:r>
              <a:rPr lang="en-US" sz="6000" b="0" cap="all" spc="-100">
                <a:solidFill>
                  <a:schemeClr val="bg1"/>
                </a:solidFill>
              </a:rPr>
              <a:t>Reminders: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731935" y="1397930"/>
            <a:ext cx="6858003" cy="4062128"/>
          </a:xfrm>
          <a:prstGeom prst="rect">
            <a:avLst/>
          </a:prstGeom>
          <a:gradFill flip="none" rotWithShape="1">
            <a:gsLst>
              <a:gs pos="48000">
                <a:schemeClr val="tx1">
                  <a:alpha val="24000"/>
                </a:schemeClr>
              </a:gs>
              <a:gs pos="85000">
                <a:schemeClr val="tx1">
                  <a:alpha val="45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68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D879A56-BA4A-47BE-B8EA-643910D69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8E7D62B-6F82-4DD0-9764-C143AEAAC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3237" y="1342937"/>
            <a:ext cx="5355264" cy="440625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800" b="1">
                <a:latin typeface="Twinkl Cursive 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4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en-GB">
              <a:latin typeface="Twinkl Cursive Looped" panose="02000000000000000000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283B92-B6AF-4FE0-AF35-F51A6790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B60A8CB-176B-4FD6-AD24-9D98027E5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171CA5D-A004-471D-81F2-0B1381DE6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682D131-57BB-442B-BD9B-8F06D2B23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Postcard from Timperley: 14/10/12 - 21/10/12">
            <a:extLst>
              <a:ext uri="{FF2B5EF4-FFF2-40B4-BE49-F238E27FC236}">
                <a16:creationId xmlns:a16="http://schemas.microsoft.com/office/drawing/2014/main" id="{E7F57D64-36AD-464C-9D95-D9BE72D50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37" y="614417"/>
            <a:ext cx="5262953" cy="5134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BBC - Manchester - Faith - My Passion">
            <a:extLst>
              <a:ext uri="{FF2B5EF4-FFF2-40B4-BE49-F238E27FC236}">
                <a16:creationId xmlns:a16="http://schemas.microsoft.com/office/drawing/2014/main" id="{AA866BD8-6542-4068-9389-DCE16D485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325" y="1022226"/>
            <a:ext cx="1447800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83CBC1-73CB-4B43-992D-2666442BE648}"/>
              </a:ext>
            </a:extLst>
          </p:cNvPr>
          <p:cNvSpPr txBox="1"/>
          <p:nvPr/>
        </p:nvSpPr>
        <p:spPr>
          <a:xfrm>
            <a:off x="6243484" y="2340077"/>
            <a:ext cx="31561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>
                <a:latin typeface="Twinkl Cursive Looped" panose="02000000000000000000" pitchFamily="2" charset="0"/>
              </a:rPr>
              <a:t>Reverend Jan</a:t>
            </a:r>
          </a:p>
          <a:p>
            <a:endParaRPr lang="en-GB" sz="3200">
              <a:latin typeface="Twinkl Cursive Looped" panose="02000000000000000000" pitchFamily="2" charset="0"/>
            </a:endParaRPr>
          </a:p>
          <a:p>
            <a:r>
              <a:rPr lang="en-GB" sz="3200">
                <a:latin typeface="Twinkl Cursive Looped" panose="02000000000000000000" pitchFamily="2" charset="0"/>
              </a:rPr>
              <a:t>Blessing to all</a:t>
            </a:r>
          </a:p>
        </p:txBody>
      </p:sp>
    </p:spTree>
    <p:extLst>
      <p:ext uri="{BB962C8B-B14F-4D97-AF65-F5344CB8AC3E}">
        <p14:creationId xmlns:p14="http://schemas.microsoft.com/office/powerpoint/2010/main" val="1022972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D879A56-BA4A-47BE-B8EA-643910D69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8E7D62B-6F82-4DD0-9764-C143AEAAC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3786" y="2364508"/>
            <a:ext cx="5355264" cy="260632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 sz="2400" b="1" dirty="0">
                <a:solidFill>
                  <a:srgbClr val="FF0000"/>
                </a:solidFill>
                <a:latin typeface="Twinkl Cursive Looped" panose="02000000000000000000" pitchFamily="2" charset="0"/>
              </a:rPr>
              <a:t>Jesus wants us to understand that when we chose to believe and to help- that your life can be transformed.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283B92-B6AF-4FE0-AF35-F51A6790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B60A8CB-176B-4FD6-AD24-9D98027E5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171CA5D-A004-471D-81F2-0B1381DE6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682D131-57BB-442B-BD9B-8F06D2B23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0E50514-20F5-4FA2-AA86-F3282943F003}"/>
              </a:ext>
            </a:extLst>
          </p:cNvPr>
          <p:cNvSpPr txBox="1"/>
          <p:nvPr/>
        </p:nvSpPr>
        <p:spPr>
          <a:xfrm>
            <a:off x="5370236" y="1401748"/>
            <a:ext cx="6001397" cy="79816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400" dirty="0">
                <a:solidFill>
                  <a:srgbClr val="00B050"/>
                </a:solidFill>
                <a:latin typeface="Twinkl Cursive Looped"/>
                <a:ea typeface="Calibri" panose="020F0502020204030204" pitchFamily="34" charset="0"/>
                <a:cs typeface="Times New Roman"/>
              </a:rPr>
              <a:t>What did Jesus want?</a:t>
            </a:r>
            <a:endParaRPr lang="en-GB" sz="4400" dirty="0">
              <a:effectLst/>
              <a:latin typeface="Twinkl Cursive Looped"/>
              <a:ea typeface="Calibri" panose="020F0502020204030204" pitchFamily="34" charset="0"/>
              <a:cs typeface="Times New Roman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BBCB92B3-DAE0-4C38-8CAF-5BD64F013C6F}"/>
              </a:ext>
            </a:extLst>
          </p:cNvPr>
          <p:cNvSpPr txBox="1">
            <a:spLocks/>
          </p:cNvSpPr>
          <p:nvPr/>
        </p:nvSpPr>
        <p:spPr>
          <a:xfrm>
            <a:off x="5863777" y="5263863"/>
            <a:ext cx="5355264" cy="11357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800" kern="1200" spc="8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GB" sz="2400" b="1" dirty="0">
                <a:latin typeface="Twinkl Cursive Looped" panose="02000000000000000000" pitchFamily="2" charset="0"/>
              </a:rPr>
              <a:t>When we love and forgive we are following God’s wishes.</a:t>
            </a:r>
          </a:p>
        </p:txBody>
      </p:sp>
      <p:pic>
        <p:nvPicPr>
          <p:cNvPr id="1028" name="Picture 4" descr="light of the world – St. Catherine Of Siena Parish">
            <a:extLst>
              <a:ext uri="{FF2B5EF4-FFF2-40B4-BE49-F238E27FC236}">
                <a16:creationId xmlns:a16="http://schemas.microsoft.com/office/drawing/2014/main" id="{2C3B05AE-90F5-4C45-B4CA-770D3B21A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601" y="0"/>
            <a:ext cx="53552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99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D879A56-BA4A-47BE-B8EA-643910D69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8E7D62B-6F82-4DD0-9764-C143AEAAC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3786" y="3526484"/>
            <a:ext cx="5355264" cy="243699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 sz="2400" b="1" dirty="0">
                <a:latin typeface="Twinkl Cursive Looped" panose="02000000000000000000" pitchFamily="2" charset="0"/>
              </a:rPr>
              <a:t>Can you see how the pictures show ways we can help each other …our friends.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283B92-B6AF-4FE0-AF35-F51A6790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B60A8CB-176B-4FD6-AD24-9D98027E5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171CA5D-A004-471D-81F2-0B1381DE6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682D131-57BB-442B-BD9B-8F06D2B23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0E50514-20F5-4FA2-AA86-F3282943F003}"/>
              </a:ext>
            </a:extLst>
          </p:cNvPr>
          <p:cNvSpPr txBox="1"/>
          <p:nvPr/>
        </p:nvSpPr>
        <p:spPr>
          <a:xfrm>
            <a:off x="5788712" y="1279330"/>
            <a:ext cx="5355264" cy="126259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600" dirty="0">
                <a:solidFill>
                  <a:srgbClr val="00B050"/>
                </a:solidFill>
                <a:effectLst/>
                <a:latin typeface="Twinkl Cursive Looped"/>
                <a:ea typeface="Calibri" panose="020F0502020204030204" pitchFamily="34" charset="0"/>
                <a:cs typeface="Times New Roman"/>
              </a:rPr>
              <a:t>Have YOU ever helped a friend?</a:t>
            </a:r>
            <a:endParaRPr lang="en-GB" sz="3600" dirty="0">
              <a:effectLst/>
              <a:latin typeface="Twinkl Cursive Looped"/>
              <a:ea typeface="Calibri" panose="020F0502020204030204" pitchFamily="34" charset="0"/>
              <a:cs typeface="Times New Roman"/>
            </a:endParaRPr>
          </a:p>
        </p:txBody>
      </p:sp>
      <p:pic>
        <p:nvPicPr>
          <p:cNvPr id="1026" name="Picture 2" descr="True friendship: a helping hand when you're struggling | Exposure">
            <a:extLst>
              <a:ext uri="{FF2B5EF4-FFF2-40B4-BE49-F238E27FC236}">
                <a16:creationId xmlns:a16="http://schemas.microsoft.com/office/drawing/2014/main" id="{BBB2515D-0A61-4F3C-98E6-327678C18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37" y="621791"/>
            <a:ext cx="4917049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est Friends | Rain, Beautiful children, People">
            <a:extLst>
              <a:ext uri="{FF2B5EF4-FFF2-40B4-BE49-F238E27FC236}">
                <a16:creationId xmlns:a16="http://schemas.microsoft.com/office/drawing/2014/main" id="{141607F0-4A99-4D0C-B8AF-E123008B4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34" y="2231339"/>
            <a:ext cx="4929852" cy="211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riendship Week – Big Friend, Little Friend!">
            <a:extLst>
              <a:ext uri="{FF2B5EF4-FFF2-40B4-BE49-F238E27FC236}">
                <a16:creationId xmlns:a16="http://schemas.microsoft.com/office/drawing/2014/main" id="{F387B8E3-E39A-4B7E-8DF5-2EF58FC76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37" y="4345281"/>
            <a:ext cx="4917049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513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D879A56-BA4A-47BE-B8EA-643910D69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8E7D62B-6F82-4DD0-9764-C143AEAAC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283B92-B6AF-4FE0-AF35-F51A6790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B60A8CB-176B-4FD6-AD24-9D98027E5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171CA5D-A004-471D-81F2-0B1381DE6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682D131-57BB-442B-BD9B-8F06D2B23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nline Media 1" title="Down through the roof">
            <a:hlinkClick r:id="" action="ppaction://media"/>
            <a:extLst>
              <a:ext uri="{FF2B5EF4-FFF2-40B4-BE49-F238E27FC236}">
                <a16:creationId xmlns:a16="http://schemas.microsoft.com/office/drawing/2014/main" id="{D8BCD6CA-6CED-4952-8952-810632D5800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07398" y="1011677"/>
            <a:ext cx="9951393" cy="42801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74A4C7E-EC9E-49C1-B530-516E73AFBF8F}"/>
              </a:ext>
            </a:extLst>
          </p:cNvPr>
          <p:cNvSpPr txBox="1"/>
          <p:nvPr/>
        </p:nvSpPr>
        <p:spPr>
          <a:xfrm>
            <a:off x="1089498" y="5515583"/>
            <a:ext cx="8531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 Black" panose="020B0A04020102020204" pitchFamily="34" charset="0"/>
              </a:rPr>
              <a:t>Down through the roof…</a:t>
            </a:r>
          </a:p>
        </p:txBody>
      </p:sp>
    </p:spTree>
    <p:extLst>
      <p:ext uri="{BB962C8B-B14F-4D97-AF65-F5344CB8AC3E}">
        <p14:creationId xmlns:p14="http://schemas.microsoft.com/office/powerpoint/2010/main" val="133130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D879A56-BA4A-47BE-B8EA-643910D69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8E7D62B-6F82-4DD0-9764-C143AEAAC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283B92-B6AF-4FE0-AF35-F51A6790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B60A8CB-176B-4FD6-AD24-9D98027E5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171CA5D-A004-471D-81F2-0B1381DE6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682D131-57BB-442B-BD9B-8F06D2B23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574A4C7E-EC9E-49C1-B530-516E73AFBF8F}"/>
              </a:ext>
            </a:extLst>
          </p:cNvPr>
          <p:cNvSpPr txBox="1"/>
          <p:nvPr/>
        </p:nvSpPr>
        <p:spPr>
          <a:xfrm>
            <a:off x="1021404" y="1342937"/>
            <a:ext cx="347378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 Black" panose="020B0A04020102020204" pitchFamily="34" charset="0"/>
              </a:rPr>
              <a:t>Down through the roof… </a:t>
            </a:r>
          </a:p>
          <a:p>
            <a:endParaRPr lang="en-GB" dirty="0">
              <a:latin typeface="Arial Black" panose="020B0A04020102020204" pitchFamily="34" charset="0"/>
            </a:endParaRPr>
          </a:p>
          <a:p>
            <a:r>
              <a:rPr lang="en-GB" dirty="0">
                <a:latin typeface="Twinkl Cursive Looped" panose="02000000000000000000" pitchFamily="2" charset="0"/>
              </a:rPr>
              <a:t>We always want the very best for our friends. Sometimes we know when our friends are feeling down or need help.</a:t>
            </a:r>
          </a:p>
          <a:p>
            <a:endParaRPr lang="en-GB" dirty="0">
              <a:latin typeface="Twinkl Cursive Looped" panose="02000000000000000000" pitchFamily="2" charset="0"/>
            </a:endParaRPr>
          </a:p>
          <a:p>
            <a:r>
              <a:rPr lang="en-GB" dirty="0">
                <a:latin typeface="Twinkl Cursive Looped" panose="02000000000000000000" pitchFamily="2" charset="0"/>
              </a:rPr>
              <a:t>As Christians we can also pray for our friends  when they are in trouble, worried or unhappy.</a:t>
            </a:r>
          </a:p>
          <a:p>
            <a:endParaRPr lang="en-GB" dirty="0">
              <a:latin typeface="Twinkl Cursive Looped" panose="02000000000000000000" pitchFamily="2" charset="0"/>
            </a:endParaRPr>
          </a:p>
          <a:p>
            <a:r>
              <a:rPr lang="en-GB" dirty="0">
                <a:latin typeface="Twinkl Cursive Looped" panose="02000000000000000000" pitchFamily="2" charset="0"/>
              </a:rPr>
              <a:t>Jesus can help give people a new beginning.</a:t>
            </a:r>
          </a:p>
        </p:txBody>
      </p:sp>
      <p:pic>
        <p:nvPicPr>
          <p:cNvPr id="3074" name="Picture 2" descr="Jesus Healed Man That Was Lowered Through The Roof! | Bible Fun For Kids">
            <a:extLst>
              <a:ext uri="{FF2B5EF4-FFF2-40B4-BE49-F238E27FC236}">
                <a16:creationId xmlns:a16="http://schemas.microsoft.com/office/drawing/2014/main" id="{6B76B50F-264A-498B-A465-81998E071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5" y="621790"/>
            <a:ext cx="6571642" cy="561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434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64270-FD73-470D-A908-E493EDF29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047" y="341037"/>
            <a:ext cx="10058400" cy="729006"/>
          </a:xfrm>
        </p:spPr>
        <p:txBody>
          <a:bodyPr/>
          <a:lstStyle/>
          <a:p>
            <a:r>
              <a:rPr lang="en-GB" dirty="0"/>
              <a:t>Original track – Beatles</a:t>
            </a:r>
          </a:p>
        </p:txBody>
      </p:sp>
      <p:pic>
        <p:nvPicPr>
          <p:cNvPr id="3" name="Online Media 2" title="With A Little Help From My Friends - The Beatles | 8D Audio with Lyrics">
            <a:hlinkClick r:id="" action="ppaction://media"/>
            <a:extLst>
              <a:ext uri="{FF2B5EF4-FFF2-40B4-BE49-F238E27FC236}">
                <a16:creationId xmlns:a16="http://schemas.microsoft.com/office/drawing/2014/main" id="{DEDA1089-884B-4CAA-B482-579EDDCF1A8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06230" y="1274323"/>
            <a:ext cx="9717932" cy="524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92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AD8117-7B69-452F-8B43-DA8B428C8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524" y="1340361"/>
            <a:ext cx="3729162" cy="3341700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tx1"/>
                </a:solidFill>
                <a:latin typeface="Twinkl Cursive Looped" panose="02000000000000000000" pitchFamily="2" charset="0"/>
              </a:rPr>
              <a:t>Reflection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284" y="3696930"/>
            <a:ext cx="3793642" cy="2005452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If you can’t help a friend on your own who would you seek help from?</a:t>
            </a:r>
          </a:p>
        </p:txBody>
      </p:sp>
      <p:pic>
        <p:nvPicPr>
          <p:cNvPr id="2052" name="Picture 4" descr="Jesus Is The Best Friend Pass-it-On Pocket Card - The Christian Shop">
            <a:extLst>
              <a:ext uri="{FF2B5EF4-FFF2-40B4-BE49-F238E27FC236}">
                <a16:creationId xmlns:a16="http://schemas.microsoft.com/office/drawing/2014/main" id="{7BA815BD-DBBF-45BB-ADF3-69E9AFD2A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210" y="-31618"/>
            <a:ext cx="752979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7956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D879A56-BA4A-47BE-B8EA-643910D69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8E7D62B-6F82-4DD0-9764-C143AEAAC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3786" y="1557228"/>
            <a:ext cx="5355264" cy="4406250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endParaRPr lang="en-GB" dirty="0"/>
          </a:p>
          <a:p>
            <a:endParaRPr lang="en-GB" b="1" dirty="0"/>
          </a:p>
          <a:p>
            <a:endParaRPr lang="en-GB" b="1" dirty="0"/>
          </a:p>
          <a:p>
            <a:r>
              <a:rPr lang="en-GB" b="1" dirty="0"/>
              <a:t>Prayer: </a:t>
            </a:r>
          </a:p>
          <a:p>
            <a:r>
              <a:rPr lang="en-GB" sz="2800" b="1" dirty="0">
                <a:latin typeface="Twinkl Cursive Looped"/>
              </a:rPr>
              <a:t>Dear </a:t>
            </a:r>
            <a:r>
              <a:rPr lang="en-GB" sz="2800" b="1" dirty="0">
                <a:solidFill>
                  <a:srgbClr val="0D0D0D"/>
                </a:solidFill>
                <a:latin typeface="Twinkl Cursive Looped"/>
              </a:rPr>
              <a:t>God,</a:t>
            </a:r>
          </a:p>
          <a:p>
            <a:r>
              <a:rPr lang="en-GB" sz="2800" b="1" dirty="0">
                <a:solidFill>
                  <a:srgbClr val="0D0D0D"/>
                </a:solidFill>
                <a:latin typeface="Twinkl Cursive Looped"/>
              </a:rPr>
              <a:t> Thank you for our friends. Sometimes we know we will let people down but when that happens, help us to know how to make it right again.</a:t>
            </a:r>
            <a:r>
              <a:rPr lang="en-GB" sz="2800" b="1" dirty="0">
                <a:latin typeface="Twinkl Cursive Looped"/>
              </a:rPr>
              <a:t> Guide us in your light forever and always. </a:t>
            </a:r>
            <a:endParaRPr lang="en-GB" sz="2800" b="1" dirty="0">
              <a:latin typeface="Twinkl Cursive Looped" panose="02000000000000000000" pitchFamily="2" charset="0"/>
            </a:endParaRPr>
          </a:p>
          <a:p>
            <a:r>
              <a:rPr lang="en-GB" sz="2800" b="1" dirty="0">
                <a:latin typeface="Twinkl Cursive Looped"/>
              </a:rPr>
              <a:t>Amen.</a:t>
            </a:r>
            <a:endParaRPr lang="en-GB" sz="2800" dirty="0">
              <a:latin typeface="Twinkl Cursive Looped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800" b="1" dirty="0">
                <a:latin typeface="Twinkl Cursive 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en-GB" dirty="0">
              <a:latin typeface="Twinkl Cursive Looped" panose="02000000000000000000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283B92-B6AF-4FE0-AF35-F51A6790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B60A8CB-176B-4FD6-AD24-9D98027E5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171CA5D-A004-471D-81F2-0B1381DE6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682D131-57BB-442B-BD9B-8F06D2B23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4" descr="A group of people around each other&#10;&#10;Description automatically generated">
            <a:extLst>
              <a:ext uri="{FF2B5EF4-FFF2-40B4-BE49-F238E27FC236}">
                <a16:creationId xmlns:a16="http://schemas.microsoft.com/office/drawing/2014/main" id="{7CB1009C-7030-4BBD-BE8F-7D01BE1BD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569" y="859813"/>
            <a:ext cx="3960420" cy="495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14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AnalogousFromDarkSeedLeftStep">
      <a:dk1>
        <a:srgbClr val="000000"/>
      </a:dk1>
      <a:lt1>
        <a:srgbClr val="FFFFFF"/>
      </a:lt1>
      <a:dk2>
        <a:srgbClr val="413424"/>
      </a:dk2>
      <a:lt2>
        <a:srgbClr val="E7E2E8"/>
      </a:lt2>
      <a:accent1>
        <a:srgbClr val="5CB346"/>
      </a:accent1>
      <a:accent2>
        <a:srgbClr val="83B03A"/>
      </a:accent2>
      <a:accent3>
        <a:srgbClr val="A8A442"/>
      </a:accent3>
      <a:accent4>
        <a:srgbClr val="B17C3B"/>
      </a:accent4>
      <a:accent5>
        <a:srgbClr val="C35C4D"/>
      </a:accent5>
      <a:accent6>
        <a:srgbClr val="B13B5D"/>
      </a:accent6>
      <a:hlink>
        <a:srgbClr val="C06742"/>
      </a:hlink>
      <a:folHlink>
        <a:srgbClr val="7F7F7F"/>
      </a:folHlink>
    </a:clrScheme>
    <a:fontScheme name="Savon">
      <a:majorFont>
        <a:latin typeface="Speak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Selawik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D481D1737C624789CDC0062E470A3A" ma:contentTypeVersion="13" ma:contentTypeDescription="Create a new document." ma:contentTypeScope="" ma:versionID="d26b80e2856aa474da297d112e903c48">
  <xsd:schema xmlns:xsd="http://www.w3.org/2001/XMLSchema" xmlns:xs="http://www.w3.org/2001/XMLSchema" xmlns:p="http://schemas.microsoft.com/office/2006/metadata/properties" xmlns:ns2="cdfd068b-20d5-4086-86dc-bd85d8e86094" xmlns:ns3="598a01a8-5d69-453e-ab46-27cc0e5f55aa" targetNamespace="http://schemas.microsoft.com/office/2006/metadata/properties" ma:root="true" ma:fieldsID="1b62f07d30fda779dd0c828ce44172a9" ns2:_="" ns3:_="">
    <xsd:import namespace="cdfd068b-20d5-4086-86dc-bd85d8e86094"/>
    <xsd:import namespace="598a01a8-5d69-453e-ab46-27cc0e5f55a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fd068b-20d5-4086-86dc-bd85d8e8609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8a01a8-5d69-453e-ab46-27cc0e5f55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A39BD5F-4615-4779-A4A7-0E224793014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E70E69A-8B7C-4B71-B0E4-6C6CF8A25C5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36986EC-2BA1-460F-B08C-8DCAA071B9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fd068b-20d5-4086-86dc-bd85d8e86094"/>
    <ds:schemaRef ds:uri="598a01a8-5d69-453e-ab46-27cc0e5f55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559</Words>
  <Application>Microsoft Office PowerPoint</Application>
  <PresentationFormat>Widescreen</PresentationFormat>
  <Paragraphs>87</Paragraphs>
  <Slides>29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Abadi</vt:lpstr>
      <vt:lpstr>Arial Black</vt:lpstr>
      <vt:lpstr>Calibri</vt:lpstr>
      <vt:lpstr>Garamond</vt:lpstr>
      <vt:lpstr>Selawik Light</vt:lpstr>
      <vt:lpstr>Speak Pro</vt:lpstr>
      <vt:lpstr>Twinkl Cursive Looped</vt:lpstr>
      <vt:lpstr>SavonVTI</vt:lpstr>
      <vt:lpstr>Collective worship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Original track – Beatles</vt:lpstr>
      <vt:lpstr>Reflection </vt:lpstr>
      <vt:lpstr>PowerPoint Presentation</vt:lpstr>
      <vt:lpstr>Collective worship </vt:lpstr>
      <vt:lpstr>PowerPoint Presentation</vt:lpstr>
      <vt:lpstr>Reflection </vt:lpstr>
      <vt:lpstr>PowerPoint Presentation</vt:lpstr>
      <vt:lpstr>Collective worship </vt:lpstr>
      <vt:lpstr>PowerPoint Presentation</vt:lpstr>
      <vt:lpstr>Original track – Beatles</vt:lpstr>
      <vt:lpstr>Especially for key stage 1</vt:lpstr>
      <vt:lpstr>Children’s choice</vt:lpstr>
      <vt:lpstr>PowerPoint Presentation</vt:lpstr>
      <vt:lpstr>Collective worship </vt:lpstr>
      <vt:lpstr>Reflection </vt:lpstr>
      <vt:lpstr>PowerPoint Presentation</vt:lpstr>
      <vt:lpstr>Celebration Collective worship </vt:lpstr>
      <vt:lpstr>Birthdays….Happy Birthday to YOU.</vt:lpstr>
      <vt:lpstr>Personal Development Awards</vt:lpstr>
      <vt:lpstr>Head Teacher Awards </vt:lpstr>
      <vt:lpstr>PowerPoint Presentation</vt:lpstr>
      <vt:lpstr>Reminders: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Collective worship</dc:title>
  <dc:creator>karen mowbray</dc:creator>
  <cp:lastModifiedBy>Karen Mowbray</cp:lastModifiedBy>
  <cp:revision>8</cp:revision>
  <cp:lastPrinted>2021-08-31T15:51:27Z</cp:lastPrinted>
  <dcterms:created xsi:type="dcterms:W3CDTF">2020-08-15T12:15:28Z</dcterms:created>
  <dcterms:modified xsi:type="dcterms:W3CDTF">2022-01-01T22:05:58Z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0x01010016D481D1737C624789CDC0062E470A3A</vt:lpwstr>
  </property>
</Properties>
</file>