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48" r:id="rId5"/>
  </p:sldMasterIdLst>
  <p:sldIdLst>
    <p:sldId id="318" r:id="rId6"/>
    <p:sldId id="257" r:id="rId7"/>
    <p:sldId id="316" r:id="rId8"/>
    <p:sldId id="309" r:id="rId9"/>
    <p:sldId id="314" r:id="rId10"/>
    <p:sldId id="315" r:id="rId11"/>
    <p:sldId id="319" r:id="rId12"/>
    <p:sldId id="261" r:id="rId13"/>
    <p:sldId id="320" r:id="rId14"/>
    <p:sldId id="269" r:id="rId15"/>
    <p:sldId id="306" r:id="rId16"/>
    <p:sldId id="294" r:id="rId17"/>
    <p:sldId id="292" r:id="rId18"/>
    <p:sldId id="321" r:id="rId19"/>
    <p:sldId id="296" r:id="rId20"/>
    <p:sldId id="317" r:id="rId21"/>
    <p:sldId id="275" r:id="rId22"/>
    <p:sldId id="276" r:id="rId23"/>
    <p:sldId id="277" r:id="rId24"/>
    <p:sldId id="322" r:id="rId25"/>
    <p:sldId id="293" r:id="rId26"/>
    <p:sldId id="281" r:id="rId27"/>
    <p:sldId id="323" r:id="rId28"/>
    <p:sldId id="286" r:id="rId29"/>
    <p:sldId id="324" r:id="rId30"/>
    <p:sldId id="308" r:id="rId31"/>
    <p:sldId id="284" r:id="rId32"/>
    <p:sldId id="325"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82"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715C-0B50-4C1E-B88D-841440559C15}" type="datetimeFigureOut">
              <a:rPr lang="en-GB" smtClean="0"/>
              <a:pPr/>
              <a:t>02/01/2022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65A6B-147E-48EE-A043-48702E6A609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5J29YsEfYlo?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ideo" Target="https://www.youtube.com/embed/viYe589KIcw?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L-nb5CR1uec?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vw3o6GQ2xe8?feature=oembed"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ideo" Target="https://www.youtube.com/embed/viYe589KIcw?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Friendship</a:t>
            </a:r>
          </a:p>
          <a:p>
            <a:pPr>
              <a:lnSpc>
                <a:spcPct val="100000"/>
              </a:lnSpc>
              <a:spcAft>
                <a:spcPts val="600"/>
              </a:spcAft>
            </a:pPr>
            <a:r>
              <a:rPr lang="en-GB" sz="2400" dirty="0">
                <a:solidFill>
                  <a:schemeClr val="tx1"/>
                </a:solidFill>
                <a:latin typeface="Twinkl Cursive Looped"/>
              </a:rPr>
              <a:t>“A friend </a:t>
            </a:r>
            <a:r>
              <a:rPr lang="en-GB" sz="2400" dirty="0">
                <a:solidFill>
                  <a:srgbClr val="FF0000"/>
                </a:solidFill>
                <a:latin typeface="Twinkl Cursive Looped"/>
              </a:rPr>
              <a:t>loves</a:t>
            </a:r>
            <a:r>
              <a:rPr lang="en-GB" sz="2400" dirty="0">
                <a:solidFill>
                  <a:schemeClr val="tx1"/>
                </a:solidFill>
                <a:latin typeface="Twinkl Cursive Looped"/>
              </a:rPr>
              <a:t> at all times” Proverbs 17:17</a:t>
            </a:r>
          </a:p>
          <a:p>
            <a:pPr>
              <a:lnSpc>
                <a:spcPct val="100000"/>
              </a:lnSpc>
              <a:spcAft>
                <a:spcPts val="600"/>
              </a:spcAft>
            </a:pPr>
            <a:r>
              <a:rPr lang="en-GB" sz="2400" b="1" dirty="0">
                <a:solidFill>
                  <a:schemeClr val="tx1"/>
                </a:solidFill>
                <a:latin typeface="Twinkl Cursive Looped"/>
              </a:rPr>
              <a:t>Worship 6</a:t>
            </a:r>
          </a:p>
          <a:p>
            <a:pPr>
              <a:lnSpc>
                <a:spcPct val="100000"/>
              </a:lnSpc>
              <a:spcAft>
                <a:spcPts val="600"/>
              </a:spcAft>
            </a:pPr>
            <a:r>
              <a:rPr lang="en-GB" sz="2400" b="1" dirty="0">
                <a:solidFill>
                  <a:schemeClr val="tx1"/>
                </a:solidFill>
                <a:latin typeface="Twinkl Cursive Looped"/>
              </a:rPr>
              <a:t>British Values</a:t>
            </a:r>
          </a:p>
          <a:p>
            <a:pPr>
              <a:lnSpc>
                <a:spcPct val="100000"/>
              </a:lnSpc>
              <a:spcAft>
                <a:spcPts val="600"/>
              </a:spcAft>
            </a:pPr>
            <a:r>
              <a:rPr lang="en-GB" sz="2400" b="1" dirty="0">
                <a:solidFill>
                  <a:schemeClr val="tx1"/>
                </a:solidFill>
                <a:latin typeface="Twinkl Cursive Looped"/>
              </a:rPr>
              <a:t>Mutual Respect</a:t>
            </a:r>
          </a:p>
        </p:txBody>
      </p:sp>
      <p:pic>
        <p:nvPicPr>
          <p:cNvPr id="4098" name="Picture 2" descr="Healthy Friendships – Youth First">
            <a:extLst>
              <a:ext uri="{FF2B5EF4-FFF2-40B4-BE49-F238E27FC236}">
                <a16:creationId xmlns:a16="http://schemas.microsoft.com/office/drawing/2014/main" id="{F4EC5776-CFA2-4C39-8EFF-C840FB82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8221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46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ecorative tree with hearts Wall Mural • Pixers® - We live to change">
            <a:extLst>
              <a:ext uri="{FF2B5EF4-FFF2-40B4-BE49-F238E27FC236}">
                <a16:creationId xmlns:a16="http://schemas.microsoft.com/office/drawing/2014/main" id="{E2D57D91-2D8C-462B-93EB-BBF61C744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419" y="301727"/>
            <a:ext cx="3612126"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C07EED-C55D-48AE-9773-E93DEE479E5A}"/>
              </a:ext>
            </a:extLst>
          </p:cNvPr>
          <p:cNvSpPr txBox="1"/>
          <p:nvPr/>
        </p:nvSpPr>
        <p:spPr>
          <a:xfrm>
            <a:off x="550416" y="390618"/>
            <a:ext cx="7679184" cy="6247864"/>
          </a:xfrm>
          <a:prstGeom prst="rect">
            <a:avLst/>
          </a:prstGeom>
          <a:solidFill>
            <a:schemeClr val="bg1"/>
          </a:solidFill>
        </p:spPr>
        <p:txBody>
          <a:bodyPr wrap="square" rtlCol="0">
            <a:spAutoFit/>
          </a:bodyPr>
          <a:lstStyle/>
          <a:p>
            <a:r>
              <a:rPr lang="en-GB" sz="2000" b="1" dirty="0">
                <a:latin typeface="Twinkl Cursive Looped" panose="02000000000000000000" pitchFamily="2" charset="0"/>
              </a:rPr>
              <a:t>Reflection – Why do you think we say HEART?</a:t>
            </a:r>
          </a:p>
          <a:p>
            <a:r>
              <a:rPr lang="en-GB" sz="2000" b="1" dirty="0">
                <a:latin typeface="Twinkl Cursive Looped" panose="02000000000000000000" pitchFamily="2" charset="0"/>
              </a:rPr>
              <a:t>Which can you remember…test your teacher.</a:t>
            </a:r>
          </a:p>
          <a:p>
            <a:r>
              <a:rPr lang="en-GB" sz="7200" b="1" dirty="0">
                <a:solidFill>
                  <a:srgbClr val="FF0000"/>
                </a:solidFill>
                <a:latin typeface="Twinkl Cursive Looped" panose="02000000000000000000" pitchFamily="2" charset="0"/>
              </a:rPr>
              <a:t>H</a:t>
            </a:r>
          </a:p>
          <a:p>
            <a:r>
              <a:rPr lang="en-GB" sz="7200" b="1" dirty="0">
                <a:solidFill>
                  <a:srgbClr val="FF0000"/>
                </a:solidFill>
                <a:latin typeface="Twinkl Cursive Looped" panose="02000000000000000000" pitchFamily="2" charset="0"/>
              </a:rPr>
              <a:t>E</a:t>
            </a:r>
          </a:p>
          <a:p>
            <a:r>
              <a:rPr lang="en-GB" sz="7200" b="1" dirty="0">
                <a:solidFill>
                  <a:srgbClr val="FF0000"/>
                </a:solidFill>
                <a:latin typeface="Twinkl Cursive Looped" panose="02000000000000000000" pitchFamily="2" charset="0"/>
              </a:rPr>
              <a:t>A</a:t>
            </a:r>
          </a:p>
          <a:p>
            <a:r>
              <a:rPr lang="en-GB" sz="7200" b="1" dirty="0">
                <a:solidFill>
                  <a:srgbClr val="FF0000"/>
                </a:solidFill>
                <a:latin typeface="Twinkl Cursive Looped" panose="02000000000000000000" pitchFamily="2" charset="0"/>
              </a:rPr>
              <a:t>R</a:t>
            </a:r>
          </a:p>
          <a:p>
            <a:r>
              <a:rPr lang="en-GB" sz="7200" b="1" dirty="0">
                <a:solidFill>
                  <a:srgbClr val="FF0000"/>
                </a:solidFill>
                <a:latin typeface="Twinkl Cursive Looped" panose="02000000000000000000" pitchFamily="2" charset="0"/>
              </a:rPr>
              <a:t>T</a:t>
            </a:r>
          </a:p>
        </p:txBody>
      </p:sp>
    </p:spTree>
    <p:extLst>
      <p:ext uri="{BB962C8B-B14F-4D97-AF65-F5344CB8AC3E}">
        <p14:creationId xmlns:p14="http://schemas.microsoft.com/office/powerpoint/2010/main" val="72247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7" name="Rectangle 7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9" name="Rectangle 7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sp>
        <p:nvSpPr>
          <p:cNvPr id="83" name="Rectangle 8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B9240-8912-438F-9B33-9CD42790E23E}"/>
              </a:ext>
            </a:extLst>
          </p:cNvPr>
          <p:cNvSpPr>
            <a:spLocks noGrp="1"/>
          </p:cNvSpPr>
          <p:nvPr>
            <p:ph type="title"/>
          </p:nvPr>
        </p:nvSpPr>
        <p:spPr>
          <a:xfrm>
            <a:off x="9321801" y="612843"/>
            <a:ext cx="2312480" cy="1499738"/>
          </a:xfrm>
        </p:spPr>
        <p:txBody>
          <a:bodyPr vert="horz" lIns="91440" tIns="45720" rIns="91440" bIns="45720" rtlCol="0" anchor="b">
            <a:noAutofit/>
          </a:bodyPr>
          <a:lstStyle/>
          <a:p>
            <a:r>
              <a:rPr lang="en-US" sz="2800" dirty="0">
                <a:latin typeface="Twinkl Cursive Looped" panose="02000000000000000000" pitchFamily="2" charset="0"/>
              </a:rPr>
              <a:t>Which  letter means a lot to you?</a:t>
            </a:r>
          </a:p>
        </p:txBody>
      </p:sp>
      <p:sp>
        <p:nvSpPr>
          <p:cNvPr id="12" name="AutoShape 2">
            <a:extLst>
              <a:ext uri="{FF2B5EF4-FFF2-40B4-BE49-F238E27FC236}">
                <a16:creationId xmlns:a16="http://schemas.microsoft.com/office/drawing/2014/main" id="{4E7C45DA-1B76-44FA-B352-B47331D26861}"/>
              </a:ext>
            </a:extLst>
          </p:cNvPr>
          <p:cNvSpPr>
            <a:spLocks noChangeArrowheads="1"/>
          </p:cNvSpPr>
          <p:nvPr/>
        </p:nvSpPr>
        <p:spPr bwMode="auto">
          <a:xfrm rot="5400000">
            <a:off x="1987183" y="-175092"/>
            <a:ext cx="4411728" cy="6989914"/>
          </a:xfrm>
          <a:prstGeom prst="roundRect">
            <a:avLst>
              <a:gd name="adj" fmla="val 13032"/>
            </a:avLst>
          </a:prstGeom>
          <a:solidFill>
            <a:schemeClr val="bg1"/>
          </a:solidFill>
          <a:ln w="57150">
            <a:solidFill>
              <a:srgbClr val="0070C0"/>
            </a:solidFill>
          </a:ln>
        </p:spPr>
        <p:txBody>
          <a:bodyPr rot="0" vert="horz" wrap="square" lIns="91440" tIns="45720" rIns="91440" bIns="45720" anchor="ctr" anchorCtr="0" upright="1">
            <a:noAutofit/>
          </a:bodyPr>
          <a:lstStyle/>
          <a:p>
            <a:pPr>
              <a:lnSpc>
                <a:spcPct val="107000"/>
              </a:lnSpc>
              <a:spcAft>
                <a:spcPts val="800"/>
              </a:spcAft>
            </a:pP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The </a:t>
            </a: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HEART</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of our </a:t>
            </a:r>
            <a:r>
              <a:rPr lang="en-GB" sz="2400" b="1" dirty="0">
                <a:solidFill>
                  <a:srgbClr val="0066FF"/>
                </a:solidFill>
                <a:latin typeface="Twinkl Cursive Looped" panose="02000000000000000000" pitchFamily="2" charset="0"/>
                <a:ea typeface="Calibri" panose="020F0502020204030204" pitchFamily="34" charset="0"/>
                <a:cs typeface="Times New Roman" panose="02020603050405020304" pitchFamily="18" charset="0"/>
              </a:rPr>
              <a:t>school</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H</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 H</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elping children prepare for life, growing with God.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E</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 E</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mbracing Christian Values.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A</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 A</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chievement for all.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R</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 R</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eading at the </a:t>
            </a: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heart</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 of our school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Twinkl Cursive Looped" panose="02000000000000000000" pitchFamily="2" charset="0"/>
                <a:ea typeface="Calibri" panose="020F0502020204030204" pitchFamily="34" charset="0"/>
                <a:cs typeface="Times New Roman" panose="02020603050405020304" pitchFamily="18" charset="0"/>
              </a:rPr>
              <a:t>T</a:t>
            </a:r>
            <a:r>
              <a:rPr lang="en-GB" sz="2400" b="1" dirty="0">
                <a:solidFill>
                  <a:srgbClr val="0066FF"/>
                </a:solidFill>
                <a:effectLst/>
                <a:latin typeface="Twinkl Cursive Looped" panose="02000000000000000000" pitchFamily="2" charset="0"/>
                <a:ea typeface="Calibri" panose="020F0502020204030204" pitchFamily="34" charset="0"/>
                <a:cs typeface="Times New Roman" panose="02020603050405020304" pitchFamily="18" charset="0"/>
              </a:rPr>
              <a:t> – T</a:t>
            </a:r>
            <a:r>
              <a:rPr lang="en-GB" sz="2400" b="1" dirty="0">
                <a:effectLst/>
                <a:latin typeface="Twinkl Cursive Looped" panose="02000000000000000000" pitchFamily="2" charset="0"/>
                <a:ea typeface="Calibri" panose="020F0502020204030204" pitchFamily="34" charset="0"/>
                <a:cs typeface="Times New Roman" panose="02020603050405020304" pitchFamily="18" charset="0"/>
              </a:rPr>
              <a:t>eaching a knowledge rich curriculum.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i="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92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Friendship</a:t>
            </a:r>
          </a:p>
          <a:p>
            <a:pPr>
              <a:lnSpc>
                <a:spcPct val="100000"/>
              </a:lnSpc>
              <a:spcAft>
                <a:spcPts val="600"/>
              </a:spcAft>
            </a:pPr>
            <a:r>
              <a:rPr lang="en-GB" sz="2400" dirty="0">
                <a:solidFill>
                  <a:schemeClr val="tx1"/>
                </a:solidFill>
                <a:latin typeface="Twinkl Cursive Looped"/>
              </a:rPr>
              <a:t>“A friend </a:t>
            </a:r>
            <a:r>
              <a:rPr lang="en-GB" sz="2400" dirty="0">
                <a:solidFill>
                  <a:srgbClr val="FF0000"/>
                </a:solidFill>
                <a:latin typeface="Twinkl Cursive Looped"/>
              </a:rPr>
              <a:t>loves</a:t>
            </a:r>
            <a:r>
              <a:rPr lang="en-GB" sz="2400" dirty="0">
                <a:solidFill>
                  <a:schemeClr val="tx1"/>
                </a:solidFill>
                <a:latin typeface="Twinkl Cursive Looped"/>
              </a:rPr>
              <a:t> at all times” Proverbs 17:17</a:t>
            </a:r>
          </a:p>
          <a:p>
            <a:pPr>
              <a:lnSpc>
                <a:spcPct val="100000"/>
              </a:lnSpc>
              <a:spcAft>
                <a:spcPts val="600"/>
              </a:spcAft>
            </a:pPr>
            <a:r>
              <a:rPr lang="en-GB" sz="2400" b="1" dirty="0">
                <a:solidFill>
                  <a:schemeClr val="tx1"/>
                </a:solidFill>
                <a:latin typeface="Twinkl Cursive Looped"/>
              </a:rPr>
              <a:t>Worship 6</a:t>
            </a:r>
          </a:p>
          <a:p>
            <a:pPr>
              <a:lnSpc>
                <a:spcPct val="100000"/>
              </a:lnSpc>
              <a:spcAft>
                <a:spcPts val="600"/>
              </a:spcAft>
            </a:pPr>
            <a:endParaRPr lang="en-GB" sz="2400" b="1" dirty="0">
              <a:solidFill>
                <a:schemeClr val="tx1"/>
              </a:solidFill>
              <a:latin typeface="Twinkl Cursive Looped"/>
            </a:endParaRPr>
          </a:p>
        </p:txBody>
      </p:sp>
      <p:pic>
        <p:nvPicPr>
          <p:cNvPr id="4098" name="Picture 2" descr="Healthy Friendships – Youth First">
            <a:extLst>
              <a:ext uri="{FF2B5EF4-FFF2-40B4-BE49-F238E27FC236}">
                <a16:creationId xmlns:a16="http://schemas.microsoft.com/office/drawing/2014/main" id="{F4EC5776-CFA2-4C39-8EFF-C840FB82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8221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151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ing Crowns - Voice of Truth [LYRICS] - YouTube">
            <a:extLst>
              <a:ext uri="{FF2B5EF4-FFF2-40B4-BE49-F238E27FC236}">
                <a16:creationId xmlns:a16="http://schemas.microsoft.com/office/drawing/2014/main" id="{546FD3FC-B516-454E-B790-E58C429BB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6883" y="3313941"/>
            <a:ext cx="2458064" cy="26387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F3056-5D5E-4305-A9F7-98CA584B9E0F}"/>
              </a:ext>
            </a:extLst>
          </p:cNvPr>
          <p:cNvSpPr txBox="1"/>
          <p:nvPr/>
        </p:nvSpPr>
        <p:spPr>
          <a:xfrm>
            <a:off x="8560024" y="1559768"/>
            <a:ext cx="3238829" cy="3135379"/>
          </a:xfrm>
          <a:prstGeom prst="rect">
            <a:avLst/>
          </a:prstGeom>
        </p:spPr>
        <p:txBody>
          <a:bodyPr vert="horz" lIns="91440" tIns="45720" rIns="91440" bIns="45720" rtlCol="0" anchor="ctr">
            <a:normAutofit/>
          </a:bodyPr>
          <a:lstStyle/>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r>
              <a:rPr lang="en-US" sz="3000" cap="all" spc="-100" dirty="0">
                <a:solidFill>
                  <a:schemeClr val="tx1">
                    <a:lumMod val="85000"/>
                    <a:lumOff val="15000"/>
                  </a:schemeClr>
                </a:solidFill>
                <a:latin typeface="+mj-lt"/>
              </a:rPr>
              <a:t>Song to reflect: This is me!</a:t>
            </a:r>
          </a:p>
          <a:p>
            <a:pPr algn="ctr" defTabSz="914400">
              <a:lnSpc>
                <a:spcPct val="83000"/>
              </a:lnSpc>
              <a:spcBef>
                <a:spcPct val="0"/>
              </a:spcBef>
            </a:pPr>
            <a:r>
              <a:rPr lang="en-US" sz="3000" cap="all" spc="-100" dirty="0">
                <a:solidFill>
                  <a:schemeClr val="tx1">
                    <a:lumMod val="85000"/>
                    <a:lumOff val="15000"/>
                  </a:schemeClr>
                </a:solidFill>
                <a:latin typeface="+mj-lt"/>
              </a:rPr>
              <a:t> </a:t>
            </a: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p:txBody>
      </p:sp>
      <p:sp>
        <p:nvSpPr>
          <p:cNvPr id="143" name="Rectangle 14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3" name="Online Media 2" title="This Is Me - The Greatest Showman {LYRICS}">
            <a:hlinkClick r:id="" action="ppaction://media"/>
            <a:extLst>
              <a:ext uri="{FF2B5EF4-FFF2-40B4-BE49-F238E27FC236}">
                <a16:creationId xmlns:a16="http://schemas.microsoft.com/office/drawing/2014/main" id="{9E4F376E-4025-4AF2-B7F8-3387C259F843}"/>
              </a:ext>
            </a:extLst>
          </p:cNvPr>
          <p:cNvPicPr>
            <a:picLocks noRot="1" noChangeAspect="1"/>
          </p:cNvPicPr>
          <p:nvPr>
            <a:videoFile r:link="rId1"/>
          </p:nvPr>
        </p:nvPicPr>
        <p:blipFill>
          <a:blip r:embed="rId4"/>
          <a:stretch>
            <a:fillRect/>
          </a:stretch>
        </p:blipFill>
        <p:spPr>
          <a:xfrm>
            <a:off x="294299" y="855406"/>
            <a:ext cx="7750206" cy="5399329"/>
          </a:xfrm>
          <a:prstGeom prst="rect">
            <a:avLst/>
          </a:prstGeom>
        </p:spPr>
      </p:pic>
    </p:spTree>
    <p:extLst>
      <p:ext uri="{BB962C8B-B14F-4D97-AF65-F5344CB8AC3E}">
        <p14:creationId xmlns:p14="http://schemas.microsoft.com/office/powerpoint/2010/main" val="19161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DAAE-A544-4D4B-BF7B-65527DA91DAF}"/>
              </a:ext>
            </a:extLst>
          </p:cNvPr>
          <p:cNvSpPr>
            <a:spLocks noGrp="1"/>
          </p:cNvSpPr>
          <p:nvPr>
            <p:ph type="title"/>
          </p:nvPr>
        </p:nvSpPr>
        <p:spPr/>
        <p:txBody>
          <a:bodyPr/>
          <a:lstStyle/>
          <a:p>
            <a:r>
              <a:rPr lang="en-GB" dirty="0"/>
              <a:t>Love them like Jesus</a:t>
            </a:r>
          </a:p>
        </p:txBody>
      </p:sp>
      <p:pic>
        <p:nvPicPr>
          <p:cNvPr id="4" name="Online Media 3" title="Love them like Jesus By Casting crowns (lyrics+pictures)">
            <a:hlinkClick r:id="" action="ppaction://media"/>
            <a:extLst>
              <a:ext uri="{FF2B5EF4-FFF2-40B4-BE49-F238E27FC236}">
                <a16:creationId xmlns:a16="http://schemas.microsoft.com/office/drawing/2014/main" id="{660CD1F7-D840-4387-B688-751D4BFC1C4F}"/>
              </a:ext>
            </a:extLst>
          </p:cNvPr>
          <p:cNvPicPr>
            <a:picLocks noGrp="1" noRot="1" noChangeAspect="1"/>
          </p:cNvPicPr>
          <p:nvPr>
            <p:ph idx="1"/>
            <a:videoFile r:link="rId1"/>
          </p:nvPr>
        </p:nvPicPr>
        <p:blipFill>
          <a:blip r:embed="rId3"/>
          <a:stretch>
            <a:fillRect/>
          </a:stretch>
        </p:blipFill>
        <p:spPr>
          <a:xfrm>
            <a:off x="2090738" y="1600200"/>
            <a:ext cx="8010525" cy="4525963"/>
          </a:xfrm>
          <a:prstGeom prst="rect">
            <a:avLst/>
          </a:prstGeom>
        </p:spPr>
      </p:pic>
    </p:spTree>
    <p:extLst>
      <p:ext uri="{BB962C8B-B14F-4D97-AF65-F5344CB8AC3E}">
        <p14:creationId xmlns:p14="http://schemas.microsoft.com/office/powerpoint/2010/main" val="37140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dirty="0"/>
              <a:t>Especially for key stage 1 </a:t>
            </a:r>
            <a:br>
              <a:rPr lang="en-GB" dirty="0"/>
            </a:br>
            <a:r>
              <a:rPr lang="en-GB" dirty="0"/>
              <a:t>–The butterfly song</a:t>
            </a:r>
          </a:p>
        </p:txBody>
      </p:sp>
      <p:pic>
        <p:nvPicPr>
          <p:cNvPr id="10" name="Online Media 9" title="If I were a butterfly - Lyrics and music">
            <a:hlinkClick r:id="" action="ppaction://media"/>
            <a:extLst>
              <a:ext uri="{FF2B5EF4-FFF2-40B4-BE49-F238E27FC236}">
                <a16:creationId xmlns:a16="http://schemas.microsoft.com/office/drawing/2014/main" id="{0F24228B-D96C-4A3D-8C85-32DC48354AE8}"/>
              </a:ext>
            </a:extLst>
          </p:cNvPr>
          <p:cNvPicPr>
            <a:picLocks noRot="1" noChangeAspect="1"/>
          </p:cNvPicPr>
          <p:nvPr>
            <a:videoFile r:link="rId1"/>
          </p:nvPr>
        </p:nvPicPr>
        <p:blipFill>
          <a:blip r:embed="rId3"/>
          <a:stretch>
            <a:fillRect/>
          </a:stretch>
        </p:blipFill>
        <p:spPr>
          <a:xfrm>
            <a:off x="1154097" y="2175029"/>
            <a:ext cx="9232777" cy="4040377"/>
          </a:xfrm>
          <a:prstGeom prst="rect">
            <a:avLst/>
          </a:prstGeom>
        </p:spPr>
      </p:pic>
    </p:spTree>
    <p:extLst>
      <p:ext uri="{BB962C8B-B14F-4D97-AF65-F5344CB8AC3E}">
        <p14:creationId xmlns:p14="http://schemas.microsoft.com/office/powerpoint/2010/main" val="4875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dirty="0">
                <a:solidFill>
                  <a:srgbClr val="FFFFFF"/>
                </a:solidFill>
              </a:rPr>
              <a:t>We think of God’s son, Jesus who loves us</a:t>
            </a:r>
            <a:r>
              <a:rPr lang="en-GB" sz="1150" dirty="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dirty="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Friendship</a:t>
            </a:r>
          </a:p>
          <a:p>
            <a:pPr>
              <a:lnSpc>
                <a:spcPct val="100000"/>
              </a:lnSpc>
              <a:spcAft>
                <a:spcPts val="600"/>
              </a:spcAft>
            </a:pPr>
            <a:r>
              <a:rPr lang="en-GB" sz="2400" dirty="0">
                <a:solidFill>
                  <a:schemeClr val="tx1"/>
                </a:solidFill>
                <a:latin typeface="Twinkl Cursive Looped"/>
              </a:rPr>
              <a:t>“A friend </a:t>
            </a:r>
            <a:r>
              <a:rPr lang="en-GB" sz="2400" dirty="0">
                <a:solidFill>
                  <a:srgbClr val="FF0000"/>
                </a:solidFill>
                <a:latin typeface="Twinkl Cursive Looped"/>
              </a:rPr>
              <a:t>loves</a:t>
            </a:r>
            <a:r>
              <a:rPr lang="en-GB" sz="2400" dirty="0">
                <a:solidFill>
                  <a:schemeClr val="tx1"/>
                </a:solidFill>
                <a:latin typeface="Twinkl Cursive Looped"/>
              </a:rPr>
              <a:t> at all times” Proverbs 17:17</a:t>
            </a:r>
          </a:p>
          <a:p>
            <a:pPr>
              <a:lnSpc>
                <a:spcPct val="100000"/>
              </a:lnSpc>
              <a:spcAft>
                <a:spcPts val="600"/>
              </a:spcAft>
            </a:pPr>
            <a:r>
              <a:rPr lang="en-GB" sz="2400" b="1" dirty="0">
                <a:solidFill>
                  <a:schemeClr val="tx1"/>
                </a:solidFill>
                <a:latin typeface="Twinkl Cursive Looped"/>
              </a:rPr>
              <a:t>Worship 6</a:t>
            </a:r>
          </a:p>
          <a:p>
            <a:pPr>
              <a:lnSpc>
                <a:spcPct val="100000"/>
              </a:lnSpc>
              <a:spcAft>
                <a:spcPts val="600"/>
              </a:spcAft>
            </a:pPr>
            <a:r>
              <a:rPr lang="en-GB" sz="2400" b="1" dirty="0">
                <a:solidFill>
                  <a:schemeClr val="tx1"/>
                </a:solidFill>
                <a:latin typeface="Twinkl Cursive Looped"/>
              </a:rPr>
              <a:t>Black History</a:t>
            </a:r>
          </a:p>
          <a:p>
            <a:pPr>
              <a:lnSpc>
                <a:spcPct val="100000"/>
              </a:lnSpc>
              <a:spcAft>
                <a:spcPts val="600"/>
              </a:spcAft>
            </a:pPr>
            <a:endParaRPr lang="en-GB" sz="2400" b="1" dirty="0">
              <a:solidFill>
                <a:schemeClr val="tx1"/>
              </a:solidFill>
              <a:latin typeface="Twinkl Cursive Looped"/>
            </a:endParaRPr>
          </a:p>
        </p:txBody>
      </p:sp>
      <p:pic>
        <p:nvPicPr>
          <p:cNvPr id="4098" name="Picture 2" descr="Healthy Friendships – Youth First">
            <a:extLst>
              <a:ext uri="{FF2B5EF4-FFF2-40B4-BE49-F238E27FC236}">
                <a16:creationId xmlns:a16="http://schemas.microsoft.com/office/drawing/2014/main" id="{F4EC5776-CFA2-4C39-8EFF-C840FB82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8221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3420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645407" y="1069911"/>
            <a:ext cx="5007582" cy="1385829"/>
          </a:xfrm>
        </p:spPr>
        <p:txBody>
          <a:bodyPr>
            <a:normAutofit/>
          </a:bodyPr>
          <a:lstStyle/>
          <a:p>
            <a:r>
              <a:rPr lang="en-GB" sz="2400" dirty="0">
                <a:latin typeface="Twinkl Cursive Looped" panose="02000000000000000000" pitchFamily="2" charset="0"/>
              </a:rPr>
              <a:t>Reflection – </a:t>
            </a:r>
            <a:br>
              <a:rPr lang="en-GB" sz="2400" dirty="0">
                <a:latin typeface="Twinkl Cursive Looped" panose="02000000000000000000" pitchFamily="2" charset="0"/>
              </a:rPr>
            </a:br>
            <a:r>
              <a:rPr lang="en-GB" sz="2400" dirty="0">
                <a:latin typeface="Twinkl Cursive Looped" panose="02000000000000000000" pitchFamily="2" charset="0"/>
              </a:rPr>
              <a:t>Black History Month</a:t>
            </a:r>
            <a:br>
              <a:rPr lang="en-GB" sz="2400" dirty="0">
                <a:latin typeface="Comic Sans MS" panose="030F0702030302020204" pitchFamily="66" charset="0"/>
              </a:rPr>
            </a:br>
            <a:r>
              <a:rPr lang="en-GB" sz="1600" dirty="0">
                <a:latin typeface="Comic Sans MS" panose="030F0702030302020204" pitchFamily="66" charset="0"/>
              </a:rPr>
              <a:t>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1037148" y="4402260"/>
            <a:ext cx="4224100" cy="1616801"/>
          </a:xfrm>
        </p:spPr>
        <p:txBody>
          <a:bodyPr vert="horz" lIns="91440" tIns="45720" rIns="91440" bIns="45720" rtlCol="0">
            <a:normAutofit/>
          </a:bodyPr>
          <a:lstStyle/>
          <a:p>
            <a:pPr>
              <a:lnSpc>
                <a:spcPct val="100000"/>
              </a:lnSpc>
              <a:spcAft>
                <a:spcPts val="600"/>
              </a:spcAft>
            </a:pPr>
            <a:r>
              <a:rPr lang="en-GB" sz="2400" b="1" dirty="0">
                <a:latin typeface="Twinkl Cursive Looped"/>
              </a:rPr>
              <a:t>Can you think of how love never fails or how the Lord gives wisdom?</a:t>
            </a:r>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30B6B3-E4D5-4F34-AAC2-C16E101410FA}"/>
              </a:ext>
            </a:extLst>
          </p:cNvPr>
          <p:cNvSpPr txBox="1"/>
          <p:nvPr/>
        </p:nvSpPr>
        <p:spPr>
          <a:xfrm>
            <a:off x="5558505" y="2869183"/>
            <a:ext cx="6094520" cy="3416320"/>
          </a:xfrm>
          <a:prstGeom prst="rect">
            <a:avLst/>
          </a:prstGeom>
          <a:noFill/>
        </p:spPr>
        <p:txBody>
          <a:bodyPr wrap="square">
            <a:spAutoFit/>
          </a:bodyPr>
          <a:lstStyle/>
          <a:p>
            <a:pPr algn="l" fontAlgn="base"/>
            <a:r>
              <a:rPr lang="en-GB" dirty="0">
                <a:solidFill>
                  <a:srgbClr val="000000"/>
                </a:solidFill>
                <a:latin typeface="ReithSans"/>
              </a:rPr>
              <a:t>Desmond Tutu was a church of England Archbishop serving in South Africa. H</a:t>
            </a:r>
            <a:r>
              <a:rPr lang="en-US" b="0" i="0" dirty="0">
                <a:solidFill>
                  <a:srgbClr val="3F3F42"/>
                </a:solidFill>
                <a:effectLst/>
                <a:latin typeface="ReithSans"/>
              </a:rPr>
              <a:t>e was opposed to Apartheid – the discrimination of those based on the </a:t>
            </a:r>
            <a:r>
              <a:rPr lang="en-US" b="0" i="0" dirty="0" err="1">
                <a:solidFill>
                  <a:srgbClr val="3F3F42"/>
                </a:solidFill>
                <a:effectLst/>
                <a:latin typeface="ReithSans"/>
              </a:rPr>
              <a:t>colour</a:t>
            </a:r>
            <a:r>
              <a:rPr lang="en-US" b="0" i="0" dirty="0">
                <a:solidFill>
                  <a:srgbClr val="3F3F42"/>
                </a:solidFill>
                <a:effectLst/>
                <a:latin typeface="ReithSans"/>
              </a:rPr>
              <a:t> of their skin. He was appointed by Nelson Mandela to head South Africa's Truth and Reconciliation Commission set up to investigate crimes committed by both sides during the apartheid era. He was also credited with coining the term </a:t>
            </a:r>
            <a:r>
              <a:rPr lang="en-US" b="1" i="0" dirty="0">
                <a:solidFill>
                  <a:srgbClr val="3F3F42"/>
                </a:solidFill>
                <a:effectLst/>
                <a:latin typeface="ReithSans"/>
              </a:rPr>
              <a:t>Rainbow Nation </a:t>
            </a:r>
            <a:r>
              <a:rPr lang="en-US" b="0" i="0" dirty="0">
                <a:solidFill>
                  <a:srgbClr val="3F3F42"/>
                </a:solidFill>
                <a:effectLst/>
                <a:latin typeface="ReithSans"/>
              </a:rPr>
              <a:t>to describe the ethnic mix of post-apartheid South Africa.</a:t>
            </a:r>
          </a:p>
          <a:p>
            <a:pPr algn="l" fontAlgn="base"/>
            <a:r>
              <a:rPr lang="en-US" b="0" i="0" dirty="0">
                <a:solidFill>
                  <a:srgbClr val="3F3F42"/>
                </a:solidFill>
                <a:effectLst/>
                <a:latin typeface="ReithSans"/>
              </a:rPr>
              <a:t>Desmond Mpilo Tutu was born in 1931, and followed in his father's footsteps as a teacher. He was awarded the Nobel Peace Prize in 1984. he died on boxing day this year 26.12.2021. we will remember him and w</a:t>
            </a:r>
            <a:r>
              <a:rPr lang="en-GB" dirty="0">
                <a:solidFill>
                  <a:srgbClr val="000000"/>
                </a:solidFill>
                <a:latin typeface="ReithSans"/>
              </a:rPr>
              <a:t>e are proud of him.</a:t>
            </a:r>
            <a:endParaRPr lang="en-GB" b="0" i="0" dirty="0">
              <a:solidFill>
                <a:srgbClr val="000000"/>
              </a:solidFill>
              <a:effectLst/>
              <a:latin typeface="ReithSans"/>
            </a:endParaRPr>
          </a:p>
        </p:txBody>
      </p:sp>
      <p:sp>
        <p:nvSpPr>
          <p:cNvPr id="7" name="TextBox 6">
            <a:extLst>
              <a:ext uri="{FF2B5EF4-FFF2-40B4-BE49-F238E27FC236}">
                <a16:creationId xmlns:a16="http://schemas.microsoft.com/office/drawing/2014/main" id="{3291DB19-A946-4B5A-8FD6-5873982ED3C2}"/>
              </a:ext>
            </a:extLst>
          </p:cNvPr>
          <p:cNvSpPr txBox="1"/>
          <p:nvPr/>
        </p:nvSpPr>
        <p:spPr>
          <a:xfrm>
            <a:off x="645407" y="2183907"/>
            <a:ext cx="4738031" cy="2031325"/>
          </a:xfrm>
          <a:prstGeom prst="rect">
            <a:avLst/>
          </a:prstGeom>
          <a:noFill/>
        </p:spPr>
        <p:txBody>
          <a:bodyPr wrap="square" rtlCol="0">
            <a:spAutoFit/>
          </a:bodyPr>
          <a:lstStyle/>
          <a:p>
            <a:r>
              <a:rPr lang="en-GB" dirty="0">
                <a:latin typeface="Comic Sans MS" panose="030F0702030302020204" pitchFamily="66" charset="0"/>
              </a:rPr>
              <a:t>Black history month was first launched in London in the 1980s, where the aim was for the local community to </a:t>
            </a:r>
            <a:r>
              <a:rPr lang="en-GB" dirty="0">
                <a:solidFill>
                  <a:srgbClr val="FF0000"/>
                </a:solidFill>
                <a:latin typeface="Comic Sans MS" panose="030F0702030302020204" pitchFamily="66" charset="0"/>
              </a:rPr>
              <a:t>challenge racism and educate themselves and others </a:t>
            </a:r>
            <a:r>
              <a:rPr lang="en-GB" dirty="0">
                <a:latin typeface="Comic Sans MS" panose="030F0702030302020204" pitchFamily="66" charset="0"/>
              </a:rPr>
              <a:t>about the British history that was not taught in schools We are going to learn about that history every half term….</a:t>
            </a:r>
            <a:endParaRPr lang="en-GB" dirty="0"/>
          </a:p>
        </p:txBody>
      </p:sp>
      <p:pic>
        <p:nvPicPr>
          <p:cNvPr id="1026" name="Picture 2" descr="Obituary: Desmond Tutu - South Africa&amp;#39;s rebellious priest - BBC News">
            <a:extLst>
              <a:ext uri="{FF2B5EF4-FFF2-40B4-BE49-F238E27FC236}">
                <a16:creationId xmlns:a16="http://schemas.microsoft.com/office/drawing/2014/main" id="{67DFE6F1-DDE2-4732-9659-39FD1D92B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737" y="621791"/>
            <a:ext cx="5091213" cy="215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Friendship</a:t>
            </a:r>
          </a:p>
          <a:p>
            <a:pPr>
              <a:lnSpc>
                <a:spcPct val="100000"/>
              </a:lnSpc>
              <a:spcAft>
                <a:spcPts val="600"/>
              </a:spcAft>
            </a:pPr>
            <a:r>
              <a:rPr lang="en-GB" sz="2400" dirty="0">
                <a:solidFill>
                  <a:schemeClr val="tx1"/>
                </a:solidFill>
                <a:latin typeface="Twinkl Cursive Looped"/>
              </a:rPr>
              <a:t>“A friend </a:t>
            </a:r>
            <a:r>
              <a:rPr lang="en-GB" sz="2400" dirty="0">
                <a:solidFill>
                  <a:srgbClr val="FF0000"/>
                </a:solidFill>
                <a:latin typeface="Twinkl Cursive Looped"/>
              </a:rPr>
              <a:t>loves</a:t>
            </a:r>
            <a:r>
              <a:rPr lang="en-GB" sz="2400" dirty="0">
                <a:solidFill>
                  <a:schemeClr val="tx1"/>
                </a:solidFill>
                <a:latin typeface="Twinkl Cursive Looped"/>
              </a:rPr>
              <a:t> at all times” Proverbs 17:17</a:t>
            </a:r>
          </a:p>
          <a:p>
            <a:pPr>
              <a:lnSpc>
                <a:spcPct val="100000"/>
              </a:lnSpc>
              <a:spcAft>
                <a:spcPts val="600"/>
              </a:spcAft>
            </a:pPr>
            <a:r>
              <a:rPr lang="en-GB" sz="2400" b="1" dirty="0">
                <a:solidFill>
                  <a:schemeClr val="tx1"/>
                </a:solidFill>
                <a:latin typeface="Twinkl Cursive Looped"/>
              </a:rPr>
              <a:t>Worship 6</a:t>
            </a:r>
          </a:p>
          <a:p>
            <a:pPr>
              <a:lnSpc>
                <a:spcPct val="100000"/>
              </a:lnSpc>
              <a:spcAft>
                <a:spcPts val="600"/>
              </a:spcAft>
            </a:pPr>
            <a:r>
              <a:rPr lang="en-GB" sz="2400" b="1" dirty="0">
                <a:solidFill>
                  <a:schemeClr val="tx1"/>
                </a:solidFill>
                <a:latin typeface="Twinkl Cursive Looped"/>
              </a:rPr>
              <a:t>Black History</a:t>
            </a:r>
          </a:p>
          <a:p>
            <a:pPr>
              <a:lnSpc>
                <a:spcPct val="100000"/>
              </a:lnSpc>
              <a:spcAft>
                <a:spcPts val="600"/>
              </a:spcAft>
            </a:pPr>
            <a:endParaRPr lang="en-GB" sz="2400" b="1" dirty="0">
              <a:solidFill>
                <a:schemeClr val="tx1"/>
              </a:solidFill>
              <a:latin typeface="Twinkl Cursive Looped"/>
            </a:endParaRPr>
          </a:p>
        </p:txBody>
      </p:sp>
      <p:pic>
        <p:nvPicPr>
          <p:cNvPr id="4098" name="Picture 2" descr="Healthy Friendships – Youth First">
            <a:extLst>
              <a:ext uri="{FF2B5EF4-FFF2-40B4-BE49-F238E27FC236}">
                <a16:creationId xmlns:a16="http://schemas.microsoft.com/office/drawing/2014/main" id="{F4EC5776-CFA2-4C39-8EFF-C840FB82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8221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4368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dirty="0">
                <a:solidFill>
                  <a:schemeClr val="tx1"/>
                </a:solidFill>
                <a:latin typeface="Twinkl Cursive Looped" panose="02000000000000000000" pitchFamily="2" charset="0"/>
              </a:rPr>
              <a:t>Birthdays….Happy Birthday to YOU</a:t>
            </a:r>
            <a:r>
              <a:rPr lang="en-US" sz="4400" b="0" cap="all" spc="-100" dirty="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a:solidFill>
                  <a:schemeClr val="tx1"/>
                </a:solidFill>
              </a:rPr>
              <a:t>Personal Development Awards</a:t>
            </a: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11266" name="Picture 2" descr="Grow your own food: “Growing Together – Safely Apart”">
            <a:extLst>
              <a:ext uri="{FF2B5EF4-FFF2-40B4-BE49-F238E27FC236}">
                <a16:creationId xmlns:a16="http://schemas.microsoft.com/office/drawing/2014/main" id="{E78E65E3-7E90-4F5B-9393-9711951B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870814"/>
            <a:ext cx="7529790" cy="598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3314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ing Crowns - Voice of Truth [LYRICS] - YouTube">
            <a:extLst>
              <a:ext uri="{FF2B5EF4-FFF2-40B4-BE49-F238E27FC236}">
                <a16:creationId xmlns:a16="http://schemas.microsoft.com/office/drawing/2014/main" id="{546FD3FC-B516-454E-B790-E58C429BB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6883" y="3313941"/>
            <a:ext cx="2458064" cy="26387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F3056-5D5E-4305-A9F7-98CA584B9E0F}"/>
              </a:ext>
            </a:extLst>
          </p:cNvPr>
          <p:cNvSpPr txBox="1"/>
          <p:nvPr/>
        </p:nvSpPr>
        <p:spPr>
          <a:xfrm>
            <a:off x="8560024" y="1559768"/>
            <a:ext cx="3238829" cy="3135379"/>
          </a:xfrm>
          <a:prstGeom prst="rect">
            <a:avLst/>
          </a:prstGeom>
        </p:spPr>
        <p:txBody>
          <a:bodyPr vert="horz" lIns="91440" tIns="45720" rIns="91440" bIns="45720" rtlCol="0" anchor="ctr">
            <a:normAutofit/>
          </a:bodyPr>
          <a:lstStyle/>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r>
              <a:rPr lang="en-US" sz="3000" cap="all" spc="-100" dirty="0">
                <a:solidFill>
                  <a:schemeClr val="tx1">
                    <a:lumMod val="85000"/>
                    <a:lumOff val="15000"/>
                  </a:schemeClr>
                </a:solidFill>
                <a:latin typeface="+mj-lt"/>
              </a:rPr>
              <a:t>Song to reflect: </a:t>
            </a:r>
          </a:p>
          <a:p>
            <a:pPr algn="ctr" defTabSz="914400">
              <a:lnSpc>
                <a:spcPct val="83000"/>
              </a:lnSpc>
              <a:spcBef>
                <a:spcPct val="0"/>
              </a:spcBef>
            </a:pPr>
            <a:r>
              <a:rPr lang="en-US" sz="3000" cap="all" spc="-100" dirty="0">
                <a:solidFill>
                  <a:schemeClr val="tx1">
                    <a:lumMod val="85000"/>
                    <a:lumOff val="15000"/>
                  </a:schemeClr>
                </a:solidFill>
                <a:latin typeface="+mj-lt"/>
              </a:rPr>
              <a:t> </a:t>
            </a: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dirty="0">
              <a:solidFill>
                <a:schemeClr val="tx1">
                  <a:lumMod val="85000"/>
                  <a:lumOff val="15000"/>
                </a:schemeClr>
              </a:solidFill>
              <a:latin typeface="+mj-lt"/>
            </a:endParaRPr>
          </a:p>
        </p:txBody>
      </p:sp>
      <p:sp>
        <p:nvSpPr>
          <p:cNvPr id="143" name="Rectangle 14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Online Media 2" title="What a Wonderful World">
            <a:hlinkClick r:id="" action="ppaction://media"/>
            <a:extLst>
              <a:ext uri="{FF2B5EF4-FFF2-40B4-BE49-F238E27FC236}">
                <a16:creationId xmlns:a16="http://schemas.microsoft.com/office/drawing/2014/main" id="{CE400F84-FD12-43B3-A19D-7C38F5BB668B}"/>
              </a:ext>
            </a:extLst>
          </p:cNvPr>
          <p:cNvPicPr>
            <a:picLocks noRot="1" noChangeAspect="1"/>
          </p:cNvPicPr>
          <p:nvPr>
            <a:videoFile r:link="rId1"/>
          </p:nvPr>
        </p:nvPicPr>
        <p:blipFill>
          <a:blip r:embed="rId4"/>
          <a:stretch>
            <a:fillRect/>
          </a:stretch>
        </p:blipFill>
        <p:spPr>
          <a:xfrm>
            <a:off x="393147" y="731520"/>
            <a:ext cx="7662932" cy="5413641"/>
          </a:xfrm>
          <a:prstGeom prst="rect">
            <a:avLst/>
          </a:prstGeom>
        </p:spPr>
      </p:pic>
    </p:spTree>
    <p:extLst>
      <p:ext uri="{BB962C8B-B14F-4D97-AF65-F5344CB8AC3E}">
        <p14:creationId xmlns:p14="http://schemas.microsoft.com/office/powerpoint/2010/main" val="11589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dirty="0">
                <a:latin typeface="Twinkl Cursive Looped" panose="02000000000000000000" pitchFamily="2" charset="0"/>
              </a:rPr>
              <a:t>Head Teacher Awards</a:t>
            </a:r>
            <a:br>
              <a:rPr lang="en-US" sz="6000" b="0" cap="all" spc="-100" dirty="0">
                <a:latin typeface="Twinkl Cursive Looped" panose="02000000000000000000" pitchFamily="2" charset="0"/>
              </a:rPr>
            </a:br>
            <a:endParaRPr lang="en-US" sz="6000" b="0" cap="all" spc="-100" dirty="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dirty="0">
                <a:solidFill>
                  <a:srgbClr val="FF0000"/>
                </a:solidFill>
                <a:latin typeface="Twinkl Cursive Looped" panose="02000000000000000000" pitchFamily="2" charset="0"/>
              </a:rPr>
              <a:t>A</a:t>
            </a:r>
            <a:r>
              <a:rPr lang="en-GB" sz="4400" dirty="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Tree>
    <p:extLst>
      <p:ext uri="{BB962C8B-B14F-4D97-AF65-F5344CB8AC3E}">
        <p14:creationId xmlns:p14="http://schemas.microsoft.com/office/powerpoint/2010/main" val="189310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Class 3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on </a:t>
            </a:r>
            <a:r>
              <a:rPr lang="en-GB" sz="4800" b="1">
                <a:latin typeface="Twinkl Cursive Looped" panose="02000000000000000000" pitchFamily="2" charset="0"/>
                <a:ea typeface="Calibri" panose="020F0502020204030204" pitchFamily="34" charset="0"/>
                <a:cs typeface="Times New Roman" panose="02020603050405020304" pitchFamily="18" charset="0"/>
              </a:rPr>
              <a:t>mutual respect </a:t>
            </a:r>
            <a:r>
              <a:rPr lang="en-GB" sz="4800" b="1" dirty="0">
                <a:latin typeface="Twinkl Cursive Looped" panose="02000000000000000000" pitchFamily="2" charset="0"/>
                <a:ea typeface="Calibri" panose="020F0502020204030204" pitchFamily="34" charset="0"/>
                <a:cs typeface="Times New Roman" panose="02020603050405020304" pitchFamily="18" charset="0"/>
              </a:rPr>
              <a:t>and love.</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DAAE-A544-4D4B-BF7B-65527DA91DAF}"/>
              </a:ext>
            </a:extLst>
          </p:cNvPr>
          <p:cNvSpPr>
            <a:spLocks noGrp="1"/>
          </p:cNvSpPr>
          <p:nvPr>
            <p:ph type="title"/>
          </p:nvPr>
        </p:nvSpPr>
        <p:spPr/>
        <p:txBody>
          <a:bodyPr/>
          <a:lstStyle/>
          <a:p>
            <a:r>
              <a:rPr lang="en-GB" dirty="0"/>
              <a:t>Love them like Jesus</a:t>
            </a:r>
          </a:p>
        </p:txBody>
      </p:sp>
      <p:pic>
        <p:nvPicPr>
          <p:cNvPr id="4" name="Online Media 3" title="Love them like Jesus By Casting crowns (lyrics+pictures)">
            <a:hlinkClick r:id="" action="ppaction://media"/>
            <a:extLst>
              <a:ext uri="{FF2B5EF4-FFF2-40B4-BE49-F238E27FC236}">
                <a16:creationId xmlns:a16="http://schemas.microsoft.com/office/drawing/2014/main" id="{660CD1F7-D840-4387-B688-751D4BFC1C4F}"/>
              </a:ext>
            </a:extLst>
          </p:cNvPr>
          <p:cNvPicPr>
            <a:picLocks noGrp="1" noRot="1" noChangeAspect="1"/>
          </p:cNvPicPr>
          <p:nvPr>
            <p:ph idx="1"/>
            <a:videoFile r:link="rId1"/>
          </p:nvPr>
        </p:nvPicPr>
        <p:blipFill>
          <a:blip r:embed="rId3"/>
          <a:stretch>
            <a:fillRect/>
          </a:stretch>
        </p:blipFill>
        <p:spPr>
          <a:xfrm>
            <a:off x="2090738" y="1600200"/>
            <a:ext cx="8010525" cy="4525963"/>
          </a:xfrm>
          <a:prstGeom prst="rect">
            <a:avLst/>
          </a:prstGeom>
        </p:spPr>
      </p:pic>
    </p:spTree>
    <p:extLst>
      <p:ext uri="{BB962C8B-B14F-4D97-AF65-F5344CB8AC3E}">
        <p14:creationId xmlns:p14="http://schemas.microsoft.com/office/powerpoint/2010/main" val="10459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dirty="0">
                <a:latin typeface="Twinkl Cursive Looped" panose="02000000000000000000" pitchFamily="2" charset="0"/>
              </a:rPr>
              <a:t>Reverend Jan</a:t>
            </a:r>
          </a:p>
          <a:p>
            <a:endParaRPr lang="en-GB" sz="3200" dirty="0">
              <a:latin typeface="Twinkl Cursive Looped" panose="02000000000000000000" pitchFamily="2" charset="0"/>
            </a:endParaRPr>
          </a:p>
          <a:p>
            <a:r>
              <a:rPr lang="en-GB" sz="3200" dirty="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ff\Desktop\UJ.jpg"/>
          <p:cNvPicPr>
            <a:picLocks noChangeAspect="1" noChangeArrowheads="1"/>
          </p:cNvPicPr>
          <p:nvPr/>
        </p:nvPicPr>
        <p:blipFill>
          <a:blip r:embed="rId2" cstate="print">
            <a:lum bright="63000" contrast="-32000"/>
          </a:blip>
          <a:stretch>
            <a:fillRect/>
          </a:stretch>
        </p:blipFill>
        <p:spPr bwMode="auto">
          <a:xfrm>
            <a:off x="-1" y="272143"/>
            <a:ext cx="12094029" cy="6509658"/>
          </a:xfrm>
          <a:prstGeom prst="rect">
            <a:avLst/>
          </a:prstGeom>
          <a:noFill/>
          <a:ln>
            <a:noFill/>
          </a:ln>
        </p:spPr>
      </p:pic>
      <p:pic>
        <p:nvPicPr>
          <p:cNvPr id="4" name="Content Placeholder 3" descr="http://www.ukimmigrationbarristers.com/blog/wp-content/uploads/2013/03/keep-calm-british.jpg"/>
          <p:cNvPicPr>
            <a:picLocks noGrp="1"/>
          </p:cNvPicPr>
          <p:nvPr>
            <p:ph idx="1"/>
          </p:nvPr>
        </p:nvPicPr>
        <p:blipFill>
          <a:blip r:embed="rId3" cstate="print"/>
          <a:srcRect/>
          <a:stretch>
            <a:fillRect/>
          </a:stretch>
        </p:blipFill>
        <p:spPr bwMode="auto">
          <a:xfrm>
            <a:off x="3575720" y="908720"/>
            <a:ext cx="4680520" cy="5040560"/>
          </a:xfrm>
          <a:prstGeom prst="rect">
            <a:avLst/>
          </a:prstGeom>
          <a:noFill/>
          <a:ln w="9525">
            <a:noFill/>
            <a:miter lim="800000"/>
            <a:headEnd/>
            <a:tailEnd/>
          </a:ln>
        </p:spPr>
      </p:pic>
    </p:spTree>
    <p:extLst>
      <p:ext uri="{BB962C8B-B14F-4D97-AF65-F5344CB8AC3E}">
        <p14:creationId xmlns:p14="http://schemas.microsoft.com/office/powerpoint/2010/main" val="243827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aff\Desktop\UJ.jpg"/>
          <p:cNvPicPr>
            <a:picLocks noChangeAspect="1" noChangeArrowheads="1"/>
          </p:cNvPicPr>
          <p:nvPr/>
        </p:nvPicPr>
        <p:blipFill>
          <a:blip r:embed="rId2" cstate="print">
            <a:lum bright="63000" contrast="-32000"/>
          </a:blip>
          <a:stretch>
            <a:fillRect/>
          </a:stretch>
        </p:blipFill>
        <p:spPr bwMode="auto">
          <a:xfrm>
            <a:off x="620758" y="239484"/>
            <a:ext cx="11660695" cy="6618516"/>
          </a:xfrm>
          <a:prstGeom prst="rect">
            <a:avLst/>
          </a:prstGeom>
          <a:noFill/>
          <a:ln>
            <a:noFill/>
          </a:ln>
        </p:spPr>
      </p:pic>
      <p:sp>
        <p:nvSpPr>
          <p:cNvPr id="2" name="Title 1"/>
          <p:cNvSpPr>
            <a:spLocks noGrp="1"/>
          </p:cNvSpPr>
          <p:nvPr>
            <p:ph type="title"/>
          </p:nvPr>
        </p:nvSpPr>
        <p:spPr>
          <a:xfrm>
            <a:off x="195943" y="0"/>
            <a:ext cx="11660695" cy="1143000"/>
          </a:xfrm>
        </p:spPr>
        <p:txBody>
          <a:bodyPr>
            <a:normAutofit fontScale="90000"/>
          </a:bodyPr>
          <a:lstStyle/>
          <a:p>
            <a:r>
              <a:rPr lang="en-GB" dirty="0">
                <a:latin typeface="Comic Sans MS" pitchFamily="66" charset="0"/>
              </a:rPr>
              <a:t>We are going to be learning about British values </a:t>
            </a:r>
          </a:p>
        </p:txBody>
      </p:sp>
      <p:sp>
        <p:nvSpPr>
          <p:cNvPr id="3" name="Content Placeholder 2"/>
          <p:cNvSpPr>
            <a:spLocks noGrp="1"/>
          </p:cNvSpPr>
          <p:nvPr>
            <p:ph idx="1"/>
          </p:nvPr>
        </p:nvSpPr>
        <p:spPr>
          <a:xfrm>
            <a:off x="195943" y="1143000"/>
            <a:ext cx="8229600" cy="4248472"/>
          </a:xfrm>
        </p:spPr>
        <p:txBody>
          <a:bodyPr>
            <a:normAutofit/>
          </a:bodyPr>
          <a:lstStyle/>
          <a:p>
            <a:r>
              <a:rPr lang="en-GB" sz="4000" b="1" dirty="0">
                <a:latin typeface="Comic Sans MS" pitchFamily="66" charset="0"/>
              </a:rPr>
              <a:t>democracy</a:t>
            </a:r>
          </a:p>
          <a:p>
            <a:r>
              <a:rPr lang="en-GB" sz="4000" b="1" dirty="0">
                <a:latin typeface="Comic Sans MS" pitchFamily="66" charset="0"/>
              </a:rPr>
              <a:t>the rule of law</a:t>
            </a:r>
          </a:p>
          <a:p>
            <a:r>
              <a:rPr lang="en-GB" sz="4000" b="1" dirty="0">
                <a:latin typeface="Comic Sans MS" pitchFamily="66" charset="0"/>
              </a:rPr>
              <a:t>individual liberty</a:t>
            </a:r>
          </a:p>
          <a:p>
            <a:r>
              <a:rPr lang="en-GB" sz="4000" b="1" dirty="0">
                <a:highlight>
                  <a:srgbClr val="FFFF00"/>
                </a:highlight>
                <a:latin typeface="Comic Sans MS" pitchFamily="66" charset="0"/>
              </a:rPr>
              <a:t>mutual respect</a:t>
            </a:r>
          </a:p>
          <a:p>
            <a:r>
              <a:rPr lang="en-GB" sz="4000" b="1" dirty="0">
                <a:latin typeface="Comic Sans MS" pitchFamily="66" charset="0"/>
              </a:rPr>
              <a:t>tolerance of those of different faiths and beliefs</a:t>
            </a:r>
          </a:p>
        </p:txBody>
      </p:sp>
      <p:sp>
        <p:nvSpPr>
          <p:cNvPr id="7" name="Title 1"/>
          <p:cNvSpPr txBox="1">
            <a:spLocks/>
          </p:cNvSpPr>
          <p:nvPr/>
        </p:nvSpPr>
        <p:spPr>
          <a:xfrm>
            <a:off x="177552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1026" name="Picture 2" descr="The British Values Helping Hand | rnibcollegeblog">
            <a:extLst>
              <a:ext uri="{FF2B5EF4-FFF2-40B4-BE49-F238E27FC236}">
                <a16:creationId xmlns:a16="http://schemas.microsoft.com/office/drawing/2014/main" id="{A3DACFBE-B0EC-466E-97FD-8E5F7D67D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90" y="1143000"/>
            <a:ext cx="4429760" cy="491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3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aff\Desktop\UJ.jpg"/>
          <p:cNvPicPr>
            <a:picLocks noChangeAspect="1" noChangeArrowheads="1"/>
          </p:cNvPicPr>
          <p:nvPr/>
        </p:nvPicPr>
        <p:blipFill>
          <a:blip r:embed="rId2" cstate="print">
            <a:lum bright="63000" contrast="-32000"/>
          </a:blip>
          <a:stretch>
            <a:fillRect/>
          </a:stretch>
        </p:blipFill>
        <p:spPr bwMode="auto">
          <a:xfrm>
            <a:off x="620758" y="239484"/>
            <a:ext cx="11660695" cy="6618516"/>
          </a:xfrm>
          <a:prstGeom prst="rect">
            <a:avLst/>
          </a:prstGeom>
          <a:noFill/>
          <a:ln>
            <a:noFill/>
          </a:ln>
        </p:spPr>
      </p:pic>
      <p:sp>
        <p:nvSpPr>
          <p:cNvPr id="2" name="Title 1"/>
          <p:cNvSpPr>
            <a:spLocks noGrp="1"/>
          </p:cNvSpPr>
          <p:nvPr>
            <p:ph type="title"/>
          </p:nvPr>
        </p:nvSpPr>
        <p:spPr>
          <a:xfrm>
            <a:off x="936172" y="2873829"/>
            <a:ext cx="10809514" cy="3472541"/>
          </a:xfrm>
        </p:spPr>
        <p:txBody>
          <a:bodyPr>
            <a:normAutofit fontScale="90000"/>
          </a:bodyPr>
          <a:lstStyle/>
          <a:p>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br>
              <a:rPr lang="en-GB" sz="3600" dirty="0">
                <a:latin typeface="Comic Sans MS" pitchFamily="66" charset="0"/>
              </a:rPr>
            </a:br>
            <a:r>
              <a:rPr lang="en-GB" sz="3600" dirty="0">
                <a:latin typeface="Comic Sans MS" pitchFamily="66" charset="0"/>
              </a:rPr>
              <a:t>Mutual Respect…</a:t>
            </a:r>
            <a:br>
              <a:rPr lang="en-GB" sz="3600" dirty="0">
                <a:latin typeface="Comic Sans MS" pitchFamily="66" charset="0"/>
              </a:rPr>
            </a:br>
            <a:r>
              <a:rPr lang="en-US" sz="3600" b="0" i="0" dirty="0">
                <a:solidFill>
                  <a:srgbClr val="202124"/>
                </a:solidFill>
                <a:effectLst/>
                <a:latin typeface="arial" panose="020B0604020202020204" pitchFamily="34" charset="0"/>
              </a:rPr>
              <a:t>Mutual respect is when </a:t>
            </a:r>
            <a:r>
              <a:rPr lang="en-US" sz="3600" b="1" i="0" dirty="0">
                <a:solidFill>
                  <a:srgbClr val="202124"/>
                </a:solidFill>
                <a:effectLst/>
                <a:latin typeface="arial" panose="020B0604020202020204" pitchFamily="34" charset="0"/>
              </a:rPr>
              <a:t>two people may not</a:t>
            </a:r>
            <a:r>
              <a:rPr lang="en-US" sz="3600" dirty="0">
                <a:solidFill>
                  <a:srgbClr val="202124"/>
                </a:solidFill>
                <a:latin typeface="arial" panose="020B0604020202020204" pitchFamily="34" charset="0"/>
              </a:rPr>
              <a:t> </a:t>
            </a:r>
            <a:r>
              <a:rPr lang="en-US" sz="3600" b="1" i="0" dirty="0">
                <a:solidFill>
                  <a:srgbClr val="202124"/>
                </a:solidFill>
                <a:effectLst/>
                <a:latin typeface="arial" panose="020B0604020202020204" pitchFamily="34" charset="0"/>
              </a:rPr>
              <a:t>agree on everything</a:t>
            </a:r>
            <a:r>
              <a:rPr lang="en-US" sz="3600" b="0" i="0" dirty="0">
                <a:solidFill>
                  <a:srgbClr val="202124"/>
                </a:solidFill>
                <a:effectLst/>
                <a:latin typeface="arial" panose="020B0604020202020204" pitchFamily="34" charset="0"/>
              </a:rPr>
              <a:t> but they don't get upset. over little things and are willing to work things. out because they care for the other.</a:t>
            </a:r>
            <a:r>
              <a:rPr lang="en-US" sz="3600" dirty="0">
                <a:solidFill>
                  <a:srgbClr val="202124"/>
                </a:solidFill>
                <a:latin typeface="Twinkl Cursive Looped" panose="02000000000000000000" pitchFamily="2" charset="0"/>
              </a:rPr>
              <a:t> This is literally "</a:t>
            </a:r>
            <a:r>
              <a:rPr lang="en-US" sz="3600" b="1" dirty="0">
                <a:solidFill>
                  <a:srgbClr val="202124"/>
                </a:solidFill>
                <a:latin typeface="Twinkl Cursive Looped" panose="02000000000000000000" pitchFamily="2" charset="0"/>
              </a:rPr>
              <a:t>the golden rule"</a:t>
            </a:r>
            <a:r>
              <a:rPr lang="en-US" sz="3600" dirty="0">
                <a:solidFill>
                  <a:srgbClr val="202124"/>
                </a:solidFill>
                <a:latin typeface="Twinkl Cursive Looped" panose="02000000000000000000" pitchFamily="2" charset="0"/>
              </a:rPr>
              <a:t> of the Bible.  </a:t>
            </a:r>
            <a:br>
              <a:rPr lang="en-US" sz="3600" dirty="0">
                <a:solidFill>
                  <a:srgbClr val="202124"/>
                </a:solidFill>
                <a:latin typeface="Twinkl Cursive Looped" panose="02000000000000000000" pitchFamily="2" charset="0"/>
              </a:rPr>
            </a:br>
            <a:br>
              <a:rPr lang="en-US" sz="3600" dirty="0">
                <a:solidFill>
                  <a:srgbClr val="202124"/>
                </a:solidFill>
                <a:latin typeface="Twinkl Cursive Looped" panose="02000000000000000000" pitchFamily="2" charset="0"/>
              </a:rPr>
            </a:br>
            <a:br>
              <a:rPr lang="en-US" sz="3600" dirty="0">
                <a:solidFill>
                  <a:srgbClr val="202124"/>
                </a:solidFill>
                <a:latin typeface="Twinkl Cursive Looped" panose="02000000000000000000" pitchFamily="2" charset="0"/>
              </a:rPr>
            </a:br>
            <a:r>
              <a:rPr lang="en-US" sz="3600" dirty="0">
                <a:solidFill>
                  <a:srgbClr val="202124"/>
                </a:solidFill>
                <a:latin typeface="Twinkl Cursive Looped" panose="02000000000000000000" pitchFamily="2" charset="0"/>
              </a:rPr>
              <a:t>      </a:t>
            </a:r>
            <a:r>
              <a:rPr lang="en-US" sz="3600" b="1" dirty="0">
                <a:solidFill>
                  <a:srgbClr val="FF0000"/>
                </a:solidFill>
                <a:latin typeface="Twinkl Cursive Looped" panose="02000000000000000000" pitchFamily="2" charset="0"/>
              </a:rPr>
              <a:t>Do unto others as you would have them do unto you.</a:t>
            </a:r>
            <a:br>
              <a:rPr lang="en-US" sz="3600" b="1" dirty="0">
                <a:solidFill>
                  <a:srgbClr val="FF0000"/>
                </a:solidFill>
                <a:latin typeface="Twinkl Cursive Looped" panose="02000000000000000000" pitchFamily="2" charset="0"/>
              </a:rPr>
            </a:br>
            <a:br>
              <a:rPr lang="en-US" sz="3600" b="1" dirty="0">
                <a:solidFill>
                  <a:srgbClr val="FF0000"/>
                </a:solidFill>
                <a:latin typeface="Twinkl Cursive Looped" panose="02000000000000000000" pitchFamily="2" charset="0"/>
              </a:rPr>
            </a:br>
            <a:r>
              <a:rPr lang="en-US" sz="3600" dirty="0">
                <a:solidFill>
                  <a:srgbClr val="202124"/>
                </a:solidFill>
                <a:latin typeface="Twinkl Cursive Looped" panose="02000000000000000000" pitchFamily="2" charset="0"/>
              </a:rPr>
              <a:t> In other words, if you want to be treated with kindness, be kind to others. ... "But love your enemies, and do good, and lend, expecting nothing in return, and your reward will be great.“ Matthew 7:17</a:t>
            </a:r>
            <a:br>
              <a:rPr lang="en-US" sz="3600"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br>
              <a:rPr lang="en-GB" dirty="0">
                <a:latin typeface="Comic Sans MS" pitchFamily="66" charset="0"/>
              </a:rPr>
            </a:br>
            <a:br>
              <a:rPr lang="en-GB" dirty="0">
                <a:latin typeface="Comic Sans MS" pitchFamily="66" charset="0"/>
              </a:rPr>
            </a:br>
            <a:br>
              <a:rPr lang="en-GB" dirty="0">
                <a:latin typeface="Comic Sans MS" pitchFamily="66" charset="0"/>
              </a:rPr>
            </a:br>
            <a:br>
              <a:rPr lang="en-GB" dirty="0">
                <a:latin typeface="Comic Sans MS" pitchFamily="66" charset="0"/>
              </a:rPr>
            </a:br>
            <a:br>
              <a:rPr lang="en-GB" dirty="0">
                <a:latin typeface="Comic Sans MS" pitchFamily="66" charset="0"/>
              </a:rPr>
            </a:br>
            <a:endParaRPr lang="en-GB" dirty="0">
              <a:latin typeface="Comic Sans MS" pitchFamily="66" charset="0"/>
            </a:endParaRPr>
          </a:p>
        </p:txBody>
      </p:sp>
      <p:sp>
        <p:nvSpPr>
          <p:cNvPr id="7" name="Title 1"/>
          <p:cNvSpPr txBox="1">
            <a:spLocks/>
          </p:cNvSpPr>
          <p:nvPr/>
        </p:nvSpPr>
        <p:spPr>
          <a:xfrm>
            <a:off x="177552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360379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aff\Desktop\UJ.jpg"/>
          <p:cNvPicPr>
            <a:picLocks noChangeAspect="1" noChangeArrowheads="1"/>
          </p:cNvPicPr>
          <p:nvPr/>
        </p:nvPicPr>
        <p:blipFill>
          <a:blip r:embed="rId2" cstate="print">
            <a:lum bright="63000" contrast="-32000"/>
          </a:blip>
          <a:stretch>
            <a:fillRect/>
          </a:stretch>
        </p:blipFill>
        <p:spPr bwMode="auto">
          <a:xfrm>
            <a:off x="620758" y="239484"/>
            <a:ext cx="11660695" cy="6618516"/>
          </a:xfrm>
          <a:prstGeom prst="rect">
            <a:avLst/>
          </a:prstGeom>
          <a:noFill/>
          <a:ln>
            <a:noFill/>
          </a:ln>
        </p:spPr>
      </p:pic>
      <p:sp>
        <p:nvSpPr>
          <p:cNvPr id="7" name="Title 1"/>
          <p:cNvSpPr txBox="1">
            <a:spLocks/>
          </p:cNvSpPr>
          <p:nvPr/>
        </p:nvSpPr>
        <p:spPr>
          <a:xfrm>
            <a:off x="177552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Title 3">
            <a:extLst>
              <a:ext uri="{FF2B5EF4-FFF2-40B4-BE49-F238E27FC236}">
                <a16:creationId xmlns:a16="http://schemas.microsoft.com/office/drawing/2014/main" id="{739D10D9-CFC9-4113-BA40-467C613AFE23}"/>
              </a:ext>
            </a:extLst>
          </p:cNvPr>
          <p:cNvSpPr>
            <a:spLocks noGrp="1"/>
          </p:cNvSpPr>
          <p:nvPr>
            <p:ph type="title"/>
          </p:nvPr>
        </p:nvSpPr>
        <p:spPr>
          <a:xfrm>
            <a:off x="609600" y="274637"/>
            <a:ext cx="10972800" cy="3818391"/>
          </a:xfrm>
        </p:spPr>
        <p:txBody>
          <a:bodyPr>
            <a:normAutofit/>
          </a:bodyPr>
          <a:lstStyle/>
          <a:p>
            <a:r>
              <a:rPr lang="en-GB" dirty="0"/>
              <a:t>Reflection…</a:t>
            </a:r>
            <a:br>
              <a:rPr lang="en-GB" dirty="0"/>
            </a:br>
            <a:br>
              <a:rPr lang="en-GB" dirty="0"/>
            </a:br>
            <a:r>
              <a:rPr lang="en-GB" dirty="0"/>
              <a:t>How can you show mutual respect?</a:t>
            </a:r>
            <a:br>
              <a:rPr lang="en-GB" dirty="0"/>
            </a:br>
            <a:endParaRPr lang="en-GB" dirty="0"/>
          </a:p>
        </p:txBody>
      </p:sp>
    </p:spTree>
    <p:extLst>
      <p:ext uri="{BB962C8B-B14F-4D97-AF65-F5344CB8AC3E}">
        <p14:creationId xmlns:p14="http://schemas.microsoft.com/office/powerpoint/2010/main" val="278279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247276" y="1557228"/>
            <a:ext cx="7196041" cy="4406250"/>
          </a:xfrm>
        </p:spPr>
        <p:txBody>
          <a:bodyPr vert="horz" lIns="91440" tIns="45720" rIns="91440" bIns="45720" rtlCol="0" anchor="t">
            <a:normAutofit fontScale="70000" lnSpcReduction="20000"/>
          </a:bodyPr>
          <a:lstStyle/>
          <a:p>
            <a:r>
              <a:rPr lang="en-GB" sz="2600" b="1" dirty="0"/>
              <a:t>Please bow your heads and put your hands together, or sit quietly to reflect.</a:t>
            </a:r>
          </a:p>
          <a:p>
            <a:endParaRPr lang="en-GB" dirty="0"/>
          </a:p>
          <a:p>
            <a:endParaRPr lang="en-GB" b="1" dirty="0"/>
          </a:p>
          <a:p>
            <a:endParaRPr lang="en-GB" b="1" dirty="0"/>
          </a:p>
          <a:p>
            <a:r>
              <a:rPr lang="en-GB" b="1" dirty="0"/>
              <a:t>Prayer: </a:t>
            </a:r>
          </a:p>
          <a:p>
            <a:r>
              <a:rPr lang="en-GB" sz="2800" b="1" dirty="0">
                <a:latin typeface="Twinkl Cursive Looped"/>
              </a:rPr>
              <a:t>Dear </a:t>
            </a:r>
            <a:r>
              <a:rPr lang="en-GB" sz="2800" b="1" dirty="0">
                <a:solidFill>
                  <a:srgbClr val="0D0D0D"/>
                </a:solidFill>
                <a:latin typeface="Twinkl Cursive Looped"/>
              </a:rPr>
              <a:t>God,</a:t>
            </a:r>
          </a:p>
          <a:p>
            <a:r>
              <a:rPr lang="en-GB" sz="2800" b="1" dirty="0">
                <a:solidFill>
                  <a:srgbClr val="0D0D0D"/>
                </a:solidFill>
                <a:latin typeface="Twinkl Cursive Looped"/>
              </a:rPr>
              <a:t>Please help us to know how we are loved and cared for, in school, our home and in your world.</a:t>
            </a:r>
          </a:p>
          <a:p>
            <a:r>
              <a:rPr lang="en-GB" sz="2800" b="1" dirty="0">
                <a:solidFill>
                  <a:srgbClr val="0D0D0D"/>
                </a:solidFill>
                <a:latin typeface="Twinkl Cursive Looped"/>
              </a:rPr>
              <a:t>Help us to show mutual respect to all.</a:t>
            </a:r>
          </a:p>
          <a:p>
            <a:r>
              <a:rPr lang="en-GB" sz="2800" b="1" dirty="0">
                <a:solidFill>
                  <a:srgbClr val="0D0D0D"/>
                </a:solidFill>
                <a:latin typeface="Twinkl Cursive Looped"/>
              </a:rPr>
              <a:t>Thank you for letting us know that </a:t>
            </a:r>
            <a:r>
              <a:rPr lang="en-GB" sz="2800" b="1" dirty="0">
                <a:solidFill>
                  <a:srgbClr val="FF0000"/>
                </a:solidFill>
                <a:latin typeface="Twinkl Cursive Looped"/>
              </a:rPr>
              <a:t>love never fails</a:t>
            </a:r>
            <a:r>
              <a:rPr lang="en-GB" sz="2800" b="1" dirty="0">
                <a:solidFill>
                  <a:srgbClr val="0D0D0D"/>
                </a:solidFill>
                <a:latin typeface="Twinkl Cursive Looped"/>
              </a:rPr>
              <a:t>.</a:t>
            </a:r>
          </a:p>
          <a:p>
            <a:r>
              <a:rPr lang="en-GB" sz="2800" b="1" dirty="0">
                <a:latin typeface="Twinkl Cursive Looped"/>
              </a:rPr>
              <a:t> Guide us in your light, now and forever.</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090159"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dirty="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Friendship</a:t>
            </a:r>
          </a:p>
          <a:p>
            <a:pPr>
              <a:lnSpc>
                <a:spcPct val="100000"/>
              </a:lnSpc>
              <a:spcAft>
                <a:spcPts val="600"/>
              </a:spcAft>
            </a:pPr>
            <a:r>
              <a:rPr lang="en-GB" sz="2400" dirty="0">
                <a:solidFill>
                  <a:schemeClr val="tx1"/>
                </a:solidFill>
                <a:latin typeface="Twinkl Cursive Looped"/>
              </a:rPr>
              <a:t>“A friend </a:t>
            </a:r>
            <a:r>
              <a:rPr lang="en-GB" sz="2400" dirty="0">
                <a:solidFill>
                  <a:srgbClr val="FF0000"/>
                </a:solidFill>
                <a:latin typeface="Twinkl Cursive Looped"/>
              </a:rPr>
              <a:t>loves</a:t>
            </a:r>
            <a:r>
              <a:rPr lang="en-GB" sz="2400" dirty="0">
                <a:solidFill>
                  <a:schemeClr val="tx1"/>
                </a:solidFill>
                <a:latin typeface="Twinkl Cursive Looped"/>
              </a:rPr>
              <a:t> at all times” Proverbs 17:17</a:t>
            </a:r>
          </a:p>
          <a:p>
            <a:pPr>
              <a:lnSpc>
                <a:spcPct val="100000"/>
              </a:lnSpc>
              <a:spcAft>
                <a:spcPts val="600"/>
              </a:spcAft>
            </a:pPr>
            <a:r>
              <a:rPr lang="en-GB" sz="2400" b="1" dirty="0">
                <a:solidFill>
                  <a:schemeClr val="tx1"/>
                </a:solidFill>
                <a:latin typeface="Twinkl Cursive Looped"/>
              </a:rPr>
              <a:t>Worship 6</a:t>
            </a:r>
          </a:p>
          <a:p>
            <a:pPr>
              <a:lnSpc>
                <a:spcPct val="100000"/>
              </a:lnSpc>
              <a:spcAft>
                <a:spcPts val="600"/>
              </a:spcAft>
            </a:pPr>
            <a:endParaRPr lang="en-GB" sz="2400" b="1" dirty="0">
              <a:solidFill>
                <a:schemeClr val="tx1"/>
              </a:solidFill>
              <a:latin typeface="Twinkl Cursive Looped"/>
            </a:endParaRPr>
          </a:p>
        </p:txBody>
      </p:sp>
      <p:pic>
        <p:nvPicPr>
          <p:cNvPr id="4098" name="Picture 2" descr="Healthy Friendships – Youth First">
            <a:extLst>
              <a:ext uri="{FF2B5EF4-FFF2-40B4-BE49-F238E27FC236}">
                <a16:creationId xmlns:a16="http://schemas.microsoft.com/office/drawing/2014/main" id="{F4EC5776-CFA2-4C39-8EFF-C840FB829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8221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3298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1" ma:contentTypeDescription="Create a new document." ma:contentTypeScope="" ma:versionID="8ce9a0b7967ad49b27d7ec09bcbb35d0">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5887561ba2fae8054c2bc37f941decf"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2.xml><?xml version="1.0" encoding="utf-8"?>
<ds:datastoreItem xmlns:ds="http://schemas.openxmlformats.org/officeDocument/2006/customXml" ds:itemID="{F84D80AB-7FD2-45DA-B089-D45B29218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4748</TotalTime>
  <Words>774</Words>
  <Application>Microsoft Office PowerPoint</Application>
  <PresentationFormat>Widescreen</PresentationFormat>
  <Paragraphs>101</Paragraphs>
  <Slides>30</Slides>
  <Notes>0</Notes>
  <HiddenSlides>0</HiddenSlides>
  <MMClips>5</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Arial</vt:lpstr>
      <vt:lpstr>Calibri</vt:lpstr>
      <vt:lpstr>Calibri Light</vt:lpstr>
      <vt:lpstr>Comic Sans MS</vt:lpstr>
      <vt:lpstr>Garamond</vt:lpstr>
      <vt:lpstr>ReithSans</vt:lpstr>
      <vt:lpstr>Selawik Light</vt:lpstr>
      <vt:lpstr>Speak Pro</vt:lpstr>
      <vt:lpstr>Twinkl Cursive Looped</vt:lpstr>
      <vt:lpstr>SavonVTI</vt:lpstr>
      <vt:lpstr>Office Theme</vt:lpstr>
      <vt:lpstr>Collective worship </vt:lpstr>
      <vt:lpstr>PowerPoint Presentation</vt:lpstr>
      <vt:lpstr>Love them like Jesus</vt:lpstr>
      <vt:lpstr>PowerPoint Presentation</vt:lpstr>
      <vt:lpstr>We are going to be learning about British values </vt:lpstr>
      <vt:lpstr>        Mutual Respect… Mutual respect is when two people may not agree on everything but they don't get upset. over little things and are willing to work things. out because they care for the other. This is literally "the golden rule" of the Bible.           Do unto others as you would have them do unto you.   In other words, if you want to be treated with kindness, be kind to others. ... "But love your enemies, and do good, and lend, expecting nothing in return, and your reward will be great.“ Matthew 7:17          </vt:lpstr>
      <vt:lpstr>Reflection…  How can you show mutual respect? </vt:lpstr>
      <vt:lpstr>PowerPoint Presentation</vt:lpstr>
      <vt:lpstr>Collective worship </vt:lpstr>
      <vt:lpstr>PowerPoint Presentation</vt:lpstr>
      <vt:lpstr>PowerPoint Presentation</vt:lpstr>
      <vt:lpstr>Which  letter means a lot to you?</vt:lpstr>
      <vt:lpstr>PowerPoint Presentation</vt:lpstr>
      <vt:lpstr>Collective worship </vt:lpstr>
      <vt:lpstr>PowerPoint Presentation</vt:lpstr>
      <vt:lpstr>Love them like Jesus</vt:lpstr>
      <vt:lpstr>Especially for key stage 1  –The butterfly song</vt:lpstr>
      <vt:lpstr>Children’s choice</vt:lpstr>
      <vt:lpstr>PowerPoint Presentation</vt:lpstr>
      <vt:lpstr>Collective worship </vt:lpstr>
      <vt:lpstr>Reflection –  Black History Month  </vt:lpstr>
      <vt:lpstr>PowerPoint Presentation</vt:lpstr>
      <vt:lpstr>Collective worship </vt:lpstr>
      <vt:lpstr>Birthdays….Happy Birthday to YOU.</vt:lpstr>
      <vt:lpstr>Personal Development Awards</vt:lpstr>
      <vt:lpstr>PowerPoint Presentation</vt:lpstr>
      <vt:lpstr>Head Teacher Awards </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262</cp:revision>
  <dcterms:created xsi:type="dcterms:W3CDTF">2020-08-15T12:15:28Z</dcterms:created>
  <dcterms:modified xsi:type="dcterms:W3CDTF">2022-01-02T18:41:10Z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