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  <p:sldMasterId id="2147483648" r:id="rId5"/>
  </p:sldMasterIdLst>
  <p:sldIdLst>
    <p:sldId id="256" r:id="rId6"/>
    <p:sldId id="257" r:id="rId7"/>
    <p:sldId id="316" r:id="rId8"/>
    <p:sldId id="309" r:id="rId9"/>
    <p:sldId id="310" r:id="rId10"/>
    <p:sldId id="312" r:id="rId11"/>
    <p:sldId id="313" r:id="rId12"/>
    <p:sldId id="314" r:id="rId13"/>
    <p:sldId id="315" r:id="rId14"/>
    <p:sldId id="261" r:id="rId15"/>
    <p:sldId id="268" r:id="rId16"/>
    <p:sldId id="269" r:id="rId17"/>
    <p:sldId id="306" r:id="rId18"/>
    <p:sldId id="294" r:id="rId19"/>
    <p:sldId id="292" r:id="rId20"/>
    <p:sldId id="272" r:id="rId21"/>
    <p:sldId id="296" r:id="rId22"/>
    <p:sldId id="317" r:id="rId23"/>
    <p:sldId id="275" r:id="rId24"/>
    <p:sldId id="276" r:id="rId25"/>
    <p:sldId id="277" r:id="rId26"/>
    <p:sldId id="278" r:id="rId27"/>
    <p:sldId id="293" r:id="rId28"/>
    <p:sldId id="281" r:id="rId29"/>
    <p:sldId id="282" r:id="rId30"/>
    <p:sldId id="286" r:id="rId31"/>
    <p:sldId id="283" r:id="rId32"/>
    <p:sldId id="308" r:id="rId33"/>
    <p:sldId id="284" r:id="rId34"/>
    <p:sldId id="287" r:id="rId35"/>
    <p:sldId id="28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2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8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08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715C-0B50-4C1E-B88D-841440559C15}" type="datetimeFigureOut">
              <a:rPr lang="en-GB" smtClean="0"/>
              <a:pPr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A6B-147E-48EE-A043-48702E6A60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3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10/18/2021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7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9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77" r:id="rId5"/>
    <p:sldLayoutId id="2147483683" r:id="rId6"/>
    <p:sldLayoutId id="2147483684" r:id="rId7"/>
    <p:sldLayoutId id="2147483688" r:id="rId8"/>
    <p:sldLayoutId id="2147483687" r:id="rId9"/>
    <p:sldLayoutId id="2147483686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F715C-0B50-4C1E-B88D-841440559C15}" type="datetimeFigureOut">
              <a:rPr lang="en-GB" smtClean="0"/>
              <a:pPr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65A6B-147E-48EE-A043-48702E6A609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5J29YsEfYlo?feature=oembed" TargetMode="Externa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viYe589KIcw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-nb5CR1uec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w3o6GQ2xe8?feature=oembed" TargetMode="Externa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viYe589KIcw?feature=oembed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Truthfulness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“The truth will set you free” John 8:32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5</a:t>
            </a:r>
          </a:p>
        </p:txBody>
      </p:sp>
      <p:pic>
        <p:nvPicPr>
          <p:cNvPr id="4" name="Picture 2" descr="Adam, Eve, the Gospel, and the Truthfulness of Scripture - Servants of Grace">
            <a:extLst>
              <a:ext uri="{FF2B5EF4-FFF2-40B4-BE49-F238E27FC236}">
                <a16:creationId xmlns:a16="http://schemas.microsoft.com/office/drawing/2014/main" id="{448DE344-6228-4A77-8FEE-B9B454DA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8878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9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7276" y="1557228"/>
            <a:ext cx="7196041" cy="440625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sz="2600" b="1" dirty="0"/>
              <a:t>Please bow your heads and put your hands together, or sit quietly to reflect.</a:t>
            </a:r>
          </a:p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Prayer: </a:t>
            </a:r>
          </a:p>
          <a:p>
            <a:r>
              <a:rPr lang="en-GB" sz="2800" b="1" dirty="0">
                <a:latin typeface="Twinkl Cursive Looped"/>
              </a:rPr>
              <a:t>Dear 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God,</a:t>
            </a:r>
          </a:p>
          <a:p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Please help us to know how we are loved and cared for, in school, our home and in your world.</a:t>
            </a:r>
          </a:p>
          <a:p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Thank you for letting us know that </a:t>
            </a:r>
            <a:r>
              <a:rPr lang="en-GB" sz="2800" b="1" dirty="0">
                <a:solidFill>
                  <a:srgbClr val="FF0000"/>
                </a:solidFill>
                <a:latin typeface="Twinkl Cursive Looped"/>
              </a:rPr>
              <a:t>love never fails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.</a:t>
            </a:r>
          </a:p>
          <a:p>
            <a:r>
              <a:rPr lang="en-GB" sz="2800" b="1" dirty="0">
                <a:latin typeface="Twinkl Cursive Looped"/>
              </a:rPr>
              <a:t> Guide us in your light, now and forever.</a:t>
            </a:r>
            <a:endParaRPr lang="en-GB" sz="2800" b="1" dirty="0">
              <a:latin typeface="Twinkl Cursive Looped" panose="02000000000000000000" pitchFamily="2" charset="0"/>
            </a:endParaRPr>
          </a:p>
          <a:p>
            <a:r>
              <a:rPr lang="en-GB" sz="2800" b="1" dirty="0">
                <a:latin typeface="Twinkl Cursive Looped"/>
              </a:rPr>
              <a:t>Amen.</a:t>
            </a:r>
            <a:endParaRPr lang="en-GB" sz="2800" dirty="0">
              <a:latin typeface="Twinkl Cursive Loop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090159" cy="49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Truthfulness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“The truth will set you free” John 8:32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5-Class worship</a:t>
            </a:r>
          </a:p>
        </p:txBody>
      </p:sp>
      <p:pic>
        <p:nvPicPr>
          <p:cNvPr id="4" name="Picture 2" descr="Adam, Eve, the Gospel, and the Truthfulness of Scripture - Servants of Grace">
            <a:extLst>
              <a:ext uri="{FF2B5EF4-FFF2-40B4-BE49-F238E27FC236}">
                <a16:creationId xmlns:a16="http://schemas.microsoft.com/office/drawing/2014/main" id="{448DE344-6228-4A77-8FEE-B9B454DA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01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17344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ecorative tree with hearts Wall Mural • Pixers® - We live to change">
            <a:extLst>
              <a:ext uri="{FF2B5EF4-FFF2-40B4-BE49-F238E27FC236}">
                <a16:creationId xmlns:a16="http://schemas.microsoft.com/office/drawing/2014/main" id="{E2D57D91-2D8C-462B-93EB-BBF61C744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419" y="301727"/>
            <a:ext cx="3612126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C07EED-C55D-48AE-9773-E93DEE479E5A}"/>
              </a:ext>
            </a:extLst>
          </p:cNvPr>
          <p:cNvSpPr txBox="1"/>
          <p:nvPr/>
        </p:nvSpPr>
        <p:spPr>
          <a:xfrm>
            <a:off x="550416" y="390618"/>
            <a:ext cx="7679184" cy="62478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winkl Cursive Looped" panose="02000000000000000000" pitchFamily="2" charset="0"/>
              </a:rPr>
              <a:t>Reflection – Why do you think we say HEART?</a:t>
            </a:r>
          </a:p>
          <a:p>
            <a:r>
              <a:rPr lang="en-GB" sz="2000" b="1" dirty="0">
                <a:latin typeface="Twinkl Cursive Looped" panose="02000000000000000000" pitchFamily="2" charset="0"/>
              </a:rPr>
              <a:t>Which can you remember…test your teacher.</a:t>
            </a:r>
          </a:p>
          <a:p>
            <a:r>
              <a:rPr lang="en-GB" sz="72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H</a:t>
            </a:r>
          </a:p>
          <a:p>
            <a:r>
              <a:rPr lang="en-GB" sz="72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E</a:t>
            </a:r>
          </a:p>
          <a:p>
            <a:r>
              <a:rPr lang="en-GB" sz="72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A</a:t>
            </a:r>
          </a:p>
          <a:p>
            <a:r>
              <a:rPr lang="en-GB" sz="72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R</a:t>
            </a:r>
          </a:p>
          <a:p>
            <a:r>
              <a:rPr lang="en-GB" sz="72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722478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B9240-8912-438F-9B33-9CD42790E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dirty="0">
                <a:latin typeface="Twinkl Cursive Looped" panose="02000000000000000000" pitchFamily="2" charset="0"/>
              </a:rPr>
              <a:t>Which  letter means a lot to you?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4E7C45DA-1B76-44FA-B352-B47331D2686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987183" y="-175092"/>
            <a:ext cx="4411728" cy="6989914"/>
          </a:xfrm>
          <a:prstGeom prst="roundRect">
            <a:avLst>
              <a:gd name="adj" fmla="val 13032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66FF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400" b="1" dirty="0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HEART</a:t>
            </a:r>
            <a:r>
              <a:rPr lang="en-GB" sz="2400" b="1" dirty="0">
                <a:solidFill>
                  <a:srgbClr val="0066FF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our </a:t>
            </a:r>
            <a:r>
              <a:rPr lang="en-GB" sz="2400" b="1" dirty="0">
                <a:solidFill>
                  <a:srgbClr val="0066FF"/>
                </a:solidFill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en-GB" sz="2400" b="1" dirty="0">
                <a:solidFill>
                  <a:srgbClr val="0066FF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2400" b="1" dirty="0">
                <a:solidFill>
                  <a:srgbClr val="0066FF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H</a:t>
            </a:r>
            <a:r>
              <a:rPr lang="en-GB" sz="2400" b="1" dirty="0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elping children prepare for life, growing with God.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400" b="1" dirty="0">
                <a:solidFill>
                  <a:srgbClr val="0066FF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E</a:t>
            </a:r>
            <a:r>
              <a:rPr lang="en-GB" sz="2400" b="1" dirty="0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mbracing Christian Values.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400" b="1" dirty="0">
                <a:solidFill>
                  <a:srgbClr val="0066FF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A</a:t>
            </a:r>
            <a:r>
              <a:rPr lang="en-GB" sz="2400" b="1" dirty="0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chievement for all.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2400" b="1" dirty="0">
                <a:solidFill>
                  <a:srgbClr val="0066FF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R</a:t>
            </a:r>
            <a:r>
              <a:rPr lang="en-GB" sz="2400" b="1" dirty="0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eading at the </a:t>
            </a:r>
            <a:r>
              <a:rPr lang="en-GB" sz="2400" b="1" dirty="0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heart</a:t>
            </a:r>
            <a:r>
              <a:rPr lang="en-GB" sz="2400" b="1" dirty="0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our school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400" b="1" dirty="0">
                <a:solidFill>
                  <a:srgbClr val="0066FF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T</a:t>
            </a:r>
            <a:r>
              <a:rPr lang="en-GB" sz="2400" b="1" dirty="0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eaching a knowledge rich curriculum.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i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25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1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70387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Truthfulness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“The truth will set you free” John 8:32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5-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Praise worship</a:t>
            </a:r>
          </a:p>
        </p:txBody>
      </p:sp>
      <p:pic>
        <p:nvPicPr>
          <p:cNvPr id="4" name="Picture 2" descr="Adam, Eve, the Gospel, and the Truthfulness of Scripture - Servants of Grace">
            <a:extLst>
              <a:ext uri="{FF2B5EF4-FFF2-40B4-BE49-F238E27FC236}">
                <a16:creationId xmlns:a16="http://schemas.microsoft.com/office/drawing/2014/main" id="{448DE344-6228-4A77-8FEE-B9B454DA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838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asting Crowns - Voice of Truth [LYRICS] - YouTube">
            <a:extLst>
              <a:ext uri="{FF2B5EF4-FFF2-40B4-BE49-F238E27FC236}">
                <a16:creationId xmlns:a16="http://schemas.microsoft.com/office/drawing/2014/main" id="{546FD3FC-B516-454E-B790-E58C429B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6883" y="3313941"/>
            <a:ext cx="2458064" cy="26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F3056-5D5E-4305-A9F7-98CA584B9E0F}"/>
              </a:ext>
            </a:extLst>
          </p:cNvPr>
          <p:cNvSpPr txBox="1"/>
          <p:nvPr/>
        </p:nvSpPr>
        <p:spPr>
          <a:xfrm>
            <a:off x="8560024" y="1559768"/>
            <a:ext cx="3238829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Song to reflect: This is me!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nline Media 2" title="This Is Me - The Greatest Showman {LYRICS}">
            <a:hlinkClick r:id="" action="ppaction://media"/>
            <a:extLst>
              <a:ext uri="{FF2B5EF4-FFF2-40B4-BE49-F238E27FC236}">
                <a16:creationId xmlns:a16="http://schemas.microsoft.com/office/drawing/2014/main" id="{9E4F376E-4025-4AF2-B7F8-3387C259F8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4299" y="855406"/>
            <a:ext cx="7750206" cy="539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8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CDAAE-A544-4D4B-BF7B-65527DA9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Love them like Jesus</a:t>
            </a:r>
          </a:p>
        </p:txBody>
      </p:sp>
      <p:pic>
        <p:nvPicPr>
          <p:cNvPr id="4" name="Online Media 3" title="Love them like Jesus By Casting crowns (lyrics+pictures)">
            <a:hlinkClick r:id="" action="ppaction://media"/>
            <a:extLst>
              <a:ext uri="{FF2B5EF4-FFF2-40B4-BE49-F238E27FC236}">
                <a16:creationId xmlns:a16="http://schemas.microsoft.com/office/drawing/2014/main" id="{660CD1F7-D840-4387-B688-751D4BFC1C4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90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9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C39D-BD34-4350-B97A-3A7BDDF5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Especially for key stage 1 </a:t>
            </a:r>
            <a:br>
              <a:rPr lang="en-GB" dirty="0"/>
            </a:br>
            <a:r>
              <a:rPr lang="en-GB" dirty="0"/>
              <a:t>–The butterfly song</a:t>
            </a:r>
          </a:p>
        </p:txBody>
      </p:sp>
      <p:pic>
        <p:nvPicPr>
          <p:cNvPr id="10" name="Online Media 9" title="If I were a butterfly - Lyrics and music">
            <a:hlinkClick r:id="" action="ppaction://media"/>
            <a:extLst>
              <a:ext uri="{FF2B5EF4-FFF2-40B4-BE49-F238E27FC236}">
                <a16:creationId xmlns:a16="http://schemas.microsoft.com/office/drawing/2014/main" id="{0F24228B-D96C-4A3D-8C85-32DC48354A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4097" y="2175029"/>
            <a:ext cx="9232777" cy="404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6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2495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horal singing narrow - Colne Valley Male Voice Choir">
            <a:extLst>
              <a:ext uri="{FF2B5EF4-FFF2-40B4-BE49-F238E27FC236}">
                <a16:creationId xmlns:a16="http://schemas.microsoft.com/office/drawing/2014/main" id="{5E5D99B9-ECD7-44C2-8446-B500D7C46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 b="10751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E2942-F6C0-4702-8E4C-1BB91427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</a:rPr>
              <a:t>Children’s choice</a:t>
            </a:r>
          </a:p>
        </p:txBody>
      </p:sp>
    </p:spTree>
    <p:extLst>
      <p:ext uri="{BB962C8B-B14F-4D97-AF65-F5344CB8AC3E}">
        <p14:creationId xmlns:p14="http://schemas.microsoft.com/office/powerpoint/2010/main" val="64745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70387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Truthfulness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“The truth will set you free” John 8:32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5-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Class worship Thursday</a:t>
            </a:r>
          </a:p>
        </p:txBody>
      </p:sp>
      <p:pic>
        <p:nvPicPr>
          <p:cNvPr id="4" name="Picture 2" descr="Adam, Eve, the Gospel, and the Truthfulness of Scripture - Servants of Grace">
            <a:extLst>
              <a:ext uri="{FF2B5EF4-FFF2-40B4-BE49-F238E27FC236}">
                <a16:creationId xmlns:a16="http://schemas.microsoft.com/office/drawing/2014/main" id="{448DE344-6228-4A77-8FEE-B9B454DA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21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8702010-68BC-443D-88D4-407773D9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CFFB3FCD-ADAB-4198-B351-2D48D2A62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407" y="1069911"/>
            <a:ext cx="5007582" cy="1385829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winkl Cursive Looped" panose="02000000000000000000" pitchFamily="2" charset="0"/>
              </a:rPr>
              <a:t>Reflection – </a:t>
            </a:r>
            <a:br>
              <a:rPr lang="en-GB" sz="2400" dirty="0">
                <a:latin typeface="Twinkl Cursive Looped" panose="02000000000000000000" pitchFamily="2" charset="0"/>
              </a:rPr>
            </a:br>
            <a:r>
              <a:rPr lang="en-GB" sz="2400" dirty="0">
                <a:latin typeface="Twinkl Cursive Looped" panose="02000000000000000000" pitchFamily="2" charset="0"/>
              </a:rPr>
              <a:t>Black History Month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16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148" y="4402260"/>
            <a:ext cx="4224100" cy="16168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latin typeface="Twinkl Cursive Looped"/>
              </a:rPr>
              <a:t>Can you think of how love never fails or how the Lord gives wisdom?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28BB691-7718-4B75-B2DC-DD370B7D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934E5709-24C6-4EAA-A963-DEB137693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A50C428-FB13-481F-9585-5BCCF34D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ABEFF2D-6408-485D-BAD5-EFF000E25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030B6B3-E4D5-4F34-AAC2-C16E101410FA}"/>
              </a:ext>
            </a:extLst>
          </p:cNvPr>
          <p:cNvSpPr txBox="1"/>
          <p:nvPr/>
        </p:nvSpPr>
        <p:spPr>
          <a:xfrm>
            <a:off x="5558505" y="2969350"/>
            <a:ext cx="60945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ReithSans"/>
              </a:rPr>
              <a:t>Lilian Bader was born in 1918 in Liverpool and went on to become one of the very first black women to join the British Armed Forces.</a:t>
            </a:r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ReithSans"/>
              </a:rPr>
              <a:t>Starting out as a canteen assistant at an army base in Yorkshire, she eventually trained as an instrument repairer, before becoming a leading aircraftwoman and soon afterwards earning herself the rank of Corporal.</a:t>
            </a:r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ReithSans"/>
              </a:rPr>
              <a:t>Three generations of her family served in the armed forces.</a:t>
            </a:r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ReithSans"/>
              </a:rPr>
              <a:t>When she left the army to have children of her own, she retrained and got a degree from the University of London to become a teacher. </a:t>
            </a:r>
            <a:r>
              <a:rPr lang="en-GB" dirty="0">
                <a:solidFill>
                  <a:srgbClr val="000000"/>
                </a:solidFill>
                <a:latin typeface="ReithSans"/>
              </a:rPr>
              <a:t>We are proud of her.</a:t>
            </a:r>
            <a:endParaRPr lang="en-GB" b="0" i="0" dirty="0">
              <a:solidFill>
                <a:srgbClr val="000000"/>
              </a:solidFill>
              <a:effectLst/>
              <a:latin typeface="ReithSans"/>
            </a:endParaRPr>
          </a:p>
        </p:txBody>
      </p:sp>
      <p:pic>
        <p:nvPicPr>
          <p:cNvPr id="2050" name="Picture 2" descr="Black History Month Firsts: Lilian Bader">
            <a:extLst>
              <a:ext uri="{FF2B5EF4-FFF2-40B4-BE49-F238E27FC236}">
                <a16:creationId xmlns:a16="http://schemas.microsoft.com/office/drawing/2014/main" id="{2B2AEC28-1E66-469A-9F03-7699D8735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505" y="621791"/>
            <a:ext cx="6001228" cy="222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91DB19-A946-4B5A-8FD6-5873982ED3C2}"/>
              </a:ext>
            </a:extLst>
          </p:cNvPr>
          <p:cNvSpPr txBox="1"/>
          <p:nvPr/>
        </p:nvSpPr>
        <p:spPr>
          <a:xfrm>
            <a:off x="645407" y="2183907"/>
            <a:ext cx="47380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Black history month was first launched in London in the 1980s, where the aim was for the local community to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challenge racism and educate themselves and others </a:t>
            </a:r>
            <a:r>
              <a:rPr lang="en-GB" dirty="0">
                <a:latin typeface="Comic Sans MS" panose="030F0702030302020204" pitchFamily="66" charset="0"/>
              </a:rPr>
              <a:t>about the British history that was not taught in schools We are going to learn about that history every half term….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355230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Celebration 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70387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Truthfulness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“The truth will set you free” John 8:32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-5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Celebration worship</a:t>
            </a:r>
          </a:p>
        </p:txBody>
      </p:sp>
      <p:pic>
        <p:nvPicPr>
          <p:cNvPr id="4" name="Picture 2" descr="Adam, Eve, the Gospel, and the Truthfulness of Scripture - Servants of Grace">
            <a:extLst>
              <a:ext uri="{FF2B5EF4-FFF2-40B4-BE49-F238E27FC236}">
                <a16:creationId xmlns:a16="http://schemas.microsoft.com/office/drawing/2014/main" id="{448DE344-6228-4A77-8FEE-B9B454DA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30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appy Birthday&amp;#39; Song Facts—History of &amp;#39;Happy Birthday&amp;#39; Song">
            <a:extLst>
              <a:ext uri="{FF2B5EF4-FFF2-40B4-BE49-F238E27FC236}">
                <a16:creationId xmlns:a16="http://schemas.microsoft.com/office/drawing/2014/main" id="{8EF12D12-123B-4C44-80ED-64E1EAA22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5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0253D-13B3-40D0-A3E5-44E36B24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 dirty="0">
                <a:solidFill>
                  <a:schemeClr val="tx1"/>
                </a:solidFill>
                <a:latin typeface="Twinkl Cursive Looped" panose="02000000000000000000" pitchFamily="2" charset="0"/>
              </a:rPr>
              <a:t>Birthdays….Happy Birthday to YOU</a:t>
            </a:r>
            <a:r>
              <a:rPr lang="en-US" sz="4400" b="0" cap="all" spc="-1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407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3,249,422 Growth Stock Photos and Images - 123RF">
            <a:extLst>
              <a:ext uri="{FF2B5EF4-FFF2-40B4-BE49-F238E27FC236}">
                <a16:creationId xmlns:a16="http://schemas.microsoft.com/office/drawing/2014/main" id="{5D27E426-AED1-437B-8683-DE2DC494A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990846F-3F1A-44C0-89BC-2CEB1E8F5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rgbClr val="5CB346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E489E-8B1A-4E9B-9F9E-852BE1C2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b="0" cap="all" spc="-100">
                <a:solidFill>
                  <a:schemeClr val="tx1"/>
                </a:solidFill>
              </a:rPr>
              <a:t>Personal Development Awards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B4F2C3-2A8F-4A83-B856-A5A1F3FC1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796" y="395326"/>
            <a:ext cx="663092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3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asting Crowns - Voice of Truth [LYRICS] - YouTube">
            <a:extLst>
              <a:ext uri="{FF2B5EF4-FFF2-40B4-BE49-F238E27FC236}">
                <a16:creationId xmlns:a16="http://schemas.microsoft.com/office/drawing/2014/main" id="{546FD3FC-B516-454E-B790-E58C429B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6883" y="3313941"/>
            <a:ext cx="2458064" cy="26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F3056-5D5E-4305-A9F7-98CA584B9E0F}"/>
              </a:ext>
            </a:extLst>
          </p:cNvPr>
          <p:cNvSpPr txBox="1"/>
          <p:nvPr/>
        </p:nvSpPr>
        <p:spPr>
          <a:xfrm>
            <a:off x="8560024" y="1559768"/>
            <a:ext cx="3238829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Song to reflect: 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nline Media 2" title="What a Wonderful World">
            <a:hlinkClick r:id="" action="ppaction://media"/>
            <a:extLst>
              <a:ext uri="{FF2B5EF4-FFF2-40B4-BE49-F238E27FC236}">
                <a16:creationId xmlns:a16="http://schemas.microsoft.com/office/drawing/2014/main" id="{CE400F84-FD12-43B3-A19D-7C38F5BB66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3147" y="731520"/>
            <a:ext cx="7662932" cy="541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1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8702010-68BC-443D-88D4-407773D9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CFFB3FCD-ADAB-4198-B351-2D48D2A62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8BC01-3202-4963-97F4-2F741AC1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6" y="2642181"/>
            <a:ext cx="5716338" cy="21612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6000" b="0" cap="all" spc="-100" dirty="0">
                <a:latin typeface="Twinkl Cursive Looped" panose="02000000000000000000" pitchFamily="2" charset="0"/>
              </a:rPr>
              <a:t>Head Teacher Awards</a:t>
            </a:r>
            <a:br>
              <a:rPr lang="en-US" sz="6000" b="0" cap="all" spc="-100" dirty="0">
                <a:latin typeface="Twinkl Cursive Looped" panose="02000000000000000000" pitchFamily="2" charset="0"/>
              </a:rPr>
            </a:br>
            <a:endParaRPr lang="en-US" sz="6000" b="0" cap="all" spc="-100" dirty="0">
              <a:latin typeface="Twinkl Cursive Looped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8BB691-7718-4B75-B2DC-DD370B7D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34E5709-24C6-4EAA-A963-DEB137693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A50C428-FB13-481F-9585-5BCCF34D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ABEFF2D-6408-485D-BAD5-EFF000E25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eadteacher Awards - Concordia Academy">
            <a:extLst>
              <a:ext uri="{FF2B5EF4-FFF2-40B4-BE49-F238E27FC236}">
                <a16:creationId xmlns:a16="http://schemas.microsoft.com/office/drawing/2014/main" id="{751A5E1E-B0F3-48BF-99AB-B0AAA5164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r="16529"/>
          <a:stretch/>
        </p:blipFill>
        <p:spPr bwMode="auto">
          <a:xfrm>
            <a:off x="7228702" y="621793"/>
            <a:ext cx="4342547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B974C2-3234-41A2-9455-0D4719365036}"/>
              </a:ext>
            </a:extLst>
          </p:cNvPr>
          <p:cNvSpPr txBox="1"/>
          <p:nvPr/>
        </p:nvSpPr>
        <p:spPr>
          <a:xfrm>
            <a:off x="1308366" y="4766330"/>
            <a:ext cx="523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A</a:t>
            </a:r>
            <a:r>
              <a:rPr lang="en-GB" sz="4400" dirty="0">
                <a:latin typeface="Twinkl Cursive Looped" panose="02000000000000000000" pitchFamily="2" charset="0"/>
              </a:rPr>
              <a:t>chievement for all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62A52-8201-4151-BE13-1BCC4A530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24" y="1333009"/>
            <a:ext cx="663092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0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CDAAE-A544-4D4B-BF7B-65527DA9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Love them like Jesus</a:t>
            </a:r>
          </a:p>
        </p:txBody>
      </p:sp>
      <p:pic>
        <p:nvPicPr>
          <p:cNvPr id="4" name="Online Media 3" title="Love them like Jesus By Casting crowns (lyrics+pictures)">
            <a:hlinkClick r:id="" action="ppaction://media"/>
            <a:extLst>
              <a:ext uri="{FF2B5EF4-FFF2-40B4-BE49-F238E27FC236}">
                <a16:creationId xmlns:a16="http://schemas.microsoft.com/office/drawing/2014/main" id="{660CD1F7-D840-4387-B688-751D4BFC1C4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90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7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dhesive notes on glass wall">
            <a:extLst>
              <a:ext uri="{FF2B5EF4-FFF2-40B4-BE49-F238E27FC236}">
                <a16:creationId xmlns:a16="http://schemas.microsoft.com/office/drawing/2014/main" id="{6020D36A-CA55-4418-A367-56991CA9E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15" b="2715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08657-7ADB-43EA-AD7B-8189090E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3000"/>
              </a:lnSpc>
            </a:pPr>
            <a:r>
              <a:rPr lang="en-US" sz="6000" b="0" cap="all" spc="-100">
                <a:solidFill>
                  <a:schemeClr val="bg1"/>
                </a:solidFill>
              </a:rPr>
              <a:t>Reminders: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3237" y="1342937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Postcard from Timperley: 14/10/12 - 21/10/12">
            <a:extLst>
              <a:ext uri="{FF2B5EF4-FFF2-40B4-BE49-F238E27FC236}">
                <a16:creationId xmlns:a16="http://schemas.microsoft.com/office/drawing/2014/main" id="{E7F57D64-36AD-464C-9D95-D9BE72D5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7" y="614417"/>
            <a:ext cx="5262953" cy="51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BC - Manchester - Faith - My Passion">
            <a:extLst>
              <a:ext uri="{FF2B5EF4-FFF2-40B4-BE49-F238E27FC236}">
                <a16:creationId xmlns:a16="http://schemas.microsoft.com/office/drawing/2014/main" id="{AA866BD8-6542-4068-9389-DCE16D48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325" y="1022226"/>
            <a:ext cx="14478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83CBC1-73CB-4B43-992D-2666442BE648}"/>
              </a:ext>
            </a:extLst>
          </p:cNvPr>
          <p:cNvSpPr txBox="1"/>
          <p:nvPr/>
        </p:nvSpPr>
        <p:spPr>
          <a:xfrm>
            <a:off x="6243484" y="2340077"/>
            <a:ext cx="3156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 Cursive Looped" panose="02000000000000000000" pitchFamily="2" charset="0"/>
              </a:rPr>
              <a:t>Reverend Jan</a:t>
            </a:r>
          </a:p>
          <a:p>
            <a:endParaRPr lang="en-GB" sz="3200" dirty="0">
              <a:latin typeface="Twinkl Cursive Looped" panose="02000000000000000000" pitchFamily="2" charset="0"/>
            </a:endParaRPr>
          </a:p>
          <a:p>
            <a:r>
              <a:rPr lang="en-GB" sz="3200" dirty="0">
                <a:latin typeface="Twinkl Cursive Looped" panose="02000000000000000000" pitchFamily="2" charset="0"/>
              </a:rPr>
              <a:t>Blessing to all</a:t>
            </a:r>
          </a:p>
        </p:txBody>
      </p:sp>
    </p:spTree>
    <p:extLst>
      <p:ext uri="{BB962C8B-B14F-4D97-AF65-F5344CB8AC3E}">
        <p14:creationId xmlns:p14="http://schemas.microsoft.com/office/powerpoint/2010/main" val="10229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taff\Desktop\UJ.jpg"/>
          <p:cNvPicPr>
            <a:picLocks noChangeAspect="1" noChangeArrowheads="1"/>
          </p:cNvPicPr>
          <p:nvPr/>
        </p:nvPicPr>
        <p:blipFill>
          <a:blip r:embed="rId2" cstate="print">
            <a:lum bright="63000" contrast="-32000"/>
          </a:blip>
          <a:stretch>
            <a:fillRect/>
          </a:stretch>
        </p:blipFill>
        <p:spPr bwMode="auto">
          <a:xfrm>
            <a:off x="-1" y="272143"/>
            <a:ext cx="12094029" cy="6509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3" descr="http://www.ukimmigrationbarristers.com/blog/wp-content/uploads/2013/03/keep-calm-british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720" y="908720"/>
            <a:ext cx="468052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827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aff\Desktop\UJ.jpg"/>
          <p:cNvPicPr>
            <a:picLocks noChangeAspect="1" noChangeArrowheads="1"/>
          </p:cNvPicPr>
          <p:nvPr/>
        </p:nvPicPr>
        <p:blipFill>
          <a:blip r:embed="rId2" cstate="print">
            <a:lum bright="63000" contrast="-32000"/>
          </a:blip>
          <a:stretch>
            <a:fillRect/>
          </a:stretch>
        </p:blipFill>
        <p:spPr bwMode="auto">
          <a:xfrm>
            <a:off x="185058" y="274638"/>
            <a:ext cx="11821884" cy="63087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itchFamily="66" charset="0"/>
              </a:rPr>
              <a:t>Put your thumb up if........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97343" cy="4525963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omic Sans MS" pitchFamily="66" charset="0"/>
              </a:rPr>
              <a:t>You have brown hair</a:t>
            </a:r>
          </a:p>
          <a:p>
            <a:r>
              <a:rPr lang="en-GB" dirty="0">
                <a:latin typeface="Comic Sans MS" pitchFamily="66" charset="0"/>
              </a:rPr>
              <a:t>Wear glasses</a:t>
            </a:r>
          </a:p>
          <a:p>
            <a:r>
              <a:rPr lang="en-GB" dirty="0">
                <a:latin typeface="Comic Sans MS" pitchFamily="66" charset="0"/>
              </a:rPr>
              <a:t>Have a brother or sister</a:t>
            </a:r>
          </a:p>
          <a:p>
            <a:r>
              <a:rPr lang="en-GB" dirty="0">
                <a:latin typeface="Comic Sans MS" pitchFamily="66" charset="0"/>
              </a:rPr>
              <a:t>Like football</a:t>
            </a:r>
          </a:p>
          <a:p>
            <a:r>
              <a:rPr lang="en-GB" dirty="0">
                <a:latin typeface="Comic Sans MS" pitchFamily="66" charset="0"/>
              </a:rPr>
              <a:t>Can speak another language</a:t>
            </a:r>
          </a:p>
          <a:p>
            <a:r>
              <a:rPr lang="en-GB" dirty="0">
                <a:latin typeface="Comic Sans MS" pitchFamily="66" charset="0"/>
              </a:rPr>
              <a:t>You like swimming in the sea! </a:t>
            </a:r>
          </a:p>
          <a:p>
            <a:r>
              <a:rPr lang="en-GB" dirty="0">
                <a:latin typeface="Comic Sans MS" pitchFamily="66" charset="0"/>
              </a:rPr>
              <a:t>Born in this country</a:t>
            </a:r>
          </a:p>
          <a:p>
            <a:r>
              <a:rPr lang="en-GB" dirty="0">
                <a:latin typeface="Comic Sans MS" pitchFamily="66" charset="0"/>
              </a:rPr>
              <a:t>Know what you want to be when you’re older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3B46B6-1BBB-432A-9C80-486068E20F56}"/>
              </a:ext>
            </a:extLst>
          </p:cNvPr>
          <p:cNvSpPr txBox="1">
            <a:spLocks/>
          </p:cNvSpPr>
          <p:nvPr/>
        </p:nvSpPr>
        <p:spPr>
          <a:xfrm>
            <a:off x="8579091" y="1143003"/>
            <a:ext cx="2698509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FF0000"/>
                </a:solidFill>
                <a:latin typeface="Comic Sans MS" pitchFamily="66" charset="0"/>
              </a:rPr>
              <a:t>All these things help make up your identity </a:t>
            </a:r>
          </a:p>
        </p:txBody>
      </p:sp>
    </p:spTree>
    <p:extLst>
      <p:ext uri="{BB962C8B-B14F-4D97-AF65-F5344CB8AC3E}">
        <p14:creationId xmlns:p14="http://schemas.microsoft.com/office/powerpoint/2010/main" val="235709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aff\Desktop\UJ.jpg"/>
          <p:cNvPicPr>
            <a:picLocks noChangeAspect="1" noChangeArrowheads="1"/>
          </p:cNvPicPr>
          <p:nvPr/>
        </p:nvPicPr>
        <p:blipFill>
          <a:blip r:embed="rId2" cstate="print">
            <a:lum bright="63000" contrast="-32000"/>
          </a:blip>
          <a:stretch>
            <a:fillRect/>
          </a:stretch>
        </p:blipFill>
        <p:spPr bwMode="auto">
          <a:xfrm>
            <a:off x="272143" y="141514"/>
            <a:ext cx="11549743" cy="66185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Comic Sans MS" pitchFamily="66" charset="0"/>
              </a:rPr>
              <a:t>So what else makes up your personal identity?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1" y="1240972"/>
            <a:ext cx="10776857" cy="5342390"/>
          </a:xfrm>
        </p:spPr>
        <p:txBody>
          <a:bodyPr>
            <a:noAutofit/>
          </a:bodyPr>
          <a:lstStyle/>
          <a:p>
            <a:r>
              <a:rPr lang="en-GB" sz="3000" b="1" dirty="0">
                <a:latin typeface="Comic Sans MS" pitchFamily="66" charset="0"/>
              </a:rPr>
              <a:t>Groups or clubs that you belong to - scouts, rugby, choir....</a:t>
            </a:r>
          </a:p>
          <a:p>
            <a:r>
              <a:rPr lang="en-GB" sz="3000" b="1" dirty="0">
                <a:latin typeface="Comic Sans MS" pitchFamily="66" charset="0"/>
              </a:rPr>
              <a:t>What your interests or talents are - film, dance, speed stacking....</a:t>
            </a:r>
          </a:p>
          <a:p>
            <a:r>
              <a:rPr lang="en-GB" sz="3000" b="1" dirty="0">
                <a:latin typeface="Comic Sans MS" pitchFamily="66" charset="0"/>
              </a:rPr>
              <a:t>What things and people that are important to you</a:t>
            </a:r>
          </a:p>
          <a:p>
            <a:r>
              <a:rPr lang="en-GB" sz="3000" b="1" dirty="0">
                <a:latin typeface="Comic Sans MS" pitchFamily="66" charset="0"/>
              </a:rPr>
              <a:t>What your hopes are for the future.</a:t>
            </a:r>
          </a:p>
          <a:p>
            <a:r>
              <a:rPr lang="en-GB" sz="3000" b="1" dirty="0">
                <a:latin typeface="Comic Sans MS" pitchFamily="66" charset="0"/>
              </a:rPr>
              <a:t>Which people are important to you. </a:t>
            </a:r>
          </a:p>
          <a:p>
            <a:r>
              <a:rPr lang="en-GB" sz="3000" b="1" dirty="0">
                <a:latin typeface="Comic Sans MS" pitchFamily="66" charset="0"/>
              </a:rPr>
              <a:t>Your religion</a:t>
            </a:r>
          </a:p>
          <a:p>
            <a:r>
              <a:rPr lang="en-GB" sz="3000" b="1" dirty="0">
                <a:latin typeface="Comic Sans MS" pitchFamily="66" charset="0"/>
              </a:rPr>
              <a:t>The languages that you speak. </a:t>
            </a:r>
          </a:p>
          <a:p>
            <a:r>
              <a:rPr lang="en-GB" sz="3000" b="1" dirty="0">
                <a:latin typeface="Comic Sans MS" pitchFamily="66" charset="0"/>
              </a:rPr>
              <a:t>Which country you are from.</a:t>
            </a:r>
          </a:p>
        </p:txBody>
      </p:sp>
    </p:spTree>
    <p:extLst>
      <p:ext uri="{BB962C8B-B14F-4D97-AF65-F5344CB8AC3E}">
        <p14:creationId xmlns:p14="http://schemas.microsoft.com/office/powerpoint/2010/main" val="310182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aff\Desktop\UJ.jpg"/>
          <p:cNvPicPr>
            <a:picLocks noChangeAspect="1" noChangeArrowheads="1"/>
          </p:cNvPicPr>
          <p:nvPr/>
        </p:nvPicPr>
        <p:blipFill>
          <a:blip r:embed="rId2" cstate="print">
            <a:lum bright="63000" contrast="-32000"/>
          </a:blip>
          <a:stretch>
            <a:fillRect/>
          </a:stretch>
        </p:blipFill>
        <p:spPr bwMode="auto">
          <a:xfrm>
            <a:off x="1" y="359229"/>
            <a:ext cx="12006942" cy="64987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60649"/>
            <a:ext cx="8229600" cy="38884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5000" dirty="0">
                <a:latin typeface="Comic Sans MS" pitchFamily="66" charset="0"/>
              </a:rPr>
              <a:t>We have talked about personal values, but can a country have values?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64568" y="3608615"/>
            <a:ext cx="8748464" cy="2852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We all live in Britain, what do you think British values are?</a:t>
            </a:r>
          </a:p>
        </p:txBody>
      </p:sp>
    </p:spTree>
    <p:extLst>
      <p:ext uri="{BB962C8B-B14F-4D97-AF65-F5344CB8AC3E}">
        <p14:creationId xmlns:p14="http://schemas.microsoft.com/office/powerpoint/2010/main" val="57798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taff\Desktop\UJ.jpg"/>
          <p:cNvPicPr>
            <a:picLocks noChangeAspect="1" noChangeArrowheads="1"/>
          </p:cNvPicPr>
          <p:nvPr/>
        </p:nvPicPr>
        <p:blipFill>
          <a:blip r:embed="rId2" cstate="print">
            <a:lum bright="63000" contrast="-32000"/>
          </a:blip>
          <a:stretch>
            <a:fillRect/>
          </a:stretch>
        </p:blipFill>
        <p:spPr bwMode="auto">
          <a:xfrm>
            <a:off x="620758" y="239484"/>
            <a:ext cx="11660695" cy="66185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0"/>
            <a:ext cx="11660695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We are going to be learning about British values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143000"/>
            <a:ext cx="8229600" cy="4248472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omic Sans MS" pitchFamily="66" charset="0"/>
              </a:rPr>
              <a:t>democracy</a:t>
            </a:r>
          </a:p>
          <a:p>
            <a:r>
              <a:rPr lang="en-GB" sz="4000" b="1" dirty="0">
                <a:latin typeface="Comic Sans MS" pitchFamily="66" charset="0"/>
              </a:rPr>
              <a:t>the rule of law</a:t>
            </a:r>
          </a:p>
          <a:p>
            <a:r>
              <a:rPr lang="en-GB" sz="4000" b="1" dirty="0">
                <a:latin typeface="Comic Sans MS" pitchFamily="66" charset="0"/>
              </a:rPr>
              <a:t>individual liberty</a:t>
            </a:r>
          </a:p>
          <a:p>
            <a:r>
              <a:rPr lang="en-GB" sz="4000" b="1" dirty="0">
                <a:latin typeface="Comic Sans MS" pitchFamily="66" charset="0"/>
              </a:rPr>
              <a:t>mutual respect</a:t>
            </a:r>
          </a:p>
          <a:p>
            <a:r>
              <a:rPr lang="en-GB" sz="4000" b="1" dirty="0">
                <a:latin typeface="Comic Sans MS" pitchFamily="66" charset="0"/>
              </a:rPr>
              <a:t>tolerance of those of different faiths and beliefs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7552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 descr="The British Values Helping Hand | rnibcollegeblog">
            <a:extLst>
              <a:ext uri="{FF2B5EF4-FFF2-40B4-BE49-F238E27FC236}">
                <a16:creationId xmlns:a16="http://schemas.microsoft.com/office/drawing/2014/main" id="{A3DACFBE-B0EC-466E-97FD-8E5F7D67D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890" y="1143000"/>
            <a:ext cx="4429760" cy="491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934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taff\Desktop\UJ.jpg"/>
          <p:cNvPicPr>
            <a:picLocks noChangeAspect="1" noChangeArrowheads="1"/>
          </p:cNvPicPr>
          <p:nvPr/>
        </p:nvPicPr>
        <p:blipFill>
          <a:blip r:embed="rId2" cstate="print">
            <a:lum bright="63000" contrast="-32000"/>
          </a:blip>
          <a:stretch>
            <a:fillRect/>
          </a:stretch>
        </p:blipFill>
        <p:spPr bwMode="auto">
          <a:xfrm>
            <a:off x="620758" y="239484"/>
            <a:ext cx="11660695" cy="66185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486" y="1039585"/>
            <a:ext cx="5878286" cy="3875314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itchFamily="66" charset="0"/>
              </a:rPr>
              <a:t>Reflection: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Why do you think we need British values?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7552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3796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413424"/>
      </a:dk2>
      <a:lt2>
        <a:srgbClr val="E7E2E8"/>
      </a:lt2>
      <a:accent1>
        <a:srgbClr val="5CB346"/>
      </a:accent1>
      <a:accent2>
        <a:srgbClr val="83B03A"/>
      </a:accent2>
      <a:accent3>
        <a:srgbClr val="A8A442"/>
      </a:accent3>
      <a:accent4>
        <a:srgbClr val="B17C3B"/>
      </a:accent4>
      <a:accent5>
        <a:srgbClr val="C35C4D"/>
      </a:accent5>
      <a:accent6>
        <a:srgbClr val="B13B5D"/>
      </a:accent6>
      <a:hlink>
        <a:srgbClr val="C06742"/>
      </a:hlink>
      <a:folHlink>
        <a:srgbClr val="7F7F7F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D481D1737C624789CDC0062E470A3A" ma:contentTypeVersion="13" ma:contentTypeDescription="Create a new document." ma:contentTypeScope="" ma:versionID="d26b80e2856aa474da297d112e903c48">
  <xsd:schema xmlns:xsd="http://www.w3.org/2001/XMLSchema" xmlns:xs="http://www.w3.org/2001/XMLSchema" xmlns:p="http://schemas.microsoft.com/office/2006/metadata/properties" xmlns:ns2="cdfd068b-20d5-4086-86dc-bd85d8e86094" xmlns:ns3="598a01a8-5d69-453e-ab46-27cc0e5f55aa" targetNamespace="http://schemas.microsoft.com/office/2006/metadata/properties" ma:root="true" ma:fieldsID="1b62f07d30fda779dd0c828ce44172a9" ns2:_="" ns3:_="">
    <xsd:import namespace="cdfd068b-20d5-4086-86dc-bd85d8e86094"/>
    <xsd:import namespace="598a01a8-5d69-453e-ab46-27cc0e5f55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068b-20d5-4086-86dc-bd85d8e86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a01a8-5d69-453e-ab46-27cc0e5f5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D8EB20-D5A2-4F8C-8D33-25E4FD582AAC}"/>
</file>

<file path=customXml/itemProps2.xml><?xml version="1.0" encoding="utf-8"?>
<ds:datastoreItem xmlns:ds="http://schemas.openxmlformats.org/officeDocument/2006/customXml" ds:itemID="{CA39BD5F-4615-4779-A4A7-0E22479301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70E69A-8B7C-4B71-B0E4-6C6CF8A25C5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4662</TotalTime>
  <Words>755</Words>
  <Application>Microsoft Office PowerPoint</Application>
  <PresentationFormat>Widescreen</PresentationFormat>
  <Paragraphs>119</Paragraphs>
  <Slides>31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Comic Sans MS</vt:lpstr>
      <vt:lpstr>Garamond</vt:lpstr>
      <vt:lpstr>ReithSans</vt:lpstr>
      <vt:lpstr>Selawik Light</vt:lpstr>
      <vt:lpstr>Speak Pro</vt:lpstr>
      <vt:lpstr>Twinkl Cursive Looped</vt:lpstr>
      <vt:lpstr>SavonVTI</vt:lpstr>
      <vt:lpstr>Office Theme</vt:lpstr>
      <vt:lpstr>Collective worship </vt:lpstr>
      <vt:lpstr>PowerPoint Presentation</vt:lpstr>
      <vt:lpstr>Love them like Jesus</vt:lpstr>
      <vt:lpstr>PowerPoint Presentation</vt:lpstr>
      <vt:lpstr>Put your thumb up if........</vt:lpstr>
      <vt:lpstr>So what else makes up your personal identity?</vt:lpstr>
      <vt:lpstr>PowerPoint Presentation</vt:lpstr>
      <vt:lpstr>We are going to be learning about British values </vt:lpstr>
      <vt:lpstr>Reflection: Why do you think we need British values?</vt:lpstr>
      <vt:lpstr>PowerPoint Presentation</vt:lpstr>
      <vt:lpstr>Collective worship </vt:lpstr>
      <vt:lpstr>PowerPoint Presentation</vt:lpstr>
      <vt:lpstr>PowerPoint Presentation</vt:lpstr>
      <vt:lpstr>Which  letter means a lot to you?</vt:lpstr>
      <vt:lpstr>PowerPoint Presentation</vt:lpstr>
      <vt:lpstr>Collective worship </vt:lpstr>
      <vt:lpstr>PowerPoint Presentation</vt:lpstr>
      <vt:lpstr>Love them like Jesus</vt:lpstr>
      <vt:lpstr>Especially for key stage 1  –The butterfly song</vt:lpstr>
      <vt:lpstr>Children’s choice</vt:lpstr>
      <vt:lpstr>PowerPoint Presentation</vt:lpstr>
      <vt:lpstr>Collective worship </vt:lpstr>
      <vt:lpstr>Reflection –  Black History Month  </vt:lpstr>
      <vt:lpstr>PowerPoint Presentation</vt:lpstr>
      <vt:lpstr>Celebration Collective worship </vt:lpstr>
      <vt:lpstr>Birthdays….Happy Birthday to YOU.</vt:lpstr>
      <vt:lpstr>Personal Development Awards</vt:lpstr>
      <vt:lpstr>PowerPoint Presentation</vt:lpstr>
      <vt:lpstr>Head Teacher Awards </vt:lpstr>
      <vt:lpstr>Reminders: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worship</dc:title>
  <dc:creator>karen mowbray</dc:creator>
  <cp:lastModifiedBy>Karen Mowbray</cp:lastModifiedBy>
  <cp:revision>259</cp:revision>
  <dcterms:created xsi:type="dcterms:W3CDTF">2020-08-15T12:15:28Z</dcterms:created>
  <dcterms:modified xsi:type="dcterms:W3CDTF">2021-10-18T07:22:13Z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0x01010016D481D1737C624789CDC0062E470A3A</vt:lpwstr>
  </property>
</Properties>
</file>