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4"/>
    <p:sldMasterId id="2147483648" r:id="rId5"/>
  </p:sldMasterIdLst>
  <p:sldIdLst>
    <p:sldId id="256" r:id="rId6"/>
    <p:sldId id="257" r:id="rId7"/>
    <p:sldId id="316" r:id="rId8"/>
    <p:sldId id="309" r:id="rId9"/>
    <p:sldId id="310" r:id="rId10"/>
    <p:sldId id="312" r:id="rId11"/>
    <p:sldId id="313" r:id="rId12"/>
    <p:sldId id="314" r:id="rId13"/>
    <p:sldId id="315" r:id="rId14"/>
    <p:sldId id="261" r:id="rId15"/>
    <p:sldId id="268" r:id="rId16"/>
    <p:sldId id="269" r:id="rId17"/>
    <p:sldId id="306" r:id="rId18"/>
    <p:sldId id="294" r:id="rId19"/>
    <p:sldId id="292" r:id="rId20"/>
    <p:sldId id="272" r:id="rId21"/>
    <p:sldId id="296" r:id="rId22"/>
    <p:sldId id="317" r:id="rId23"/>
    <p:sldId id="275" r:id="rId24"/>
    <p:sldId id="276" r:id="rId25"/>
    <p:sldId id="277" r:id="rId26"/>
    <p:sldId id="278" r:id="rId27"/>
    <p:sldId id="293" r:id="rId28"/>
    <p:sldId id="281" r:id="rId29"/>
    <p:sldId id="282" r:id="rId30"/>
    <p:sldId id="286" r:id="rId31"/>
    <p:sldId id="283" r:id="rId32"/>
    <p:sldId id="308" r:id="rId33"/>
    <p:sldId id="284" r:id="rId34"/>
    <p:sldId id="287" r:id="rId35"/>
    <p:sldId id="288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11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6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heme" Target="theme/theme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10/18/2021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1927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10/18/2021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8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10/18/2021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0089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715C-0B50-4C1E-B88D-841440559C15}" type="datetimeFigureOut">
              <a:rPr lang="en-GB" smtClean="0"/>
              <a:pPr/>
              <a:t>18/10/2021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65A6B-147E-48EE-A043-48702E6A609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10/18/2021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739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10/18/2021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34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10/18/2021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837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10/18/2021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437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10/18/2021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560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10/18/2021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8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10/18/2021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878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10/18/2021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2067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10/18/2021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396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77" r:id="rId5"/>
    <p:sldLayoutId id="2147483683" r:id="rId6"/>
    <p:sldLayoutId id="2147483684" r:id="rId7"/>
    <p:sldLayoutId id="2147483688" r:id="rId8"/>
    <p:sldLayoutId id="2147483687" r:id="rId9"/>
    <p:sldLayoutId id="2147483686" r:id="rId10"/>
    <p:sldLayoutId id="214748367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b="1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F715C-0B50-4C1E-B88D-841440559C15}" type="datetimeFigureOut">
              <a:rPr lang="en-GB" smtClean="0"/>
              <a:pPr/>
              <a:t>18/10/2021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E65A6B-147E-48EE-A043-48702E6A6097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5J29YsEfYlo?feature=oembed" TargetMode="External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12.xml"/><Relationship Id="rId1" Type="http://schemas.openxmlformats.org/officeDocument/2006/relationships/video" Target="https://www.youtube.com/embed/viYe589KIcw?feature=oembed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L-nb5CR1uec?feature=oembed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vw3o6GQ2xe8?feature=oembed" TargetMode="External"/><Relationship Id="rId4" Type="http://schemas.openxmlformats.org/officeDocument/2006/relationships/image" Target="../media/image2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12.xml"/><Relationship Id="rId1" Type="http://schemas.openxmlformats.org/officeDocument/2006/relationships/video" Target="https://www.youtube.com/embed/viYe589KIcw?feature=oembed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Truthfulness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“The truth will set you free” John 8:32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5</a:t>
            </a:r>
          </a:p>
        </p:txBody>
      </p:sp>
      <p:pic>
        <p:nvPicPr>
          <p:cNvPr id="4" name="Picture 2" descr="Adam, Eve, the Gospel, and the Truthfulness of Scripture - Servants of Grace">
            <a:extLst>
              <a:ext uri="{FF2B5EF4-FFF2-40B4-BE49-F238E27FC236}">
                <a16:creationId xmlns:a16="http://schemas.microsoft.com/office/drawing/2014/main" id="{448DE344-6228-4A77-8FEE-B9B454DAF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8878"/>
            <a:ext cx="7529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94918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47276" y="1557228"/>
            <a:ext cx="7196041" cy="4406250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en-GB" sz="2600" b="1" dirty="0"/>
              <a:t>Please bow your heads and put your hands together, or sit quietly to reflect.</a:t>
            </a:r>
          </a:p>
          <a:p>
            <a:endParaRPr lang="en-GB" dirty="0"/>
          </a:p>
          <a:p>
            <a:endParaRPr lang="en-GB" b="1" dirty="0"/>
          </a:p>
          <a:p>
            <a:endParaRPr lang="en-GB" b="1" dirty="0"/>
          </a:p>
          <a:p>
            <a:r>
              <a:rPr lang="en-GB" b="1" dirty="0"/>
              <a:t>Prayer: </a:t>
            </a:r>
          </a:p>
          <a:p>
            <a:r>
              <a:rPr lang="en-GB" sz="2800" b="1" dirty="0">
                <a:latin typeface="Twinkl Cursive Looped"/>
              </a:rPr>
              <a:t>Dear </a:t>
            </a:r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God,</a:t>
            </a:r>
          </a:p>
          <a:p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Please help us to know how we are loved and cared for, in school, our home and in your world.</a:t>
            </a:r>
          </a:p>
          <a:p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Thank you for letting us know that </a:t>
            </a:r>
            <a:r>
              <a:rPr lang="en-GB" sz="2800" b="1" dirty="0">
                <a:solidFill>
                  <a:srgbClr val="FF0000"/>
                </a:solidFill>
                <a:latin typeface="Twinkl Cursive Looped"/>
              </a:rPr>
              <a:t>love never fails</a:t>
            </a:r>
            <a:r>
              <a:rPr lang="en-GB" sz="2800" b="1" dirty="0">
                <a:solidFill>
                  <a:srgbClr val="0D0D0D"/>
                </a:solidFill>
                <a:latin typeface="Twinkl Cursive Looped"/>
              </a:rPr>
              <a:t>.</a:t>
            </a:r>
          </a:p>
          <a:p>
            <a:r>
              <a:rPr lang="en-GB" sz="2800" b="1" dirty="0">
                <a:latin typeface="Twinkl Cursive Looped"/>
              </a:rPr>
              <a:t> Guide us in your light, now and forever.</a:t>
            </a:r>
            <a:endParaRPr lang="en-GB" sz="2800" b="1" dirty="0">
              <a:latin typeface="Twinkl Cursive Looped" panose="02000000000000000000" pitchFamily="2" charset="0"/>
            </a:endParaRPr>
          </a:p>
          <a:p>
            <a:r>
              <a:rPr lang="en-GB" sz="2800" b="1" dirty="0">
                <a:latin typeface="Twinkl Cursive Looped"/>
              </a:rPr>
              <a:t>Amen.</a:t>
            </a:r>
            <a:endParaRPr lang="en-GB" sz="2800" dirty="0">
              <a:latin typeface="Twinkl Cursive Looped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4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 dirty="0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090159" cy="495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14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Truthfulness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“The truth will set you free” John 8:32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5-Class worship</a:t>
            </a:r>
          </a:p>
        </p:txBody>
      </p:sp>
      <p:pic>
        <p:nvPicPr>
          <p:cNvPr id="4" name="Picture 2" descr="Adam, Eve, the Gospel, and the Truthfulness of Scripture - Servants of Grace">
            <a:extLst>
              <a:ext uri="{FF2B5EF4-FFF2-40B4-BE49-F238E27FC236}">
                <a16:creationId xmlns:a16="http://schemas.microsoft.com/office/drawing/2014/main" id="{448DE344-6228-4A77-8FEE-B9B454DAF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0"/>
            <a:ext cx="7529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56013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ndle vigil to mark COVID-19 anniversary | North Bay Nugget">
            <a:extLst>
              <a:ext uri="{FF2B5EF4-FFF2-40B4-BE49-F238E27FC236}">
                <a16:creationId xmlns:a16="http://schemas.microsoft.com/office/drawing/2014/main" id="{DB8821FC-C373-401E-94F1-FC05BA65CC3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1" r="-2" b="24311"/>
          <a:stretch/>
        </p:blipFill>
        <p:spPr bwMode="auto">
          <a:xfrm>
            <a:off x="7531511" y="3351888"/>
            <a:ext cx="4660490" cy="3506112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  <a:noFill/>
        </p:spPr>
      </p:pic>
      <p:pic>
        <p:nvPicPr>
          <p:cNvPr id="6" name="Picture 5" descr="Bible with a crown of thorns on a wooden table | Crown of thorns, Worship  backgrounds, Jesus christ images">
            <a:extLst>
              <a:ext uri="{FF2B5EF4-FFF2-40B4-BE49-F238E27FC236}">
                <a16:creationId xmlns:a16="http://schemas.microsoft.com/office/drawing/2014/main" id="{ED52DE9A-584E-423B-AE12-4AADD86ECD5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2" b="2"/>
          <a:stretch/>
        </p:blipFill>
        <p:spPr bwMode="auto"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pic>
        <p:nvPicPr>
          <p:cNvPr id="7" name="Picture 6" descr="A picture containing text, sunset, outdoor, sun&#10;&#10;Description automatically generated">
            <a:extLst>
              <a:ext uri="{FF2B5EF4-FFF2-40B4-BE49-F238E27FC236}">
                <a16:creationId xmlns:a16="http://schemas.microsoft.com/office/drawing/2014/main" id="{F36B5C4A-EA04-4F5D-B459-354AC0F7B796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797"/>
          <a:stretch/>
        </p:blipFill>
        <p:spPr bwMode="auto">
          <a:xfrm>
            <a:off x="5977142" y="5494"/>
            <a:ext cx="6214838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97ABFF-1A72-4936-865E-7A86A78D513B}"/>
              </a:ext>
            </a:extLst>
          </p:cNvPr>
          <p:cNvSpPr txBox="1"/>
          <p:nvPr/>
        </p:nvSpPr>
        <p:spPr>
          <a:xfrm>
            <a:off x="97472" y="5836465"/>
            <a:ext cx="5879670" cy="686347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 dirty="0">
                <a:solidFill>
                  <a:srgbClr val="FFFFFF"/>
                </a:solidFill>
              </a:rPr>
              <a:t>We think of God the Father who teaches us through his word.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9D528C-37E2-4F98-BE9F-A740D766B028}"/>
              </a:ext>
            </a:extLst>
          </p:cNvPr>
          <p:cNvSpPr txBox="1"/>
          <p:nvPr/>
        </p:nvSpPr>
        <p:spPr>
          <a:xfrm>
            <a:off x="6096000" y="2998636"/>
            <a:ext cx="6023811" cy="33463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000" dirty="0">
                <a:solidFill>
                  <a:srgbClr val="FFFFFF"/>
                </a:solidFill>
              </a:rPr>
              <a:t>We think of God’s son, Jesus who loves us</a:t>
            </a:r>
            <a:r>
              <a:rPr lang="en-GB" sz="1150" dirty="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FCD8AE-66F7-4A9D-8694-53D948B465C4}"/>
              </a:ext>
            </a:extLst>
          </p:cNvPr>
          <p:cNvSpPr txBox="1"/>
          <p:nvPr/>
        </p:nvSpPr>
        <p:spPr>
          <a:xfrm>
            <a:off x="7794499" y="6012044"/>
            <a:ext cx="4397481" cy="335188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 dirty="0">
                <a:solidFill>
                  <a:srgbClr val="FFFFFF"/>
                </a:solidFill>
              </a:rPr>
              <a:t>We think of God, the Holy spirit, who guides us.</a:t>
            </a:r>
          </a:p>
        </p:txBody>
      </p:sp>
    </p:spTree>
    <p:extLst>
      <p:ext uri="{BB962C8B-B14F-4D97-AF65-F5344CB8AC3E}">
        <p14:creationId xmlns:p14="http://schemas.microsoft.com/office/powerpoint/2010/main" val="1734473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Decorative tree with hearts Wall Mural • Pixers® - We live to change">
            <a:extLst>
              <a:ext uri="{FF2B5EF4-FFF2-40B4-BE49-F238E27FC236}">
                <a16:creationId xmlns:a16="http://schemas.microsoft.com/office/drawing/2014/main" id="{E2D57D91-2D8C-462B-93EB-BBF61C7449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7419" y="301727"/>
            <a:ext cx="3612126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2C07EED-C55D-48AE-9773-E93DEE479E5A}"/>
              </a:ext>
            </a:extLst>
          </p:cNvPr>
          <p:cNvSpPr txBox="1"/>
          <p:nvPr/>
        </p:nvSpPr>
        <p:spPr>
          <a:xfrm>
            <a:off x="550416" y="390618"/>
            <a:ext cx="7679184" cy="62478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000" b="1" dirty="0">
                <a:latin typeface="Twinkl Cursive Looped" panose="02000000000000000000" pitchFamily="2" charset="0"/>
              </a:rPr>
              <a:t>Reflection – Why do you think we say HEART?</a:t>
            </a:r>
          </a:p>
          <a:p>
            <a:r>
              <a:rPr lang="en-GB" sz="2000" b="1" dirty="0">
                <a:latin typeface="Twinkl Cursive Looped" panose="02000000000000000000" pitchFamily="2" charset="0"/>
              </a:rPr>
              <a:t>Which can you remember…test your teacher.</a:t>
            </a:r>
          </a:p>
          <a:p>
            <a:r>
              <a:rPr lang="en-GB" sz="7200" b="1" dirty="0">
                <a:solidFill>
                  <a:srgbClr val="FF0000"/>
                </a:solidFill>
                <a:latin typeface="Twinkl Cursive Looped" panose="02000000000000000000" pitchFamily="2" charset="0"/>
              </a:rPr>
              <a:t>H</a:t>
            </a:r>
          </a:p>
          <a:p>
            <a:r>
              <a:rPr lang="en-GB" sz="7200" b="1" dirty="0">
                <a:solidFill>
                  <a:srgbClr val="FF0000"/>
                </a:solidFill>
                <a:latin typeface="Twinkl Cursive Looped" panose="02000000000000000000" pitchFamily="2" charset="0"/>
              </a:rPr>
              <a:t>E</a:t>
            </a:r>
          </a:p>
          <a:p>
            <a:r>
              <a:rPr lang="en-GB" sz="7200" b="1" dirty="0">
                <a:solidFill>
                  <a:srgbClr val="FF0000"/>
                </a:solidFill>
                <a:latin typeface="Twinkl Cursive Looped" panose="02000000000000000000" pitchFamily="2" charset="0"/>
              </a:rPr>
              <a:t>A</a:t>
            </a:r>
          </a:p>
          <a:p>
            <a:r>
              <a:rPr lang="en-GB" sz="7200" b="1" dirty="0">
                <a:solidFill>
                  <a:srgbClr val="FF0000"/>
                </a:solidFill>
                <a:latin typeface="Twinkl Cursive Looped" panose="02000000000000000000" pitchFamily="2" charset="0"/>
              </a:rPr>
              <a:t>R</a:t>
            </a:r>
          </a:p>
          <a:p>
            <a:r>
              <a:rPr lang="en-GB" sz="7200" b="1" dirty="0">
                <a:solidFill>
                  <a:srgbClr val="FF0000"/>
                </a:solidFill>
                <a:latin typeface="Twinkl Cursive Looped" panose="02000000000000000000" pitchFamily="2" charset="0"/>
              </a:rPr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7224789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4B7AC44-1B7B-4F09-9AA4-3DFDEC575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6683E473-94FF-4ACE-9433-1F14799E89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282E2A95-1A08-4118-83C6-B1CA5648E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68DC0EC7-60EA-4BD3-BC04-D547DE1B2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0122" y="413053"/>
            <a:ext cx="8212114" cy="6064596"/>
          </a:xfrm>
          <a:prstGeom prst="rect">
            <a:avLst/>
          </a:prstGeom>
          <a:noFill/>
          <a:ln w="6350" cap="sq" cmpd="sng" algn="ctr">
            <a:solidFill>
              <a:srgbClr val="404040"/>
            </a:solidFill>
            <a:prstDash val="solid"/>
            <a:miter lim="800000"/>
          </a:ln>
          <a:effectLst/>
        </p:spPr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2FFEFC7E-85EE-4AC9-A351-FBEB13A1D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CB2511BB-FC4C-45F3-94EB-661D6806C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56699" y="413053"/>
            <a:ext cx="2616201" cy="606459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B9240-8912-438F-9B33-9CD42790E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1801" y="612843"/>
            <a:ext cx="2312480" cy="1499738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2800" dirty="0">
                <a:latin typeface="Twinkl Cursive Looped" panose="02000000000000000000" pitchFamily="2" charset="0"/>
              </a:rPr>
              <a:t>Which  letter means a lot to you?</a:t>
            </a:r>
          </a:p>
        </p:txBody>
      </p:sp>
      <p:sp>
        <p:nvSpPr>
          <p:cNvPr id="12" name="AutoShape 2">
            <a:extLst>
              <a:ext uri="{FF2B5EF4-FFF2-40B4-BE49-F238E27FC236}">
                <a16:creationId xmlns:a16="http://schemas.microsoft.com/office/drawing/2014/main" id="{4E7C45DA-1B76-44FA-B352-B47331D2686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987183" y="-175092"/>
            <a:ext cx="4411728" cy="6989914"/>
          </a:xfrm>
          <a:prstGeom prst="roundRect">
            <a:avLst>
              <a:gd name="adj" fmla="val 13032"/>
            </a:avLst>
          </a:prstGeom>
          <a:solidFill>
            <a:schemeClr val="bg1"/>
          </a:solidFill>
          <a:ln w="57150">
            <a:solidFill>
              <a:srgbClr val="0070C0"/>
            </a:solidFill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b="1" dirty="0">
                <a:solidFill>
                  <a:srgbClr val="0066FF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GB" sz="2400" b="1" dirty="0">
                <a:solidFill>
                  <a:srgbClr val="FF0000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HEART</a:t>
            </a:r>
            <a:r>
              <a:rPr lang="en-GB" sz="2400" b="1" dirty="0">
                <a:solidFill>
                  <a:srgbClr val="0066FF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of our </a:t>
            </a:r>
            <a:r>
              <a:rPr lang="en-GB" sz="2400" b="1" dirty="0">
                <a:solidFill>
                  <a:srgbClr val="0066FF"/>
                </a:solidFill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school</a:t>
            </a:r>
            <a:r>
              <a:rPr lang="en-GB" sz="2400" b="1" dirty="0">
                <a:solidFill>
                  <a:srgbClr val="0066FF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b="1" dirty="0">
                <a:solidFill>
                  <a:srgbClr val="FF0000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GB" sz="2400" b="1" dirty="0">
                <a:solidFill>
                  <a:srgbClr val="0066FF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– H</a:t>
            </a:r>
            <a:r>
              <a:rPr lang="en-GB" sz="2400" b="1" dirty="0"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elping children prepare for life, growing with God.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b="1" dirty="0">
                <a:solidFill>
                  <a:srgbClr val="FF0000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GB" sz="2400" b="1" dirty="0">
                <a:solidFill>
                  <a:srgbClr val="0066FF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– E</a:t>
            </a:r>
            <a:r>
              <a:rPr lang="en-GB" sz="2400" b="1" dirty="0"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mbracing Christian Values.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b="1" dirty="0">
                <a:solidFill>
                  <a:srgbClr val="FF0000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GB" sz="2400" b="1" dirty="0">
                <a:solidFill>
                  <a:srgbClr val="0066FF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- A</a:t>
            </a:r>
            <a:r>
              <a:rPr lang="en-GB" sz="2400" b="1" dirty="0"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chievement for all.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b="1" dirty="0">
                <a:solidFill>
                  <a:srgbClr val="FF0000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n-GB" sz="2400" b="1" dirty="0">
                <a:solidFill>
                  <a:srgbClr val="0066FF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- R</a:t>
            </a:r>
            <a:r>
              <a:rPr lang="en-GB" sz="2400" b="1" dirty="0"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eading at the </a:t>
            </a:r>
            <a:r>
              <a:rPr lang="en-GB" sz="2400" b="1" dirty="0">
                <a:solidFill>
                  <a:srgbClr val="FF0000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heart</a:t>
            </a:r>
            <a:r>
              <a:rPr lang="en-GB" sz="2400" b="1" dirty="0"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of our school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b="1" dirty="0">
                <a:solidFill>
                  <a:srgbClr val="FF0000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GB" sz="2400" b="1" dirty="0">
                <a:solidFill>
                  <a:srgbClr val="0066FF"/>
                </a:solidFill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– T</a:t>
            </a:r>
            <a:r>
              <a:rPr lang="en-GB" sz="2400" b="1" dirty="0">
                <a:effectLst/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eaching a knowledge rich curriculum.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400" i="1" dirty="0">
                <a:solidFill>
                  <a:srgbClr val="FFFFFF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9250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endParaRPr lang="en-GB" dirty="0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  <p:pic>
        <p:nvPicPr>
          <p:cNvPr id="3074" name="Picture 2" descr="The Lord&amp;#39;s Prayer Display Posters by Twinkl Printable Resources | TpT">
            <a:extLst>
              <a:ext uri="{FF2B5EF4-FFF2-40B4-BE49-F238E27FC236}">
                <a16:creationId xmlns:a16="http://schemas.microsoft.com/office/drawing/2014/main" id="{FAD109EE-75F8-46DF-BB55-6C77EA8BC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63" y="457197"/>
            <a:ext cx="6815135" cy="594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147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703870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Truthfulness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“The truth will set you free” John 8:32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5-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Praise worship</a:t>
            </a:r>
          </a:p>
        </p:txBody>
      </p:sp>
      <p:pic>
        <p:nvPicPr>
          <p:cNvPr id="4" name="Picture 2" descr="Adam, Eve, the Gospel, and the Truthfulness of Scripture - Servants of Grace">
            <a:extLst>
              <a:ext uri="{FF2B5EF4-FFF2-40B4-BE49-F238E27FC236}">
                <a16:creationId xmlns:a16="http://schemas.microsoft.com/office/drawing/2014/main" id="{448DE344-6228-4A77-8FEE-B9B454DAF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0"/>
            <a:ext cx="7529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68389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1C3E817E-E139-426E-89E5-9DD346EC7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E2ADD2F6-F7FC-464F-8F18-5BDBD27A7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5A3A31F1-FA83-497F-98FF-9A5621DC5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asting Crowns - Voice of Truth [LYRICS] - YouTube">
            <a:extLst>
              <a:ext uri="{FF2B5EF4-FFF2-40B4-BE49-F238E27FC236}">
                <a16:creationId xmlns:a16="http://schemas.microsoft.com/office/drawing/2014/main" id="{546FD3FC-B516-454E-B790-E58C429BB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56883" y="3313941"/>
            <a:ext cx="2458064" cy="2638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" name="Rectangle 140">
            <a:extLst>
              <a:ext uri="{FF2B5EF4-FFF2-40B4-BE49-F238E27FC236}">
                <a16:creationId xmlns:a16="http://schemas.microsoft.com/office/drawing/2014/main" id="{343FF9E2-8F7E-4BCC-9A50-C41AD8A56D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31468" y="164592"/>
            <a:ext cx="3708894" cy="654017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EF3056-5D5E-4305-A9F7-98CA584B9E0F}"/>
              </a:ext>
            </a:extLst>
          </p:cNvPr>
          <p:cNvSpPr txBox="1"/>
          <p:nvPr/>
        </p:nvSpPr>
        <p:spPr>
          <a:xfrm>
            <a:off x="8560024" y="1559768"/>
            <a:ext cx="3238829" cy="31353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r>
              <a:rPr lang="en-US" sz="3000" cap="all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Song to reflect: This is me!</a:t>
            </a: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r>
              <a:rPr lang="en-US" sz="3000" cap="all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47751BC8-250F-493B-BDF9-D45BA5991D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19318" y="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BF0F044C-8394-47CB-8E3D-FA56B06939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6B2DCD75-B707-4C51-8ADC-813834C09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02525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F4851414-8BB1-42EF-912B-608FCE07B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644123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Online Media 2" title="This Is Me - The Greatest Showman {LYRICS}">
            <a:hlinkClick r:id="" action="ppaction://media"/>
            <a:extLst>
              <a:ext uri="{FF2B5EF4-FFF2-40B4-BE49-F238E27FC236}">
                <a16:creationId xmlns:a16="http://schemas.microsoft.com/office/drawing/2014/main" id="{9E4F376E-4025-4AF2-B7F8-3387C259F84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94299" y="855406"/>
            <a:ext cx="7750206" cy="539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183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CDAAE-A544-4D4B-BF7B-65527DA91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Love them like Jesus</a:t>
            </a:r>
          </a:p>
        </p:txBody>
      </p:sp>
      <p:pic>
        <p:nvPicPr>
          <p:cNvPr id="4" name="Online Media 3" title="Love them like Jesus By Casting crowns (lyrics+pictures)">
            <a:hlinkClick r:id="" action="ppaction://media"/>
            <a:extLst>
              <a:ext uri="{FF2B5EF4-FFF2-40B4-BE49-F238E27FC236}">
                <a16:creationId xmlns:a16="http://schemas.microsoft.com/office/drawing/2014/main" id="{660CD1F7-D840-4387-B688-751D4BFC1C4F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090738" y="1600200"/>
            <a:ext cx="8010525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099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FC39D-BD34-4350-B97A-3A7BDDF50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Especially for key stage 1 </a:t>
            </a:r>
            <a:br>
              <a:rPr lang="en-GB" dirty="0"/>
            </a:br>
            <a:r>
              <a:rPr lang="en-GB" dirty="0"/>
              <a:t>–The butterfly song</a:t>
            </a:r>
          </a:p>
        </p:txBody>
      </p:sp>
      <p:pic>
        <p:nvPicPr>
          <p:cNvPr id="10" name="Online Media 9" title="If I were a butterfly - Lyrics and music">
            <a:hlinkClick r:id="" action="ppaction://media"/>
            <a:extLst>
              <a:ext uri="{FF2B5EF4-FFF2-40B4-BE49-F238E27FC236}">
                <a16:creationId xmlns:a16="http://schemas.microsoft.com/office/drawing/2014/main" id="{0F24228B-D96C-4A3D-8C85-32DC48354AE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154097" y="2175029"/>
            <a:ext cx="9232777" cy="4040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569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ndle vigil to mark COVID-19 anniversary | North Bay Nugget">
            <a:extLst>
              <a:ext uri="{FF2B5EF4-FFF2-40B4-BE49-F238E27FC236}">
                <a16:creationId xmlns:a16="http://schemas.microsoft.com/office/drawing/2014/main" id="{DB8821FC-C373-401E-94F1-FC05BA65CC3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1" r="-2" b="24311"/>
          <a:stretch/>
        </p:blipFill>
        <p:spPr bwMode="auto">
          <a:xfrm>
            <a:off x="7531511" y="3351888"/>
            <a:ext cx="4660490" cy="3506112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  <a:noFill/>
        </p:spPr>
      </p:pic>
      <p:pic>
        <p:nvPicPr>
          <p:cNvPr id="6" name="Picture 5" descr="Bible with a crown of thorns on a wooden table | Crown of thorns, Worship  backgrounds, Jesus christ images">
            <a:extLst>
              <a:ext uri="{FF2B5EF4-FFF2-40B4-BE49-F238E27FC236}">
                <a16:creationId xmlns:a16="http://schemas.microsoft.com/office/drawing/2014/main" id="{ED52DE9A-584E-423B-AE12-4AADD86ECD5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2" b="2"/>
          <a:stretch/>
        </p:blipFill>
        <p:spPr bwMode="auto"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pic>
        <p:nvPicPr>
          <p:cNvPr id="7" name="Picture 6" descr="A picture containing text, sunset, outdoor, sun&#10;&#10;Description automatically generated">
            <a:extLst>
              <a:ext uri="{FF2B5EF4-FFF2-40B4-BE49-F238E27FC236}">
                <a16:creationId xmlns:a16="http://schemas.microsoft.com/office/drawing/2014/main" id="{F36B5C4A-EA04-4F5D-B459-354AC0F7B796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797"/>
          <a:stretch/>
        </p:blipFill>
        <p:spPr bwMode="auto">
          <a:xfrm>
            <a:off x="5977142" y="5494"/>
            <a:ext cx="6214838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97ABFF-1A72-4936-865E-7A86A78D513B}"/>
              </a:ext>
            </a:extLst>
          </p:cNvPr>
          <p:cNvSpPr txBox="1"/>
          <p:nvPr/>
        </p:nvSpPr>
        <p:spPr>
          <a:xfrm>
            <a:off x="97472" y="5836465"/>
            <a:ext cx="5879670" cy="686347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 dirty="0">
                <a:solidFill>
                  <a:srgbClr val="FFFFFF"/>
                </a:solidFill>
              </a:rPr>
              <a:t>We think of God the Father who teaches us through his word.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9D528C-37E2-4F98-BE9F-A740D766B028}"/>
              </a:ext>
            </a:extLst>
          </p:cNvPr>
          <p:cNvSpPr txBox="1"/>
          <p:nvPr/>
        </p:nvSpPr>
        <p:spPr>
          <a:xfrm>
            <a:off x="6096000" y="2998636"/>
            <a:ext cx="6023811" cy="33463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000" dirty="0">
                <a:solidFill>
                  <a:srgbClr val="FFFFFF"/>
                </a:solidFill>
              </a:rPr>
              <a:t>We think of God’s son, Jesus who loves us</a:t>
            </a:r>
            <a:r>
              <a:rPr lang="en-GB" sz="1150" dirty="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FCD8AE-66F7-4A9D-8694-53D948B465C4}"/>
              </a:ext>
            </a:extLst>
          </p:cNvPr>
          <p:cNvSpPr txBox="1"/>
          <p:nvPr/>
        </p:nvSpPr>
        <p:spPr>
          <a:xfrm>
            <a:off x="7794499" y="6012044"/>
            <a:ext cx="4397481" cy="335188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 dirty="0">
                <a:solidFill>
                  <a:srgbClr val="FFFFFF"/>
                </a:solidFill>
              </a:rPr>
              <a:t>We think of God, the Holy spirit, who guides us.</a:t>
            </a:r>
          </a:p>
        </p:txBody>
      </p:sp>
    </p:spTree>
    <p:extLst>
      <p:ext uri="{BB962C8B-B14F-4D97-AF65-F5344CB8AC3E}">
        <p14:creationId xmlns:p14="http://schemas.microsoft.com/office/powerpoint/2010/main" val="249537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horal singing narrow - Colne Valley Male Voice Choir">
            <a:extLst>
              <a:ext uri="{FF2B5EF4-FFF2-40B4-BE49-F238E27FC236}">
                <a16:creationId xmlns:a16="http://schemas.microsoft.com/office/drawing/2014/main" id="{5E5D99B9-ECD7-44C2-8446-B500D7C464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93" b="10751"/>
          <a:stretch/>
        </p:blipFill>
        <p:spPr bwMode="auto">
          <a:xfrm>
            <a:off x="-1" y="10"/>
            <a:ext cx="12192000" cy="455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30074"/>
            <a:ext cx="12192000" cy="232792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116" y="4692768"/>
            <a:ext cx="11859768" cy="200253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6E2942-F6C0-4702-8E4C-1BB91427D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723" y="4956811"/>
            <a:ext cx="11439414" cy="8974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4400" b="0" cap="all" spc="-100">
                <a:solidFill>
                  <a:schemeClr val="tx1"/>
                </a:solidFill>
              </a:rPr>
              <a:t>Children’s choice</a:t>
            </a:r>
          </a:p>
        </p:txBody>
      </p:sp>
    </p:spTree>
    <p:extLst>
      <p:ext uri="{BB962C8B-B14F-4D97-AF65-F5344CB8AC3E}">
        <p14:creationId xmlns:p14="http://schemas.microsoft.com/office/powerpoint/2010/main" val="647458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endParaRPr lang="en-GB" dirty="0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  <p:pic>
        <p:nvPicPr>
          <p:cNvPr id="3074" name="Picture 2" descr="The Lord&amp;#39;s Prayer Display Posters by Twinkl Printable Resources | TpT">
            <a:extLst>
              <a:ext uri="{FF2B5EF4-FFF2-40B4-BE49-F238E27FC236}">
                <a16:creationId xmlns:a16="http://schemas.microsoft.com/office/drawing/2014/main" id="{FAD109EE-75F8-46DF-BB55-6C77EA8BC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63" y="457197"/>
            <a:ext cx="6815135" cy="594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2064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703870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Truthfulness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“The truth will set you free” John 8:32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5-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Class worship Thursday</a:t>
            </a:r>
          </a:p>
        </p:txBody>
      </p:sp>
      <p:pic>
        <p:nvPicPr>
          <p:cNvPr id="4" name="Picture 2" descr="Adam, Eve, the Gospel, and the Truthfulness of Scripture - Servants of Grace">
            <a:extLst>
              <a:ext uri="{FF2B5EF4-FFF2-40B4-BE49-F238E27FC236}">
                <a16:creationId xmlns:a16="http://schemas.microsoft.com/office/drawing/2014/main" id="{448DE344-6228-4A77-8FEE-B9B454DAF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0"/>
            <a:ext cx="7529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62213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A8702010-68BC-443D-88D4-407773D98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137" name="Rectangle 136">
            <a:extLst>
              <a:ext uri="{FF2B5EF4-FFF2-40B4-BE49-F238E27FC236}">
                <a16:creationId xmlns:a16="http://schemas.microsoft.com/office/drawing/2014/main" id="{CFFB3FCD-ADAB-4198-B351-2D48D2A62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5407" y="1069911"/>
            <a:ext cx="5007582" cy="1385829"/>
          </a:xfrm>
        </p:spPr>
        <p:txBody>
          <a:bodyPr>
            <a:normAutofit/>
          </a:bodyPr>
          <a:lstStyle/>
          <a:p>
            <a:r>
              <a:rPr lang="en-GB" sz="2400" dirty="0">
                <a:latin typeface="Twinkl Cursive Looped" panose="02000000000000000000" pitchFamily="2" charset="0"/>
              </a:rPr>
              <a:t>Reflection – </a:t>
            </a:r>
            <a:br>
              <a:rPr lang="en-GB" sz="2400" dirty="0">
                <a:latin typeface="Twinkl Cursive Looped" panose="02000000000000000000" pitchFamily="2" charset="0"/>
              </a:rPr>
            </a:br>
            <a:r>
              <a:rPr lang="en-GB" sz="2400" dirty="0">
                <a:latin typeface="Twinkl Cursive Looped" panose="02000000000000000000" pitchFamily="2" charset="0"/>
              </a:rPr>
              <a:t>Black History Month</a:t>
            </a:r>
            <a:br>
              <a:rPr lang="en-GB" sz="2400" dirty="0">
                <a:latin typeface="Comic Sans MS" panose="030F0702030302020204" pitchFamily="66" charset="0"/>
              </a:rPr>
            </a:br>
            <a:r>
              <a:rPr lang="en-GB" sz="1600" dirty="0"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37148" y="4402260"/>
            <a:ext cx="4224100" cy="1616801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latin typeface="Twinkl Cursive Looped"/>
              </a:rPr>
              <a:t>Can you think of how love never fails or how the Lord gives wisdom?</a:t>
            </a: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728BB691-7718-4B75-B2DC-DD370B7D0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48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934E5709-24C6-4EAA-A963-DEB137693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4A50C428-FB13-481F-9585-5BCCF34DB1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408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2ABEFF2D-6408-485D-BAD5-EFF000E25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4030B6B3-E4D5-4F34-AAC2-C16E101410FA}"/>
              </a:ext>
            </a:extLst>
          </p:cNvPr>
          <p:cNvSpPr txBox="1"/>
          <p:nvPr/>
        </p:nvSpPr>
        <p:spPr>
          <a:xfrm>
            <a:off x="5558505" y="2969350"/>
            <a:ext cx="609452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b="0" i="0" dirty="0">
                <a:solidFill>
                  <a:srgbClr val="000000"/>
                </a:solidFill>
                <a:effectLst/>
                <a:latin typeface="ReithSans"/>
              </a:rPr>
              <a:t>Lilian Bader was born in 1918 in Liverpool and went on to become one of the very first black women to join the British Armed Forces.</a:t>
            </a:r>
          </a:p>
          <a:p>
            <a:pPr algn="l"/>
            <a:r>
              <a:rPr lang="en-GB" b="0" i="0" dirty="0">
                <a:solidFill>
                  <a:srgbClr val="000000"/>
                </a:solidFill>
                <a:effectLst/>
                <a:latin typeface="ReithSans"/>
              </a:rPr>
              <a:t>Starting out as a canteen assistant at an army base in Yorkshire, she eventually trained as an instrument repairer, before becoming a leading aircraftwoman and soon afterwards earning herself the rank of Corporal.</a:t>
            </a:r>
          </a:p>
          <a:p>
            <a:pPr algn="l"/>
            <a:r>
              <a:rPr lang="en-GB" b="0" i="0" dirty="0">
                <a:solidFill>
                  <a:srgbClr val="000000"/>
                </a:solidFill>
                <a:effectLst/>
                <a:latin typeface="ReithSans"/>
              </a:rPr>
              <a:t>Three generations of her family served in the armed forces.</a:t>
            </a:r>
          </a:p>
          <a:p>
            <a:pPr algn="l"/>
            <a:r>
              <a:rPr lang="en-GB" b="0" i="0" dirty="0">
                <a:solidFill>
                  <a:srgbClr val="000000"/>
                </a:solidFill>
                <a:effectLst/>
                <a:latin typeface="ReithSans"/>
              </a:rPr>
              <a:t>When she left the army to have children of her own, she retrained and got a degree from the University of London to become a teacher. </a:t>
            </a:r>
            <a:r>
              <a:rPr lang="en-GB" dirty="0">
                <a:solidFill>
                  <a:srgbClr val="000000"/>
                </a:solidFill>
                <a:latin typeface="ReithSans"/>
              </a:rPr>
              <a:t>We are proud of her.</a:t>
            </a:r>
            <a:endParaRPr lang="en-GB" b="0" i="0" dirty="0">
              <a:solidFill>
                <a:srgbClr val="000000"/>
              </a:solidFill>
              <a:effectLst/>
              <a:latin typeface="ReithSans"/>
            </a:endParaRPr>
          </a:p>
        </p:txBody>
      </p:sp>
      <p:pic>
        <p:nvPicPr>
          <p:cNvPr id="2050" name="Picture 2" descr="Black History Month Firsts: Lilian Bader">
            <a:extLst>
              <a:ext uri="{FF2B5EF4-FFF2-40B4-BE49-F238E27FC236}">
                <a16:creationId xmlns:a16="http://schemas.microsoft.com/office/drawing/2014/main" id="{2B2AEC28-1E66-469A-9F03-7699D8735E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8505" y="621791"/>
            <a:ext cx="6001228" cy="2220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291DB19-A946-4B5A-8FD6-5873982ED3C2}"/>
              </a:ext>
            </a:extLst>
          </p:cNvPr>
          <p:cNvSpPr txBox="1"/>
          <p:nvPr/>
        </p:nvSpPr>
        <p:spPr>
          <a:xfrm>
            <a:off x="645407" y="2183907"/>
            <a:ext cx="473803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Black history month was first launched in London in the 1980s, where the aim was for the local community to </a:t>
            </a:r>
            <a:r>
              <a:rPr lang="en-GB" dirty="0">
                <a:solidFill>
                  <a:srgbClr val="FF0000"/>
                </a:solidFill>
                <a:latin typeface="Comic Sans MS" panose="030F0702030302020204" pitchFamily="66" charset="0"/>
              </a:rPr>
              <a:t>challenge racism and educate themselves and others </a:t>
            </a:r>
            <a:r>
              <a:rPr lang="en-GB" dirty="0">
                <a:latin typeface="Comic Sans MS" panose="030F0702030302020204" pitchFamily="66" charset="0"/>
              </a:rPr>
              <a:t>about the British history that was not taught in schools We are going to learn about that history every half term….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143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endParaRPr lang="en-GB" dirty="0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  <p:pic>
        <p:nvPicPr>
          <p:cNvPr id="3074" name="Picture 2" descr="The Lord&amp;#39;s Prayer Display Posters by Twinkl Printable Resources | TpT">
            <a:extLst>
              <a:ext uri="{FF2B5EF4-FFF2-40B4-BE49-F238E27FC236}">
                <a16:creationId xmlns:a16="http://schemas.microsoft.com/office/drawing/2014/main" id="{FAD109EE-75F8-46DF-BB55-6C77EA8BC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63" y="457197"/>
            <a:ext cx="6815135" cy="594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3905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355230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tx1"/>
                </a:solidFill>
                <a:latin typeface="Twinkl Cursive Looped" panose="02000000000000000000" pitchFamily="2" charset="0"/>
              </a:rPr>
              <a:t>Celebration 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703870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Truthfulness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“The truth will set you free” John 8:32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-5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Celebration worship</a:t>
            </a:r>
          </a:p>
        </p:txBody>
      </p:sp>
      <p:pic>
        <p:nvPicPr>
          <p:cNvPr id="4" name="Picture 2" descr="Adam, Eve, the Gospel, and the Truthfulness of Scripture - Servants of Grace">
            <a:extLst>
              <a:ext uri="{FF2B5EF4-FFF2-40B4-BE49-F238E27FC236}">
                <a16:creationId xmlns:a16="http://schemas.microsoft.com/office/drawing/2014/main" id="{448DE344-6228-4A77-8FEE-B9B454DAF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0"/>
            <a:ext cx="7529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59300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Happy Birthday&amp;#39; Song Facts—History of &amp;#39;Happy Birthday&amp;#39; Song">
            <a:extLst>
              <a:ext uri="{FF2B5EF4-FFF2-40B4-BE49-F238E27FC236}">
                <a16:creationId xmlns:a16="http://schemas.microsoft.com/office/drawing/2014/main" id="{8EF12D12-123B-4C44-80ED-64E1EAA220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15"/>
          <a:stretch/>
        </p:blipFill>
        <p:spPr bwMode="auto">
          <a:xfrm>
            <a:off x="-1" y="10"/>
            <a:ext cx="12192000" cy="455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30074"/>
            <a:ext cx="12192000" cy="232792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116" y="4692768"/>
            <a:ext cx="11859768" cy="200253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D0253D-13B3-40D0-A3E5-44E36B241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723" y="4956811"/>
            <a:ext cx="11439414" cy="8974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4400" b="0" cap="all" spc="-100" dirty="0">
                <a:solidFill>
                  <a:schemeClr val="tx1"/>
                </a:solidFill>
                <a:latin typeface="Twinkl Cursive Looped" panose="02000000000000000000" pitchFamily="2" charset="0"/>
              </a:rPr>
              <a:t>Birthdays….Happy Birthday to YOU</a:t>
            </a:r>
            <a:r>
              <a:rPr lang="en-US" sz="4400" b="0" cap="all" spc="-1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14073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7" name="Rectangle 136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8" name="Rectangle 147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3,249,422 Growth Stock Photos and Images - 123RF">
            <a:extLst>
              <a:ext uri="{FF2B5EF4-FFF2-40B4-BE49-F238E27FC236}">
                <a16:creationId xmlns:a16="http://schemas.microsoft.com/office/drawing/2014/main" id="{5D27E426-AED1-437B-8683-DE2DC494A4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"/>
          <a:stretch/>
        </p:blipFill>
        <p:spPr bwMode="auto">
          <a:xfrm>
            <a:off x="20" y="10"/>
            <a:ext cx="1219197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0" name="Rectangle 149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alpha val="30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7990846F-3F1A-44C0-89BC-2CEB1E8F5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rgbClr val="5CB346">
              <a:alpha val="40000"/>
            </a:srgb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DE489E-8B1A-4E9B-9F9E-852BE1C23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24" y="1340361"/>
            <a:ext cx="3729162" cy="33417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3600" b="0" cap="all" spc="-100">
                <a:solidFill>
                  <a:schemeClr val="tx1"/>
                </a:solidFill>
              </a:rPr>
              <a:t>Personal Development Awards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4B4F2C3-2A8F-4A83-B856-A5A1F3FC15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2796" y="395326"/>
            <a:ext cx="6630924" cy="47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8317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1C3E817E-E139-426E-89E5-9DD346EC7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E2ADD2F6-F7FC-464F-8F18-5BDBD27A7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5A3A31F1-FA83-497F-98FF-9A5621DC5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asting Crowns - Voice of Truth [LYRICS] - YouTube">
            <a:extLst>
              <a:ext uri="{FF2B5EF4-FFF2-40B4-BE49-F238E27FC236}">
                <a16:creationId xmlns:a16="http://schemas.microsoft.com/office/drawing/2014/main" id="{546FD3FC-B516-454E-B790-E58C429BB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56883" y="3313941"/>
            <a:ext cx="2458064" cy="2638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" name="Rectangle 140">
            <a:extLst>
              <a:ext uri="{FF2B5EF4-FFF2-40B4-BE49-F238E27FC236}">
                <a16:creationId xmlns:a16="http://schemas.microsoft.com/office/drawing/2014/main" id="{343FF9E2-8F7E-4BCC-9A50-C41AD8A56D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31468" y="164592"/>
            <a:ext cx="3708894" cy="654017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EF3056-5D5E-4305-A9F7-98CA584B9E0F}"/>
              </a:ext>
            </a:extLst>
          </p:cNvPr>
          <p:cNvSpPr txBox="1"/>
          <p:nvPr/>
        </p:nvSpPr>
        <p:spPr>
          <a:xfrm>
            <a:off x="8560024" y="1559768"/>
            <a:ext cx="3238829" cy="31353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r>
              <a:rPr lang="en-US" sz="3000" cap="all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Song to reflect: </a:t>
            </a: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r>
              <a:rPr lang="en-US" sz="3000" cap="all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47751BC8-250F-493B-BDF9-D45BA5991D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19318" y="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BF0F044C-8394-47CB-8E3D-FA56B06939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6B2DCD75-B707-4C51-8ADC-813834C09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02525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F4851414-8BB1-42EF-912B-608FCE07B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644123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nline Media 2" title="What a Wonderful World">
            <a:hlinkClick r:id="" action="ppaction://media"/>
            <a:extLst>
              <a:ext uri="{FF2B5EF4-FFF2-40B4-BE49-F238E27FC236}">
                <a16:creationId xmlns:a16="http://schemas.microsoft.com/office/drawing/2014/main" id="{CE400F84-FD12-43B3-A19D-7C38F5BB668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93147" y="731520"/>
            <a:ext cx="7662932" cy="541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911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A8702010-68BC-443D-88D4-407773D98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88" name="Rectangle 87">
            <a:extLst>
              <a:ext uri="{FF2B5EF4-FFF2-40B4-BE49-F238E27FC236}">
                <a16:creationId xmlns:a16="http://schemas.microsoft.com/office/drawing/2014/main" id="{CFFB3FCD-ADAB-4198-B351-2D48D2A62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98BC01-3202-4963-97F4-2F741AC16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6" y="2642181"/>
            <a:ext cx="5716338" cy="216127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>
              <a:lnSpc>
                <a:spcPct val="83000"/>
              </a:lnSpc>
            </a:pPr>
            <a:r>
              <a:rPr lang="en-US" sz="6000" b="0" cap="all" spc="-100" dirty="0">
                <a:latin typeface="Twinkl Cursive Looped" panose="02000000000000000000" pitchFamily="2" charset="0"/>
              </a:rPr>
              <a:t>Head Teacher Awards</a:t>
            </a:r>
            <a:br>
              <a:rPr lang="en-US" sz="6000" b="0" cap="all" spc="-100" dirty="0">
                <a:latin typeface="Twinkl Cursive Looped" panose="02000000000000000000" pitchFamily="2" charset="0"/>
              </a:rPr>
            </a:br>
            <a:endParaRPr lang="en-US" sz="6000" b="0" cap="all" spc="-100" dirty="0">
              <a:latin typeface="Twinkl Cursive Looped" panose="02000000000000000000" pitchFamily="2" charset="0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728BB691-7718-4B75-B2DC-DD370B7D0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48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934E5709-24C6-4EAA-A963-DEB137693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4A50C428-FB13-481F-9585-5BCCF34DB1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408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2ABEFF2D-6408-485D-BAD5-EFF000E25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Headteacher Awards - Concordia Academy">
            <a:extLst>
              <a:ext uri="{FF2B5EF4-FFF2-40B4-BE49-F238E27FC236}">
                <a16:creationId xmlns:a16="http://schemas.microsoft.com/office/drawing/2014/main" id="{751A5E1E-B0F3-48BF-99AB-B0AAA51640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4" r="16529"/>
          <a:stretch/>
        </p:blipFill>
        <p:spPr bwMode="auto">
          <a:xfrm>
            <a:off x="7228702" y="621793"/>
            <a:ext cx="4342547" cy="561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B974C2-3234-41A2-9455-0D4719365036}"/>
              </a:ext>
            </a:extLst>
          </p:cNvPr>
          <p:cNvSpPr txBox="1"/>
          <p:nvPr/>
        </p:nvSpPr>
        <p:spPr>
          <a:xfrm>
            <a:off x="1308366" y="4766330"/>
            <a:ext cx="52332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rgbClr val="FF0000"/>
                </a:solidFill>
                <a:latin typeface="Twinkl Cursive Looped" panose="02000000000000000000" pitchFamily="2" charset="0"/>
              </a:rPr>
              <a:t>A</a:t>
            </a:r>
            <a:r>
              <a:rPr lang="en-GB" sz="4400" dirty="0">
                <a:latin typeface="Twinkl Cursive Looped" panose="02000000000000000000" pitchFamily="2" charset="0"/>
              </a:rPr>
              <a:t>chievement for all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4862A52-8201-4151-BE13-1BCC4A530E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24" y="1333009"/>
            <a:ext cx="6630924" cy="47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107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CDAAE-A544-4D4B-BF7B-65527DA91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Love them like Jesus</a:t>
            </a:r>
          </a:p>
        </p:txBody>
      </p:sp>
      <p:pic>
        <p:nvPicPr>
          <p:cNvPr id="4" name="Online Media 3" title="Love them like Jesus By Casting crowns (lyrics+pictures)">
            <a:hlinkClick r:id="" action="ppaction://media"/>
            <a:extLst>
              <a:ext uri="{FF2B5EF4-FFF2-40B4-BE49-F238E27FC236}">
                <a16:creationId xmlns:a16="http://schemas.microsoft.com/office/drawing/2014/main" id="{660CD1F7-D840-4387-B688-751D4BFC1C4F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090738" y="1600200"/>
            <a:ext cx="8010525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978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dhesive notes on glass wall">
            <a:extLst>
              <a:ext uri="{FF2B5EF4-FFF2-40B4-BE49-F238E27FC236}">
                <a16:creationId xmlns:a16="http://schemas.microsoft.com/office/drawing/2014/main" id="{6020D36A-CA55-4418-A367-56991CA9E3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015" b="2715"/>
          <a:stretch/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4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708657-7ADB-43EA-AD7B-8189090E9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643467"/>
            <a:ext cx="5452529" cy="356924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83000"/>
              </a:lnSpc>
            </a:pPr>
            <a:r>
              <a:rPr lang="en-US" sz="6000" b="0" cap="all" spc="-100">
                <a:solidFill>
                  <a:schemeClr val="bg1"/>
                </a:solidFill>
              </a:rPr>
              <a:t>Reminders: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731935" y="1397930"/>
            <a:ext cx="6858003" cy="4062128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4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68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43237" y="1342937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4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 dirty="0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 descr="Postcard from Timperley: 14/10/12 - 21/10/12">
            <a:extLst>
              <a:ext uri="{FF2B5EF4-FFF2-40B4-BE49-F238E27FC236}">
                <a16:creationId xmlns:a16="http://schemas.microsoft.com/office/drawing/2014/main" id="{E7F57D64-36AD-464C-9D95-D9BE72D50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37" y="614417"/>
            <a:ext cx="5262953" cy="5134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BBC - Manchester - Faith - My Passion">
            <a:extLst>
              <a:ext uri="{FF2B5EF4-FFF2-40B4-BE49-F238E27FC236}">
                <a16:creationId xmlns:a16="http://schemas.microsoft.com/office/drawing/2014/main" id="{AA866BD8-6542-4068-9389-DCE16D485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325" y="1022226"/>
            <a:ext cx="1447800" cy="193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83CBC1-73CB-4B43-992D-2666442BE648}"/>
              </a:ext>
            </a:extLst>
          </p:cNvPr>
          <p:cNvSpPr txBox="1"/>
          <p:nvPr/>
        </p:nvSpPr>
        <p:spPr>
          <a:xfrm>
            <a:off x="6243484" y="2340077"/>
            <a:ext cx="31561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Twinkl Cursive Looped" panose="02000000000000000000" pitchFamily="2" charset="0"/>
              </a:rPr>
              <a:t>Reverend Jan</a:t>
            </a:r>
          </a:p>
          <a:p>
            <a:endParaRPr lang="en-GB" sz="3200" dirty="0">
              <a:latin typeface="Twinkl Cursive Looped" panose="02000000000000000000" pitchFamily="2" charset="0"/>
            </a:endParaRPr>
          </a:p>
          <a:p>
            <a:r>
              <a:rPr lang="en-GB" sz="3200" dirty="0">
                <a:latin typeface="Twinkl Cursive Looped" panose="02000000000000000000" pitchFamily="2" charset="0"/>
              </a:rPr>
              <a:t>Blessing to all</a:t>
            </a:r>
          </a:p>
        </p:txBody>
      </p:sp>
    </p:spTree>
    <p:extLst>
      <p:ext uri="{BB962C8B-B14F-4D97-AF65-F5344CB8AC3E}">
        <p14:creationId xmlns:p14="http://schemas.microsoft.com/office/powerpoint/2010/main" val="1022972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-1" y="272143"/>
            <a:ext cx="12094029" cy="6509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Content Placeholder 3" descr="http://www.ukimmigrationbarristers.com/blog/wp-content/uploads/2013/03/keep-calm-british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5720" y="908720"/>
            <a:ext cx="4680520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38275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185058" y="274638"/>
            <a:ext cx="11821884" cy="630872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Comic Sans MS" pitchFamily="66" charset="0"/>
              </a:rPr>
              <a:t>Put your thumb up if........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600201"/>
            <a:ext cx="11397343" cy="4525963"/>
          </a:xfrm>
        </p:spPr>
        <p:txBody>
          <a:bodyPr>
            <a:normAutofit lnSpcReduction="10000"/>
          </a:bodyPr>
          <a:lstStyle/>
          <a:p>
            <a:r>
              <a:rPr lang="en-GB" dirty="0">
                <a:latin typeface="Comic Sans MS" pitchFamily="66" charset="0"/>
              </a:rPr>
              <a:t>You have brown hair</a:t>
            </a:r>
          </a:p>
          <a:p>
            <a:r>
              <a:rPr lang="en-GB" dirty="0">
                <a:latin typeface="Comic Sans MS" pitchFamily="66" charset="0"/>
              </a:rPr>
              <a:t>Wear glasses</a:t>
            </a:r>
          </a:p>
          <a:p>
            <a:r>
              <a:rPr lang="en-GB" dirty="0">
                <a:latin typeface="Comic Sans MS" pitchFamily="66" charset="0"/>
              </a:rPr>
              <a:t>Have a brother or sister</a:t>
            </a:r>
          </a:p>
          <a:p>
            <a:r>
              <a:rPr lang="en-GB" dirty="0">
                <a:latin typeface="Comic Sans MS" pitchFamily="66" charset="0"/>
              </a:rPr>
              <a:t>Like football</a:t>
            </a:r>
          </a:p>
          <a:p>
            <a:r>
              <a:rPr lang="en-GB" dirty="0">
                <a:latin typeface="Comic Sans MS" pitchFamily="66" charset="0"/>
              </a:rPr>
              <a:t>Can speak another language</a:t>
            </a:r>
          </a:p>
          <a:p>
            <a:r>
              <a:rPr lang="en-GB" dirty="0">
                <a:latin typeface="Comic Sans MS" pitchFamily="66" charset="0"/>
              </a:rPr>
              <a:t>You like swimming in the sea! </a:t>
            </a:r>
          </a:p>
          <a:p>
            <a:r>
              <a:rPr lang="en-GB" dirty="0">
                <a:latin typeface="Comic Sans MS" pitchFamily="66" charset="0"/>
              </a:rPr>
              <a:t>Born in this country</a:t>
            </a:r>
          </a:p>
          <a:p>
            <a:r>
              <a:rPr lang="en-GB" dirty="0">
                <a:latin typeface="Comic Sans MS" pitchFamily="66" charset="0"/>
              </a:rPr>
              <a:t>Know what you want to be when you’re older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A3B46B6-1BBB-432A-9C80-486068E20F56}"/>
              </a:ext>
            </a:extLst>
          </p:cNvPr>
          <p:cNvSpPr txBox="1">
            <a:spLocks/>
          </p:cNvSpPr>
          <p:nvPr/>
        </p:nvSpPr>
        <p:spPr>
          <a:xfrm>
            <a:off x="8579091" y="1143003"/>
            <a:ext cx="2698509" cy="40324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rgbClr val="FF0000"/>
                </a:solidFill>
                <a:latin typeface="Comic Sans MS" pitchFamily="66" charset="0"/>
              </a:rPr>
              <a:t>All these things help make up your identity </a:t>
            </a:r>
          </a:p>
        </p:txBody>
      </p:sp>
    </p:spTree>
    <p:extLst>
      <p:ext uri="{BB962C8B-B14F-4D97-AF65-F5344CB8AC3E}">
        <p14:creationId xmlns:p14="http://schemas.microsoft.com/office/powerpoint/2010/main" val="2357095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272143" y="141514"/>
            <a:ext cx="11549743" cy="661851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>
                <a:solidFill>
                  <a:srgbClr val="0070C0"/>
                </a:solidFill>
                <a:latin typeface="Comic Sans MS" pitchFamily="66" charset="0"/>
              </a:rPr>
              <a:t>So what else makes up your personal identity?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7571" y="1240972"/>
            <a:ext cx="10776857" cy="5342390"/>
          </a:xfrm>
        </p:spPr>
        <p:txBody>
          <a:bodyPr>
            <a:noAutofit/>
          </a:bodyPr>
          <a:lstStyle/>
          <a:p>
            <a:r>
              <a:rPr lang="en-GB" sz="3000" b="1" dirty="0">
                <a:latin typeface="Comic Sans MS" pitchFamily="66" charset="0"/>
              </a:rPr>
              <a:t>Groups or clubs that you belong to - scouts, rugby, choir....</a:t>
            </a:r>
          </a:p>
          <a:p>
            <a:r>
              <a:rPr lang="en-GB" sz="3000" b="1" dirty="0">
                <a:latin typeface="Comic Sans MS" pitchFamily="66" charset="0"/>
              </a:rPr>
              <a:t>What your interests or talents are - film, dance, speed stacking....</a:t>
            </a:r>
          </a:p>
          <a:p>
            <a:r>
              <a:rPr lang="en-GB" sz="3000" b="1" dirty="0">
                <a:latin typeface="Comic Sans MS" pitchFamily="66" charset="0"/>
              </a:rPr>
              <a:t>What things and people that are important to you</a:t>
            </a:r>
          </a:p>
          <a:p>
            <a:r>
              <a:rPr lang="en-GB" sz="3000" b="1" dirty="0">
                <a:latin typeface="Comic Sans MS" pitchFamily="66" charset="0"/>
              </a:rPr>
              <a:t>What your hopes are for the future.</a:t>
            </a:r>
          </a:p>
          <a:p>
            <a:r>
              <a:rPr lang="en-GB" sz="3000" b="1" dirty="0">
                <a:latin typeface="Comic Sans MS" pitchFamily="66" charset="0"/>
              </a:rPr>
              <a:t>Which people are important to you. </a:t>
            </a:r>
          </a:p>
          <a:p>
            <a:r>
              <a:rPr lang="en-GB" sz="3000" b="1" dirty="0">
                <a:latin typeface="Comic Sans MS" pitchFamily="66" charset="0"/>
              </a:rPr>
              <a:t>Your religion</a:t>
            </a:r>
          </a:p>
          <a:p>
            <a:r>
              <a:rPr lang="en-GB" sz="3000" b="1" dirty="0">
                <a:latin typeface="Comic Sans MS" pitchFamily="66" charset="0"/>
              </a:rPr>
              <a:t>The languages that you speak. </a:t>
            </a:r>
          </a:p>
          <a:p>
            <a:r>
              <a:rPr lang="en-GB" sz="3000" b="1" dirty="0">
                <a:latin typeface="Comic Sans MS" pitchFamily="66" charset="0"/>
              </a:rPr>
              <a:t>Which country you are from.</a:t>
            </a:r>
          </a:p>
        </p:txBody>
      </p:sp>
    </p:spTree>
    <p:extLst>
      <p:ext uri="{BB962C8B-B14F-4D97-AF65-F5344CB8AC3E}">
        <p14:creationId xmlns:p14="http://schemas.microsoft.com/office/powerpoint/2010/main" val="3101824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1" y="359229"/>
            <a:ext cx="12006942" cy="64987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260649"/>
            <a:ext cx="8229600" cy="388843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5000" dirty="0">
                <a:latin typeface="Comic Sans MS" pitchFamily="66" charset="0"/>
              </a:rPr>
              <a:t>We have talked about personal values, but can a country have values?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264568" y="3608615"/>
            <a:ext cx="8748464" cy="28529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5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We all live in Britain, what do you think British values are?</a:t>
            </a:r>
          </a:p>
        </p:txBody>
      </p:sp>
    </p:spTree>
    <p:extLst>
      <p:ext uri="{BB962C8B-B14F-4D97-AF65-F5344CB8AC3E}">
        <p14:creationId xmlns:p14="http://schemas.microsoft.com/office/powerpoint/2010/main" val="577987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620758" y="239484"/>
            <a:ext cx="11660695" cy="661851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943" y="0"/>
            <a:ext cx="11660695" cy="1143000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Comic Sans MS" pitchFamily="66" charset="0"/>
              </a:rPr>
              <a:t>We are going to be learning about British values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5943" y="1143000"/>
            <a:ext cx="8229600" cy="4248472"/>
          </a:xfrm>
        </p:spPr>
        <p:txBody>
          <a:bodyPr>
            <a:normAutofit/>
          </a:bodyPr>
          <a:lstStyle/>
          <a:p>
            <a:r>
              <a:rPr lang="en-GB" sz="4000" b="1" dirty="0">
                <a:latin typeface="Comic Sans MS" pitchFamily="66" charset="0"/>
              </a:rPr>
              <a:t>democracy</a:t>
            </a:r>
          </a:p>
          <a:p>
            <a:r>
              <a:rPr lang="en-GB" sz="4000" b="1" dirty="0">
                <a:latin typeface="Comic Sans MS" pitchFamily="66" charset="0"/>
              </a:rPr>
              <a:t>the rule of law</a:t>
            </a:r>
          </a:p>
          <a:p>
            <a:r>
              <a:rPr lang="en-GB" sz="4000" b="1" dirty="0">
                <a:latin typeface="Comic Sans MS" pitchFamily="66" charset="0"/>
              </a:rPr>
              <a:t>individual liberty</a:t>
            </a:r>
          </a:p>
          <a:p>
            <a:r>
              <a:rPr lang="en-GB" sz="4000" b="1" dirty="0">
                <a:latin typeface="Comic Sans MS" pitchFamily="66" charset="0"/>
              </a:rPr>
              <a:t>mutual respect</a:t>
            </a:r>
          </a:p>
          <a:p>
            <a:r>
              <a:rPr lang="en-GB" sz="4000" b="1" dirty="0">
                <a:latin typeface="Comic Sans MS" pitchFamily="66" charset="0"/>
              </a:rPr>
              <a:t>tolerance of those of different faiths and beliefs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775520" y="5715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pic>
        <p:nvPicPr>
          <p:cNvPr id="1026" name="Picture 2" descr="The British Values Helping Hand | rnibcollegeblog">
            <a:extLst>
              <a:ext uri="{FF2B5EF4-FFF2-40B4-BE49-F238E27FC236}">
                <a16:creationId xmlns:a16="http://schemas.microsoft.com/office/drawing/2014/main" id="{A3DACFBE-B0EC-466E-97FD-8E5F7D67D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890" y="1143000"/>
            <a:ext cx="4429760" cy="4912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1934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staff\Desktop\UJ.jpg"/>
          <p:cNvPicPr>
            <a:picLocks noChangeAspect="1" noChangeArrowheads="1"/>
          </p:cNvPicPr>
          <p:nvPr/>
        </p:nvPicPr>
        <p:blipFill>
          <a:blip r:embed="rId2" cstate="print">
            <a:lum bright="63000" contrast="-32000"/>
          </a:blip>
          <a:stretch>
            <a:fillRect/>
          </a:stretch>
        </p:blipFill>
        <p:spPr bwMode="auto">
          <a:xfrm>
            <a:off x="620758" y="239484"/>
            <a:ext cx="11660695" cy="661851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7486" y="1039585"/>
            <a:ext cx="5878286" cy="3875314"/>
          </a:xfrm>
        </p:spPr>
        <p:txBody>
          <a:bodyPr>
            <a:normAutofit/>
          </a:bodyPr>
          <a:lstStyle/>
          <a:p>
            <a:r>
              <a:rPr lang="en-GB" dirty="0">
                <a:latin typeface="Comic Sans MS" pitchFamily="66" charset="0"/>
              </a:rPr>
              <a:t>Reflection:</a:t>
            </a:r>
            <a:br>
              <a:rPr lang="en-GB" dirty="0">
                <a:latin typeface="Comic Sans MS" pitchFamily="66" charset="0"/>
              </a:rPr>
            </a:br>
            <a:r>
              <a:rPr lang="en-GB" dirty="0">
                <a:latin typeface="Comic Sans MS" pitchFamily="66" charset="0"/>
              </a:rPr>
              <a:t>Why do you think we need British values?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775520" y="5715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037968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AnalogousFromDarkSeedLeftStep">
      <a:dk1>
        <a:srgbClr val="000000"/>
      </a:dk1>
      <a:lt1>
        <a:srgbClr val="FFFFFF"/>
      </a:lt1>
      <a:dk2>
        <a:srgbClr val="413424"/>
      </a:dk2>
      <a:lt2>
        <a:srgbClr val="E7E2E8"/>
      </a:lt2>
      <a:accent1>
        <a:srgbClr val="5CB346"/>
      </a:accent1>
      <a:accent2>
        <a:srgbClr val="83B03A"/>
      </a:accent2>
      <a:accent3>
        <a:srgbClr val="A8A442"/>
      </a:accent3>
      <a:accent4>
        <a:srgbClr val="B17C3B"/>
      </a:accent4>
      <a:accent5>
        <a:srgbClr val="C35C4D"/>
      </a:accent5>
      <a:accent6>
        <a:srgbClr val="B13B5D"/>
      </a:accent6>
      <a:hlink>
        <a:srgbClr val="C06742"/>
      </a:hlink>
      <a:folHlink>
        <a:srgbClr val="7F7F7F"/>
      </a:folHlink>
    </a:clrScheme>
    <a:fontScheme name="Savon">
      <a:majorFont>
        <a:latin typeface="Speak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Selawik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D481D1737C624789CDC0062E470A3A" ma:contentTypeVersion="13" ma:contentTypeDescription="Create a new document." ma:contentTypeScope="" ma:versionID="d26b80e2856aa474da297d112e903c48">
  <xsd:schema xmlns:xsd="http://www.w3.org/2001/XMLSchema" xmlns:xs="http://www.w3.org/2001/XMLSchema" xmlns:p="http://schemas.microsoft.com/office/2006/metadata/properties" xmlns:ns2="cdfd068b-20d5-4086-86dc-bd85d8e86094" xmlns:ns3="598a01a8-5d69-453e-ab46-27cc0e5f55aa" targetNamespace="http://schemas.microsoft.com/office/2006/metadata/properties" ma:root="true" ma:fieldsID="1b62f07d30fda779dd0c828ce44172a9" ns2:_="" ns3:_="">
    <xsd:import namespace="cdfd068b-20d5-4086-86dc-bd85d8e86094"/>
    <xsd:import namespace="598a01a8-5d69-453e-ab46-27cc0e5f55a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fd068b-20d5-4086-86dc-bd85d8e8609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8a01a8-5d69-453e-ab46-27cc0e5f55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6D8EB20-D5A2-4F8C-8D33-25E4FD582AAC}"/>
</file>

<file path=customXml/itemProps2.xml><?xml version="1.0" encoding="utf-8"?>
<ds:datastoreItem xmlns:ds="http://schemas.openxmlformats.org/officeDocument/2006/customXml" ds:itemID="{CA39BD5F-4615-4779-A4A7-0E224793014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E70E69A-8B7C-4B71-B0E4-6C6CF8A25C5E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4662</TotalTime>
  <Words>755</Words>
  <Application>Microsoft Office PowerPoint</Application>
  <PresentationFormat>Widescreen</PresentationFormat>
  <Paragraphs>119</Paragraphs>
  <Slides>31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42" baseType="lpstr">
      <vt:lpstr>Arial</vt:lpstr>
      <vt:lpstr>Calibri</vt:lpstr>
      <vt:lpstr>Calibri Light</vt:lpstr>
      <vt:lpstr>Comic Sans MS</vt:lpstr>
      <vt:lpstr>Garamond</vt:lpstr>
      <vt:lpstr>ReithSans</vt:lpstr>
      <vt:lpstr>Selawik Light</vt:lpstr>
      <vt:lpstr>Speak Pro</vt:lpstr>
      <vt:lpstr>Twinkl Cursive Looped</vt:lpstr>
      <vt:lpstr>SavonVTI</vt:lpstr>
      <vt:lpstr>Office Theme</vt:lpstr>
      <vt:lpstr>Collective worship </vt:lpstr>
      <vt:lpstr>PowerPoint Presentation</vt:lpstr>
      <vt:lpstr>Love them like Jesus</vt:lpstr>
      <vt:lpstr>PowerPoint Presentation</vt:lpstr>
      <vt:lpstr>Put your thumb up if........</vt:lpstr>
      <vt:lpstr>So what else makes up your personal identity?</vt:lpstr>
      <vt:lpstr>PowerPoint Presentation</vt:lpstr>
      <vt:lpstr>We are going to be learning about British values </vt:lpstr>
      <vt:lpstr>Reflection: Why do you think we need British values?</vt:lpstr>
      <vt:lpstr>PowerPoint Presentation</vt:lpstr>
      <vt:lpstr>Collective worship </vt:lpstr>
      <vt:lpstr>PowerPoint Presentation</vt:lpstr>
      <vt:lpstr>PowerPoint Presentation</vt:lpstr>
      <vt:lpstr>Which  letter means a lot to you?</vt:lpstr>
      <vt:lpstr>PowerPoint Presentation</vt:lpstr>
      <vt:lpstr>Collective worship </vt:lpstr>
      <vt:lpstr>PowerPoint Presentation</vt:lpstr>
      <vt:lpstr>Love them like Jesus</vt:lpstr>
      <vt:lpstr>Especially for key stage 1  –The butterfly song</vt:lpstr>
      <vt:lpstr>Children’s choice</vt:lpstr>
      <vt:lpstr>PowerPoint Presentation</vt:lpstr>
      <vt:lpstr>Collective worship </vt:lpstr>
      <vt:lpstr>Reflection –  Black History Month  </vt:lpstr>
      <vt:lpstr>PowerPoint Presentation</vt:lpstr>
      <vt:lpstr>Celebration Collective worship </vt:lpstr>
      <vt:lpstr>Birthdays….Happy Birthday to YOU.</vt:lpstr>
      <vt:lpstr>Personal Development Awards</vt:lpstr>
      <vt:lpstr>PowerPoint Presentation</vt:lpstr>
      <vt:lpstr>Head Teacher Awards </vt:lpstr>
      <vt:lpstr>Reminders: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Collective worship</dc:title>
  <dc:creator>karen mowbray</dc:creator>
  <cp:lastModifiedBy>Karen Mowbray</cp:lastModifiedBy>
  <cp:revision>259</cp:revision>
  <dcterms:created xsi:type="dcterms:W3CDTF">2020-08-15T12:15:28Z</dcterms:created>
  <dcterms:modified xsi:type="dcterms:W3CDTF">2021-10-18T07:22:13Z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0x01010016D481D1737C624789CDC0062E470A3A</vt:lpwstr>
  </property>
</Properties>
</file>