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0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D401B-74B6-4FDB-98CD-9702291331CD}" v="11" dt="2023-07-11T16:06:10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5202B0CA-FC54-4496-8BCA-5EF66A818D29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/>
        <a:fill>
          <a:solidFill>
            <a:srgbClr val="E7E7E7"/>
          </a:solidFill>
        </a:fill>
      </a:tcStyle>
    </a:wholeTbl>
    <a:band1H>
      <a:tcStyle>
        <a:tcBdr/>
        <a:fill>
          <a:solidFill>
            <a:srgbClr val="CBCBCB"/>
          </a:solidFill>
        </a:fill>
      </a:tcStyle>
    </a:band1H>
    <a:band1V>
      <a:tcStyle>
        <a:tcBdr/>
        <a:fill>
          <a:solidFill>
            <a:srgbClr val="CBCBCB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7E7E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9" d="100"/>
          <a:sy n="99" d="100"/>
        </p:scale>
        <p:origin x="994" y="-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7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7A45FA-0658-DE55-1E58-EF1526FBD3E9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F4126-0995-B637-8E54-3C33BD56B53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A055647-C567-4A27-8222-A15B34E0C229}" type="datetime1">
              <a:rPr lang="en-GB"/>
              <a:pPr lvl="0"/>
              <a:t>09/02/2024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E8F4C13-72E3-9D10-8A8A-9A4CB20287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5573A89-13CB-E4BE-FF40-A1546BDE5C4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79C945-0A56-069B-922F-CC087EDD13E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98ADE8-CFE7-84ED-C404-72F73DB341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AFFE943-AF9A-437B-90CA-D1E325F4AAF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599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08F53-D255-B0C1-D52A-3ECA39B488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26485-9554-9874-16D6-5FA0E84995E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469B4-D5B8-88D7-EB20-18D82726D3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969C0-9980-8978-4560-2C09DB7112A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B3370-3724-4247-9F9D-652ED65AC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356270-7DDD-46D8-86AF-F00E73256CA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54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F014E-B5F8-5F96-AD64-88E77D49F1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1CAD3-B11D-8387-A6B7-9D56D03FBC2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4A662-4F9A-E2E5-5C5C-80B75217ADD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01401-56DE-3AE0-4AA1-C47498A415A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4F1E0-1C38-E2F6-52E4-25037B41E3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411DFB-DF0F-43F1-8F37-D91989CAFBF2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42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7C075A-8CD5-DFED-7D5E-84906EC41DA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7C574-CB22-9BC9-E0D0-310C142A5DD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3F346-573B-20C3-33AA-39DC946CA08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A6401-508D-E63E-FDDA-B3E73BE2ADE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0E0B-FA0A-6D0A-9356-0312F93BFB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4A8EC3-5C3E-4F81-BD6F-2FAA283E16DC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265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15532-30EC-D6C9-E544-F6E2494E293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38CF2-5614-2E63-AB7C-9ECAF7107DD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C53A4-82A1-B749-8358-F6E44E6EB8D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15CB2-4638-0D48-2D14-8E38640943E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593C9-5E05-8FE3-50D3-8A6DFD3BEA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797446-FA58-4B11-8A8F-5CEBD10E6A69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75250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61A76-C756-069A-796C-12C2C6C9CB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30A779-ECE3-F183-AD02-5E23565D35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D4D5E-1A56-AD8A-1C4F-CDB9749786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7A4D0-B15B-898F-653A-0B6E7C58049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FF74C-507D-9943-4B17-2B22C52E5D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2724CA-5C5D-4055-96D2-A379E7B792C0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54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D0226-58C9-6710-E331-B1BE0FA263E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B7B01-6116-3DA2-23E4-B4C024BD60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5CF9C-66B9-39FC-6D55-269A8EF79D0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F4167-CD2A-DA2C-9C54-F8F7CF6770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2623E-E552-3F4C-C6B2-ADEE09B6975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84984-051E-EBC2-EF7D-7558AE142F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FD5262-82B4-4A1B-B6F4-2E11A7B9991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22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E34A-3005-8B28-B874-F90912F913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F9874-8811-B8F1-710B-3A5491C8D6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E6C7C-2E8B-9A37-8EAA-3890E986ABB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D6689C-4E59-BD67-DEDD-252B53F3209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6FB07D-464E-63AA-6E4F-3AA8CA141078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20AD02-5922-FA5A-B342-623697DDD92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E1F1C5-4E6F-66AE-7D1B-9F89EAAA22C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3BD9CB-97F4-4211-953F-29402061D1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E5F6ED-2A5D-422E-99D5-6D2E5CBE00ED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63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0255-F642-B207-AB97-E7CB5354FE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6BB5F-0E19-4CC6-23F9-1A159CC04A1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7FE2B-6834-9643-DA78-5CD4795BF8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04ACF7-D716-B464-F65D-19233F7508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70A72C-BF59-4501-8021-6390B094C16F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927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79D2D6-7E5B-D5E1-6786-C6894EAEAB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9C3DE-C0B2-D134-5797-33021ABBC71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2FA2A-EAE8-D083-31C3-5CBE4B223A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1917CA-87AF-438D-9E88-2C30868BD2CE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389703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C0CA7-83FA-162C-E0F2-2078C3DAFB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81FBB-7C52-6D8F-870E-4CCC9A898F2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66BF4-CE26-CE23-703E-A04132EBDC7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AAFA4-5652-4315-CF1C-FBDA217CD3E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3D6C2-152A-1938-5AD7-F00E2C1FD1D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63F16-B27C-5878-17C1-EBC5AAF22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FD5EEB-05CA-43AA-9027-E258CA7D0938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59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7FBAC-030A-6190-11F1-2C714C416E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83DE02-0E46-A9DE-D77A-163803999A1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8C6E37-51A6-6E9E-1904-2B154566657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800EE-A65C-61DA-B7BD-A4101778D0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8912C-C21C-6C20-A4C2-5C6FF6444A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BEB03-F893-F230-F838-930D7BD846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5883E0-C08F-4CA4-97DA-EBAAC15CE36C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30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38073C-55D2-AAED-2CD1-56B3F6B1EC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D5FED-7441-C6EB-5CAE-575B5D7CEF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825627"/>
            <a:ext cx="78867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BB977-6BC7-1A32-CF69-626CA4610FB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B8CE1-91A2-81E6-8717-5C3B5E3CB0C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D85D6-BDB1-60EA-1049-A3D87EA78BE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3C1BE4AC-6CBE-46E8-B3DF-36D004F643D6}" type="slidenum"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067BAA7C-0BB1-370E-2A84-95690B3B1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197339"/>
              </p:ext>
            </p:extLst>
          </p:nvPr>
        </p:nvGraphicFramePr>
        <p:xfrm>
          <a:off x="3053161" y="562866"/>
          <a:ext cx="5901745" cy="407910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149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06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600" kern="1200" dirty="0">
                          <a:solidFill>
                            <a:schemeClr val="bg1"/>
                          </a:solidFill>
                        </a:rPr>
                        <a:t>Vocabulary </a:t>
                      </a:r>
                      <a:endParaRPr lang="en-GB" sz="1600" kern="1200" dirty="0">
                        <a:solidFill>
                          <a:schemeClr val="bg1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60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</a:rPr>
                        <a:t>estuary</a:t>
                      </a:r>
                      <a:r>
                        <a:rPr lang="en-GB" sz="1200" kern="1200" baseline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sz="12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u="none" strike="noStrike" kern="1200" dirty="0">
                          <a:solidFill>
                            <a:sysClr val="windowText" lastClr="000000"/>
                          </a:solidFill>
                        </a:rPr>
                        <a:t>An estuary is an area where a freshwater river or stream meets the sea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  <a:latin typeface="Lexend Deca" pitchFamily="2" charset="0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97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</a:rPr>
                        <a:t>Source</a:t>
                      </a:r>
                      <a:endParaRPr lang="en-GB" sz="1200" b="1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The source of a river is where it begins, usually on high ground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  <a:latin typeface="Lexend Deca" pitchFamily="2" charset="0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297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</a:rPr>
                        <a:t>meander</a:t>
                      </a:r>
                      <a:endParaRPr lang="en-GB" sz="1200" b="1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u="none" strike="noStrike" kern="1200" dirty="0">
                          <a:solidFill>
                            <a:sysClr val="windowText" lastClr="000000"/>
                          </a:solidFill>
                        </a:rPr>
                        <a:t>A meander is a winding curve or bend in a river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  <a:latin typeface="Lexend Deca" pitchFamily="2" charset="0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224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</a:rPr>
                        <a:t>tributary</a:t>
                      </a:r>
                      <a:endParaRPr lang="en-GB" sz="1200" b="1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u="none" strike="noStrike" kern="1200" dirty="0">
                          <a:solidFill>
                            <a:sysClr val="windowText" lastClr="000000"/>
                          </a:solidFill>
                        </a:rPr>
                        <a:t>When one stream or river meets another and merge together, the smaller stream or river is known as a tributary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  <a:latin typeface="Lexend Deca" pitchFamily="2" charset="0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760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</a:rPr>
                        <a:t>river erosion</a:t>
                      </a:r>
                      <a:endParaRPr lang="en-GB" sz="1200" b="1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Erosion occurs when </a:t>
                      </a:r>
                      <a:r>
                        <a:rPr lang="en-GB" sz="1200" b="0" u="none" strike="noStrike" kern="1200" dirty="0">
                          <a:solidFill>
                            <a:sysClr val="windowText" lastClr="000000"/>
                          </a:solidFill>
                        </a:rPr>
                        <a:t>the fastest currents in the river carve into the banks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Lexend Deca" pitchFamily="2" charset="0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760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</a:rPr>
                        <a:t>deposition</a:t>
                      </a:r>
                      <a:endParaRPr lang="en-GB" sz="1200" b="1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u="none" strike="noStrike" kern="1200" dirty="0">
                          <a:solidFill>
                            <a:sysClr val="windowText" lastClr="000000"/>
                          </a:solidFill>
                        </a:rPr>
                        <a:t>Rocks and sediments eroded from one part of the river are deposited in another part or into the sea</a:t>
                      </a:r>
                      <a:endParaRPr lang="en-GB" sz="12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462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  <a:latin typeface="Lexend Deca" pitchFamily="2" charset="0"/>
                          <a:ea typeface="Calibri" pitchFamily="34"/>
                          <a:cs typeface="Times New Roman" pitchFamily="18"/>
                        </a:rPr>
                        <a:t>mouth</a:t>
                      </a:r>
                    </a:p>
                  </a:txBody>
                  <a:tcPr marL="64707" marR="64707" marT="32353" marB="32353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river mouth is where a river flows into a larger body of water, such as another river, a lake/reservoir, a bay/gulf, a sea, or an ocean.</a:t>
                      </a:r>
                      <a:endParaRPr lang="en-GB" sz="12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/>
                </a:tc>
                <a:extLst>
                  <a:ext uri="{0D108BD9-81ED-4DB2-BD59-A6C34878D82A}">
                    <a16:rowId xmlns:a16="http://schemas.microsoft.com/office/drawing/2014/main" val="1484208272"/>
                  </a:ext>
                </a:extLst>
              </a:tr>
            </a:tbl>
          </a:graphicData>
        </a:graphic>
      </p:graphicFrame>
      <p:graphicFrame>
        <p:nvGraphicFramePr>
          <p:cNvPr id="13" name="Table 7">
            <a:extLst>
              <a:ext uri="{FF2B5EF4-FFF2-40B4-BE49-F238E27FC236}">
                <a16:creationId xmlns:a16="http://schemas.microsoft.com/office/drawing/2014/main" id="{15082657-78D2-C290-F53B-31F04D044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118000"/>
              </p:ext>
            </p:extLst>
          </p:nvPr>
        </p:nvGraphicFramePr>
        <p:xfrm>
          <a:off x="102157" y="543562"/>
          <a:ext cx="2696066" cy="410432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214">
                <a:tc>
                  <a:txBody>
                    <a:bodyPr/>
                    <a:lstStyle/>
                    <a:p>
                      <a:pPr lvl="0" algn="ctr"/>
                      <a:r>
                        <a:rPr lang="en-GB" sz="1800" kern="1200" dirty="0">
                          <a:solidFill>
                            <a:schemeClr val="bg1"/>
                          </a:solidFill>
                        </a:rPr>
                        <a:t>Key knowledge </a:t>
                      </a:r>
                      <a:endParaRPr lang="en-GB" sz="1800" kern="1200" dirty="0">
                        <a:solidFill>
                          <a:schemeClr val="bg1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426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kern="1200" dirty="0">
                          <a:solidFill>
                            <a:sysClr val="windowText" lastClr="000000"/>
                          </a:solidFill>
                        </a:rPr>
                        <a:t>Know how a river is formed</a:t>
                      </a:r>
                      <a:endParaRPr lang="en-GB" sz="1400" b="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980">
                <a:tc>
                  <a:txBody>
                    <a:bodyPr/>
                    <a:lstStyle/>
                    <a:p>
                      <a:pPr lvl="0" algn="ctr"/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</a:rPr>
                        <a:t>Know that most rivers’ sources are in highland areas</a:t>
                      </a:r>
                      <a:endParaRPr lang="en-GB" sz="14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5176">
                <a:tc>
                  <a:txBody>
                    <a:bodyPr/>
                    <a:lstStyle/>
                    <a:p>
                      <a:pPr lvl="0" algn="ctr"/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</a:rPr>
                        <a:t>Know that rivers flow into the sea and where this happens is called the estuary</a:t>
                      </a:r>
                      <a:endParaRPr lang="en-GB" sz="14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176">
                <a:tc>
                  <a:txBody>
                    <a:bodyPr/>
                    <a:lstStyle/>
                    <a:p>
                      <a:pPr lvl="0" algn="ctr"/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</a:rPr>
                        <a:t>Know that a river has an upper, middle and lower course and each has different features.</a:t>
                      </a:r>
                      <a:endParaRPr lang="en-GB" sz="14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1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</a:rPr>
                        <a:t>Know the names of and can locate some of the UK and world’s longest rivers</a:t>
                      </a: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5176">
                <a:tc>
                  <a:txBody>
                    <a:bodyPr/>
                    <a:lstStyle/>
                    <a:p>
                      <a:pPr lvl="0" algn="ctr"/>
                      <a:r>
                        <a:rPr lang="en-GB" sz="1400" kern="1200" dirty="0">
                          <a:solidFill>
                            <a:sysClr val="windowText" lastClr="000000"/>
                          </a:solidFill>
                        </a:rPr>
                        <a:t>Know that most of the world’s main cities are situated close to a river</a:t>
                      </a:r>
                      <a:endParaRPr lang="en-GB" sz="1400" kern="1200" dirty="0">
                        <a:solidFill>
                          <a:sysClr val="windowText" lastClr="000000"/>
                        </a:solidFill>
                        <a:latin typeface="Lexend Deca" pitchFamily="2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" name="Table 12">
            <a:extLst>
              <a:ext uri="{FF2B5EF4-FFF2-40B4-BE49-F238E27FC236}">
                <a16:creationId xmlns:a16="http://schemas.microsoft.com/office/drawing/2014/main" id="{24FC554E-7698-3021-4A80-EE56B60EC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4427"/>
              </p:ext>
            </p:extLst>
          </p:nvPr>
        </p:nvGraphicFramePr>
        <p:xfrm>
          <a:off x="84841" y="5757332"/>
          <a:ext cx="8623882" cy="1032701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623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2701">
                <a:tc>
                  <a:txBody>
                    <a:bodyPr/>
                    <a:lstStyle/>
                    <a:p>
                      <a:pPr lvl="0"/>
                      <a:r>
                        <a:rPr lang="en-GB" sz="1200" b="1" dirty="0">
                          <a:solidFill>
                            <a:srgbClr val="00B050"/>
                          </a:solidFill>
                        </a:rPr>
                        <a:t>Prior Knowledge</a:t>
                      </a:r>
                    </a:p>
                    <a:p>
                      <a:pPr lvl="0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Y4 know that the River Mersey flows into the Irish Sea and that the city of Liverpool is situated alongside it.</a:t>
                      </a:r>
                    </a:p>
                    <a:p>
                      <a:pPr lvl="0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Y4 know that the River Nile flows through several countries, including Egypt, into the Mediterranean Sea.</a:t>
                      </a:r>
                    </a:p>
                    <a:p>
                      <a:pPr lvl="0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Y4 know that the River Nile had many uses for the people of Ancient Egypt and that without it, there would have been no civilization.</a:t>
                      </a:r>
                    </a:p>
                    <a:p>
                      <a:pPr lvl="0"/>
                      <a:r>
                        <a:rPr lang="en-GB" sz="1200" dirty="0">
                          <a:solidFill>
                            <a:srgbClr val="000000"/>
                          </a:solidFill>
                        </a:rPr>
                        <a:t>Y3 know that the Amazon River is located in South America and that many species of living things live by it and in the area.</a:t>
                      </a:r>
                    </a:p>
                  </a:txBody>
                  <a:tcPr marL="64706" marR="64706" marT="32306" marB="32306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Slide Number Placeholder 20">
            <a:extLst>
              <a:ext uri="{FF2B5EF4-FFF2-40B4-BE49-F238E27FC236}">
                <a16:creationId xmlns:a16="http://schemas.microsoft.com/office/drawing/2014/main" id="{689D92FE-90F7-D7FD-0BBD-676A7BEE072C}"/>
              </a:ext>
            </a:extLst>
          </p:cNvPr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exend Deca ExtraLight" pitchFamily="2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17BD12-4A5F-4743-9C1D-F01EE8155284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69396-B9A3-2D18-1D57-CA675B2505D7}"/>
              </a:ext>
            </a:extLst>
          </p:cNvPr>
          <p:cNvSpPr txBox="1"/>
          <p:nvPr/>
        </p:nvSpPr>
        <p:spPr>
          <a:xfrm>
            <a:off x="170081" y="90441"/>
            <a:ext cx="920445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/>
              <a:t>Big ideas</a:t>
            </a: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7C87E66C-2A2A-A039-F63E-FE16B4E36824}"/>
              </a:ext>
            </a:extLst>
          </p:cNvPr>
          <p:cNvSpPr txBox="1"/>
          <p:nvPr/>
        </p:nvSpPr>
        <p:spPr>
          <a:xfrm>
            <a:off x="1705689" y="12533"/>
            <a:ext cx="5732622" cy="512209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ln w="12700" cap="flat" cmpd="sng" algn="ctr">
                  <a:solidFill>
                    <a:srgbClr val="275317"/>
                  </a:solidFill>
                  <a:prstDash val="solid"/>
                  <a:round/>
                </a:ln>
                <a:gradFill>
                  <a:gsLst>
                    <a:gs pos="0">
                      <a:srgbClr val="0F9ED5"/>
                    </a:gs>
                    <a:gs pos="4000">
                      <a:srgbClr val="61CBF4"/>
                    </a:gs>
                    <a:gs pos="87000">
                      <a:srgbClr val="CAEEFB"/>
                    </a:gs>
                  </a:gsLst>
                  <a:lin ang="5400000" scaled="0"/>
                </a:gra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do rivers begin and end ?</a:t>
            </a:r>
            <a:endParaRPr lang="en-GB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0050AB-4D8C-F906-421E-04680F4EF5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l="7556" t="22189" r="7538"/>
          <a:stretch/>
        </p:blipFill>
        <p:spPr>
          <a:xfrm>
            <a:off x="140066" y="4708600"/>
            <a:ext cx="2491640" cy="9880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4053C7-2866-1EA8-5337-DF89BEC16AFC}"/>
              </a:ext>
            </a:extLst>
          </p:cNvPr>
          <p:cNvSpPr txBox="1"/>
          <p:nvPr/>
        </p:nvSpPr>
        <p:spPr>
          <a:xfrm>
            <a:off x="2990205" y="4775792"/>
            <a:ext cx="1533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</a:t>
            </a:r>
            <a:r>
              <a:rPr lang="en-GB" sz="1200" b="1" dirty="0"/>
              <a:t>River Mersey </a:t>
            </a:r>
            <a:r>
              <a:rPr lang="en-GB" sz="1200" dirty="0"/>
              <a:t>flows through Warrington and is formed from 3 tributaries.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ABA5F1-AE44-2246-FE8D-93ED01FA035C}"/>
              </a:ext>
            </a:extLst>
          </p:cNvPr>
          <p:cNvSpPr/>
          <p:nvPr/>
        </p:nvSpPr>
        <p:spPr>
          <a:xfrm>
            <a:off x="3053162" y="543562"/>
            <a:ext cx="5901745" cy="4079106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4776FA9-5758-D9C2-F620-B9EB140F12CF}"/>
              </a:ext>
            </a:extLst>
          </p:cNvPr>
          <p:cNvSpPr/>
          <p:nvPr/>
        </p:nvSpPr>
        <p:spPr>
          <a:xfrm>
            <a:off x="102156" y="543562"/>
            <a:ext cx="2696067" cy="4104325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5F260D2F-E25D-AADA-1789-3DCEDDFB11F1}"/>
              </a:ext>
            </a:extLst>
          </p:cNvPr>
          <p:cNvSpPr/>
          <p:nvPr/>
        </p:nvSpPr>
        <p:spPr>
          <a:xfrm rot="10800000">
            <a:off x="2293662" y="5093916"/>
            <a:ext cx="759500" cy="308569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7DE76-5E13-AB50-3541-E56469585EFC}"/>
              </a:ext>
            </a:extLst>
          </p:cNvPr>
          <p:cNvSpPr txBox="1"/>
          <p:nvPr/>
        </p:nvSpPr>
        <p:spPr>
          <a:xfrm>
            <a:off x="6456807" y="4716450"/>
            <a:ext cx="2547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Another major </a:t>
            </a:r>
            <a:r>
              <a:rPr lang="en-GB" sz="1200" b="1" i="0" dirty="0">
                <a:solidFill>
                  <a:srgbClr val="5F636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river </a:t>
            </a:r>
            <a:r>
              <a:rPr lang="en-GB" sz="1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Northwest England, is the </a:t>
            </a:r>
            <a:r>
              <a:rPr lang="en-GB" sz="1200" b="1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River Irwell </a:t>
            </a:r>
            <a:r>
              <a:rPr lang="en-GB" sz="1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which runs through the heart of Greater Manchester, flowing westwards past Salford and into the </a:t>
            </a:r>
            <a:r>
              <a:rPr lang="en-GB" sz="1200" b="1" i="0" dirty="0">
                <a:solidFill>
                  <a:srgbClr val="5F636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River</a:t>
            </a:r>
            <a:r>
              <a:rPr lang="en-GB" sz="1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Mersey.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DE7FC48-915D-5459-BEF2-96324197B6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6782" y="4695969"/>
            <a:ext cx="1432926" cy="1000647"/>
          </a:xfrm>
          <a:prstGeom prst="rect">
            <a:avLst/>
          </a:prstGeom>
        </p:spPr>
      </p:pic>
      <p:sp>
        <p:nvSpPr>
          <p:cNvPr id="24" name="Arrow: Left 23">
            <a:extLst>
              <a:ext uri="{FF2B5EF4-FFF2-40B4-BE49-F238E27FC236}">
                <a16:creationId xmlns:a16="http://schemas.microsoft.com/office/drawing/2014/main" id="{6982AF71-1053-C5EC-1F2A-24D846EBF34A}"/>
              </a:ext>
            </a:extLst>
          </p:cNvPr>
          <p:cNvSpPr/>
          <p:nvPr/>
        </p:nvSpPr>
        <p:spPr>
          <a:xfrm rot="10800000">
            <a:off x="5659658" y="5093915"/>
            <a:ext cx="759500" cy="308569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50</TotalTime>
  <Words>367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Lexend Deca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FOCUSHISTORY Putting literature at the heart of history</dc:title>
  <dc:creator>Clive Davies</dc:creator>
  <cp:lastModifiedBy>Keri Goman</cp:lastModifiedBy>
  <cp:revision>387</cp:revision>
  <dcterms:created xsi:type="dcterms:W3CDTF">2018-06-03T06:58:19Z</dcterms:created>
  <dcterms:modified xsi:type="dcterms:W3CDTF">2024-02-09T13:50:00Z</dcterms:modified>
</cp:coreProperties>
</file>