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50" r:id="rId2"/>
    <p:sldId id="262" r:id="rId3"/>
    <p:sldId id="266" r:id="rId4"/>
    <p:sldId id="322" r:id="rId5"/>
    <p:sldId id="326" r:id="rId6"/>
    <p:sldId id="328" r:id="rId7"/>
    <p:sldId id="323" r:id="rId8"/>
    <p:sldId id="348" r:id="rId9"/>
    <p:sldId id="329" r:id="rId10"/>
    <p:sldId id="330" r:id="rId11"/>
  </p:sldIdLst>
  <p:sldSz cx="6858000" cy="9144000" type="screen4x3"/>
  <p:notesSz cx="6875463" cy="100028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4" autoAdjust="0"/>
    <p:restoredTop sz="88608" autoAdjust="0"/>
  </p:normalViewPr>
  <p:slideViewPr>
    <p:cSldViewPr>
      <p:cViewPr varScale="1">
        <p:scale>
          <a:sx n="78" d="100"/>
          <a:sy n="78" d="100"/>
        </p:scale>
        <p:origin x="3054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4" d="100"/>
        <a:sy n="114" d="100"/>
      </p:scale>
      <p:origin x="0" y="-66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9367" cy="500142"/>
          </a:xfrm>
          <a:prstGeom prst="rect">
            <a:avLst/>
          </a:prstGeom>
        </p:spPr>
        <p:txBody>
          <a:bodyPr vert="horz" lIns="92281" tIns="46141" rIns="92281" bIns="4614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4505" y="0"/>
            <a:ext cx="2979367" cy="500142"/>
          </a:xfrm>
          <a:prstGeom prst="rect">
            <a:avLst/>
          </a:prstGeom>
        </p:spPr>
        <p:txBody>
          <a:bodyPr vert="horz" lIns="92281" tIns="46141" rIns="92281" bIns="46141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4543B67-FE3B-4B74-8E04-E64AAC9EE7E8}" type="datetimeFigureOut">
              <a:rPr lang="en-US"/>
              <a:pPr>
                <a:defRPr/>
              </a:pPr>
              <a:t>6/19/2020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30413" y="750888"/>
            <a:ext cx="2814637" cy="3751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81" tIns="46141" rIns="92281" bIns="4614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547" y="4751349"/>
            <a:ext cx="5500370" cy="4501277"/>
          </a:xfrm>
          <a:prstGeom prst="rect">
            <a:avLst/>
          </a:prstGeom>
        </p:spPr>
        <p:txBody>
          <a:bodyPr vert="horz" lIns="92281" tIns="46141" rIns="92281" bIns="4614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500960"/>
            <a:ext cx="2979367" cy="500142"/>
          </a:xfrm>
          <a:prstGeom prst="rect">
            <a:avLst/>
          </a:prstGeom>
        </p:spPr>
        <p:txBody>
          <a:bodyPr vert="horz" lIns="92281" tIns="46141" rIns="92281" bIns="4614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4505" y="9500960"/>
            <a:ext cx="2979367" cy="500142"/>
          </a:xfrm>
          <a:prstGeom prst="rect">
            <a:avLst/>
          </a:prstGeom>
        </p:spPr>
        <p:txBody>
          <a:bodyPr vert="horz" wrap="square" lIns="92281" tIns="46141" rIns="92281" bIns="4614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71BBC30-DECB-4B80-AFC0-553252C581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6658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*New</a:t>
            </a:r>
            <a:r>
              <a:rPr lang="en-GB" baseline="0" dirty="0"/>
              <a:t> official spellings of female professions (2019) include ‘</a:t>
            </a:r>
            <a:r>
              <a:rPr lang="en-GB" baseline="0" dirty="0" err="1"/>
              <a:t>professeure</a:t>
            </a:r>
            <a:r>
              <a:rPr lang="en-GB" baseline="0" dirty="0"/>
              <a:t>’!</a:t>
            </a:r>
            <a:endParaRPr lang="en-GB" dirty="0"/>
          </a:p>
          <a:p>
            <a:r>
              <a:rPr lang="en-GB" dirty="0"/>
              <a:t>If it says references</a:t>
            </a:r>
            <a:r>
              <a:rPr lang="en-GB" baseline="0" dirty="0"/>
              <a:t> to external pictures have been blocked do not click enable content. This prevents the pictures linking to the internet – that is all.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1BBC30-DECB-4B80-AFC0-553252C581F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532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9785" indent="-28837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3516" indent="-23070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14922" indent="-23070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76328" indent="-23070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37734" indent="-23070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99141" indent="-23070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0547" indent="-23070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1953" indent="-23070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A3FB95B-0AD7-419E-8EB2-25A2F86FAF3B}" type="slidenum">
              <a:rPr lang="en-GB"/>
              <a:pPr>
                <a:spcBef>
                  <a:spcPct val="0"/>
                </a:spcBef>
              </a:pPr>
              <a:t>3</a:t>
            </a:fld>
            <a:endParaRPr lang="en-GB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8129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9785" indent="-28837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3516" indent="-23070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14922" indent="-23070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76328" indent="-23070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37734" indent="-23070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99141" indent="-23070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0547" indent="-23070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1953" indent="-23070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DD06D24-7345-4507-966B-01B8AD34D246}" type="slidenum">
              <a:rPr lang="en-GB"/>
              <a:pPr>
                <a:spcBef>
                  <a:spcPct val="0"/>
                </a:spcBef>
              </a:pPr>
              <a:t>4</a:t>
            </a:fld>
            <a:endParaRPr lang="en-GB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467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9785" indent="-28837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3516" indent="-23070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14922" indent="-23070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76328" indent="-23070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37734" indent="-23070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99141" indent="-23070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0547" indent="-23070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1953" indent="-23070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58B884-7D21-4AF1-A99E-851548EF92F4}" type="slidenum">
              <a:rPr lang="en-GB"/>
              <a:pPr>
                <a:spcBef>
                  <a:spcPct val="0"/>
                </a:spcBef>
              </a:pPr>
              <a:t>8</a:t>
            </a:fld>
            <a:endParaRPr lang="en-GB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64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ED315-4C89-41DB-99B3-7DD5BCB1E943}" type="datetimeFigureOut">
              <a:rPr lang="en-US"/>
              <a:pPr>
                <a:defRPr/>
              </a:pPr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D59A8-85A4-4A2B-8580-8B8B4F2965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165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88137-7A93-439E-9532-0E3C38265F81}" type="datetimeFigureOut">
              <a:rPr lang="en-US"/>
              <a:pPr>
                <a:defRPr/>
              </a:pPr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ECCAE-82CB-4DE4-AD00-7F5FF4B1F7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644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3F8DC-E961-408C-A1AC-37C883CCACE7}" type="datetimeFigureOut">
              <a:rPr lang="en-US"/>
              <a:pPr>
                <a:defRPr/>
              </a:pPr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D4BB3-A406-4AAC-BCF3-874B25904A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457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60BF0-340B-4224-91C8-CF3D844A6339}" type="datetimeFigureOut">
              <a:rPr lang="en-US"/>
              <a:pPr>
                <a:defRPr/>
              </a:pPr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DE31D-231C-4F6D-8AD8-3839979C21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726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C4922-2281-4E31-9530-C7B27BDE159C}" type="datetimeFigureOut">
              <a:rPr lang="en-US"/>
              <a:pPr>
                <a:defRPr/>
              </a:pPr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44F33-7EFD-46A3-971C-866D892FE3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685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44FEB-71C5-4DE5-A79F-107FFD1C6C53}" type="datetimeFigureOut">
              <a:rPr lang="en-US"/>
              <a:pPr>
                <a:defRPr/>
              </a:pPr>
              <a:t>6/19/2020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D5E0B-54F0-4C22-BA7C-C7E8D305E5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483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5361D-4BBF-4DAE-B0EA-AE79A1A30BB9}" type="datetimeFigureOut">
              <a:rPr lang="en-US"/>
              <a:pPr>
                <a:defRPr/>
              </a:pPr>
              <a:t>6/19/2020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7A493-F0A6-4E9E-8F7E-5B0343F70E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386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B0948-2F9A-407C-82B2-1861F97D90F4}" type="datetimeFigureOut">
              <a:rPr lang="en-US"/>
              <a:pPr>
                <a:defRPr/>
              </a:pPr>
              <a:t>6/19/2020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FE328-D10F-4198-8CEA-EF3AFA7AF4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590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6A1BF-FCDC-4F73-9109-6725BAF61B7F}" type="datetimeFigureOut">
              <a:rPr lang="en-US"/>
              <a:pPr>
                <a:defRPr/>
              </a:pPr>
              <a:t>6/19/2020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6FC40-A4DF-4AA8-9F92-8DDB420E7C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330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F9F5D-3C0F-4DAC-9CB6-847717E27B7D}" type="datetimeFigureOut">
              <a:rPr lang="en-US"/>
              <a:pPr>
                <a:defRPr/>
              </a:pPr>
              <a:t>6/19/2020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914F7-3776-4E01-9985-ADE0A3A515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737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C86A0-89D6-4866-9D59-2B142128A4AC}" type="datetimeFigureOut">
              <a:rPr lang="en-US"/>
              <a:pPr>
                <a:defRPr/>
              </a:pPr>
              <a:t>6/19/2020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1C6C9-CD1F-4615-8243-8CEC11BF22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479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03E3369-F4E5-4CF8-A5B7-91D08BFE550E}" type="datetimeFigureOut">
              <a:rPr lang="en-US"/>
              <a:pPr>
                <a:defRPr/>
              </a:pPr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DBCB22A-5F88-49DD-A797-18AEF8BD2C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png"/><Relationship Id="rId4" Type="http://schemas.openxmlformats.org/officeDocument/2006/relationships/image" Target="../media/image26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wmf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13" Type="http://schemas.openxmlformats.org/officeDocument/2006/relationships/image" Target="../media/image22.jpeg"/><Relationship Id="rId3" Type="http://schemas.openxmlformats.org/officeDocument/2006/relationships/image" Target="../media/image15.png"/><Relationship Id="rId7" Type="http://schemas.openxmlformats.org/officeDocument/2006/relationships/audio" Target="../media/audio1.wav"/><Relationship Id="rId12" Type="http://schemas.openxmlformats.org/officeDocument/2006/relationships/image" Target="../media/image21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11" Type="http://schemas.openxmlformats.org/officeDocument/2006/relationships/audio" Target="../media/audio3.wav"/><Relationship Id="rId5" Type="http://schemas.openxmlformats.org/officeDocument/2006/relationships/image" Target="../media/image17.wmf"/><Relationship Id="rId10" Type="http://schemas.openxmlformats.org/officeDocument/2006/relationships/image" Target="../media/image20.png"/><Relationship Id="rId4" Type="http://schemas.openxmlformats.org/officeDocument/2006/relationships/image" Target="../media/image16.wmf"/><Relationship Id="rId9" Type="http://schemas.openxmlformats.org/officeDocument/2006/relationships/audio" Target="../media/audio2.wav"/><Relationship Id="rId14" Type="http://schemas.openxmlformats.org/officeDocument/2006/relationships/image" Target="../media/image2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50068" y="4050404"/>
            <a:ext cx="6119019" cy="2074331"/>
          </a:xfrm>
          <a:prstGeom prst="rect">
            <a:avLst/>
          </a:prstGeo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10000" dirty="0" err="1">
                <a:latin typeface="Showcard Gothic" panose="04020904020102020604" pitchFamily="82" charset="0"/>
                <a:ea typeface="+mj-ea"/>
                <a:cs typeface="+mj-cs"/>
              </a:rPr>
              <a:t>Français</a:t>
            </a:r>
            <a:endParaRPr lang="en-US" sz="10000" dirty="0">
              <a:latin typeface="Showcard Gothic" panose="04020904020102020604" pitchFamily="82" charset="0"/>
              <a:ea typeface="+mj-ea"/>
              <a:cs typeface="Arial" charset="0"/>
            </a:endParaRPr>
          </a:p>
        </p:txBody>
      </p:sp>
      <p:sp>
        <p:nvSpPr>
          <p:cNvPr id="3075" name="Rectangle 3"/>
          <p:cNvSpPr txBox="1">
            <a:spLocks noChangeArrowheads="1"/>
          </p:cNvSpPr>
          <p:nvPr/>
        </p:nvSpPr>
        <p:spPr bwMode="auto">
          <a:xfrm>
            <a:off x="1064418" y="5581810"/>
            <a:ext cx="4800600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dirty="0">
                <a:latin typeface="Kristen ITC" panose="03050502040202030202" pitchFamily="66" charset="0"/>
              </a:rPr>
              <a:t>French</a:t>
            </a:r>
            <a:br>
              <a:rPr lang="en-GB" dirty="0">
                <a:latin typeface="Kristen ITC" panose="03050502040202030202" pitchFamily="66" charset="0"/>
              </a:rPr>
            </a:br>
            <a:endParaRPr lang="en-GB" dirty="0">
              <a:latin typeface="Tw Cen MT" panose="020B0602020104020603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GB" dirty="0">
              <a:latin typeface="Kristen ITC" panose="03050502040202030202" pitchFamily="66" charset="0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260349" y="6530587"/>
            <a:ext cx="6408738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Nom: …………………………………………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60349" y="7179498"/>
            <a:ext cx="6408738" cy="46166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Professeur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(e): …………………………………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60349" y="7868701"/>
            <a:ext cx="6408738" cy="46166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Classe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: …………………………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418" y="488515"/>
            <a:ext cx="4941168" cy="3738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699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54"/>
          <p:cNvSpPr txBox="1">
            <a:spLocks noChangeArrowheads="1"/>
          </p:cNvSpPr>
          <p:nvPr/>
        </p:nvSpPr>
        <p:spPr bwMode="auto">
          <a:xfrm>
            <a:off x="93265" y="94976"/>
            <a:ext cx="62150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sz="2400" b="1" dirty="0" err="1">
                <a:latin typeface="Century Gothic" panose="020B0502020202020204" pitchFamily="34" charset="0"/>
                <a:cs typeface="Arial" panose="020B0604020202020204" pitchFamily="34" charset="0"/>
              </a:rPr>
              <a:t>Dans</a:t>
            </a:r>
            <a:r>
              <a:rPr lang="en-GB" sz="2400" b="1" dirty="0">
                <a:latin typeface="Century Gothic" panose="020B0502020202020204" pitchFamily="34" charset="0"/>
                <a:cs typeface="Arial" panose="020B0604020202020204" pitchFamily="34" charset="0"/>
              </a:rPr>
              <a:t> ma </a:t>
            </a:r>
            <a:r>
              <a:rPr lang="en-GB" sz="2400" b="1" dirty="0" err="1">
                <a:latin typeface="Century Gothic" panose="020B0502020202020204" pitchFamily="34" charset="0"/>
                <a:cs typeface="Arial" panose="020B0604020202020204" pitchFamily="34" charset="0"/>
              </a:rPr>
              <a:t>trousse</a:t>
            </a:r>
            <a:endParaRPr lang="en-US" sz="2400" b="1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3264" y="434702"/>
            <a:ext cx="60941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sz="2000" dirty="0">
                <a:latin typeface="Century Gothic" panose="020B0502020202020204" pitchFamily="34" charset="0"/>
                <a:cs typeface="Arial" panose="020B0604020202020204" pitchFamily="34" charset="0"/>
              </a:rPr>
              <a:t>Read the descriptions and draw the correct items in each pencil case.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04021" flipH="1">
            <a:off x="3592894" y="3722523"/>
            <a:ext cx="2868825" cy="225424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16" t="26457" r="16538" b="16405"/>
          <a:stretch/>
        </p:blipFill>
        <p:spPr>
          <a:xfrm rot="511565">
            <a:off x="3030365" y="631704"/>
            <a:ext cx="2486398" cy="17012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829" y="2209758"/>
            <a:ext cx="2620178" cy="2438582"/>
          </a:xfrm>
          <a:prstGeom prst="rect">
            <a:avLst/>
          </a:prstGeom>
        </p:spPr>
      </p:pic>
      <p:sp>
        <p:nvSpPr>
          <p:cNvPr id="8" name="Rectangular Callout 7"/>
          <p:cNvSpPr/>
          <p:nvPr/>
        </p:nvSpPr>
        <p:spPr>
          <a:xfrm>
            <a:off x="648660" y="1190496"/>
            <a:ext cx="2366020" cy="1202618"/>
          </a:xfrm>
          <a:prstGeom prst="wedgeRect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err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Dans</a:t>
            </a:r>
            <a:r>
              <a:rPr lang="en-GB" sz="20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ma </a:t>
            </a:r>
            <a:r>
              <a:rPr lang="en-GB" sz="2000" dirty="0" err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trousse</a:t>
            </a:r>
            <a:r>
              <a:rPr lang="en-GB" sz="20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j’ai</a:t>
            </a:r>
            <a:r>
              <a:rPr lang="en-GB" sz="20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un crayon, </a:t>
            </a:r>
            <a:r>
              <a:rPr lang="en-GB" sz="2000" dirty="0" err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une</a:t>
            </a:r>
            <a:r>
              <a:rPr lang="en-GB" sz="20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gomme</a:t>
            </a:r>
            <a:r>
              <a:rPr lang="en-GB" sz="20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et </a:t>
            </a:r>
            <a:r>
              <a:rPr lang="en-GB" sz="2000" dirty="0" err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une</a:t>
            </a:r>
            <a:r>
              <a:rPr lang="en-GB" sz="20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règle</a:t>
            </a:r>
            <a:r>
              <a:rPr lang="en-GB" sz="20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" name="Rectangle 8"/>
          <p:cNvSpPr/>
          <p:nvPr/>
        </p:nvSpPr>
        <p:spPr>
          <a:xfrm>
            <a:off x="174307" y="986203"/>
            <a:ext cx="4924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229438" y="2393114"/>
            <a:ext cx="4924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</a:p>
        </p:txBody>
      </p:sp>
      <p:sp>
        <p:nvSpPr>
          <p:cNvPr id="19" name="Rectangular Callout 18"/>
          <p:cNvSpPr/>
          <p:nvPr/>
        </p:nvSpPr>
        <p:spPr>
          <a:xfrm>
            <a:off x="3721881" y="2353454"/>
            <a:ext cx="2775941" cy="1508625"/>
          </a:xfrm>
          <a:prstGeom prst="wedgeRect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err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Dans</a:t>
            </a:r>
            <a:r>
              <a:rPr lang="en-GB" sz="20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ma </a:t>
            </a:r>
            <a:r>
              <a:rPr lang="en-GB" sz="2000" dirty="0" err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trousse</a:t>
            </a:r>
            <a:r>
              <a:rPr lang="en-GB" sz="20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j’ai</a:t>
            </a:r>
            <a:r>
              <a:rPr lang="en-GB" sz="20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des </a:t>
            </a:r>
            <a:r>
              <a:rPr lang="en-GB" sz="2000" dirty="0" err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feutres</a:t>
            </a:r>
            <a:r>
              <a:rPr lang="en-GB" sz="20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, </a:t>
            </a:r>
            <a:r>
              <a:rPr lang="en-GB" sz="2000" dirty="0" err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une</a:t>
            </a:r>
            <a:r>
              <a:rPr lang="en-GB" sz="20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clé</a:t>
            </a:r>
            <a:r>
              <a:rPr lang="en-GB" sz="20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USB et un </a:t>
            </a:r>
            <a:r>
              <a:rPr lang="en-GB" sz="2000" dirty="0" err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taille</a:t>
            </a:r>
            <a:r>
              <a:rPr lang="en-GB" sz="20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-crayon.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-77057" y="4247933"/>
            <a:ext cx="51809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</a:p>
        </p:txBody>
      </p:sp>
      <p:sp>
        <p:nvSpPr>
          <p:cNvPr id="21" name="Rectangular Callout 20"/>
          <p:cNvSpPr/>
          <p:nvPr/>
        </p:nvSpPr>
        <p:spPr>
          <a:xfrm>
            <a:off x="440458" y="4240784"/>
            <a:ext cx="2775941" cy="1290461"/>
          </a:xfrm>
          <a:prstGeom prst="wedgeRect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err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Dans</a:t>
            </a:r>
            <a:r>
              <a:rPr lang="en-GB" sz="20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ma </a:t>
            </a:r>
            <a:r>
              <a:rPr lang="en-GB" sz="2000" dirty="0" err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trousse</a:t>
            </a:r>
            <a:r>
              <a:rPr lang="en-GB" sz="20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j’ai</a:t>
            </a:r>
            <a:r>
              <a:rPr lang="en-GB" sz="20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des </a:t>
            </a:r>
            <a:r>
              <a:rPr lang="en-GB" sz="2000" dirty="0" err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ciseaux</a:t>
            </a:r>
            <a:r>
              <a:rPr lang="en-GB" sz="20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, un </a:t>
            </a:r>
            <a:r>
              <a:rPr lang="en-GB" sz="2000" dirty="0" err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bâton</a:t>
            </a:r>
            <a:r>
              <a:rPr lang="en-GB" sz="20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de </a:t>
            </a:r>
            <a:r>
              <a:rPr lang="en-GB" sz="2000" dirty="0" err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colle</a:t>
            </a:r>
            <a:r>
              <a:rPr lang="en-GB" sz="20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et un </a:t>
            </a:r>
            <a:r>
              <a:rPr lang="en-GB" sz="2000" dirty="0" err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stylo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82354" y="5841210"/>
            <a:ext cx="609416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sz="2000" dirty="0">
                <a:latin typeface="Century Gothic" panose="020B0502020202020204" pitchFamily="34" charset="0"/>
                <a:cs typeface="Arial" panose="020B0604020202020204" pitchFamily="34" charset="0"/>
              </a:rPr>
              <a:t>Write a description of what is in pencil case D.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447912" y="6523365"/>
            <a:ext cx="51809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</a:p>
        </p:txBody>
      </p:sp>
      <p:sp>
        <p:nvSpPr>
          <p:cNvPr id="24" name="Rectangular Callout 23"/>
          <p:cNvSpPr/>
          <p:nvPr/>
        </p:nvSpPr>
        <p:spPr>
          <a:xfrm>
            <a:off x="3915787" y="6249858"/>
            <a:ext cx="2775941" cy="2362466"/>
          </a:xfrm>
          <a:prstGeom prst="wedgeRect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………………………………………………………………………………………………………………………………………………………………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834" y="6224761"/>
            <a:ext cx="3100932" cy="2903248"/>
          </a:xfrm>
          <a:prstGeom prst="rect">
            <a:avLst/>
          </a:prstGeom>
        </p:spPr>
      </p:pic>
      <p:sp>
        <p:nvSpPr>
          <p:cNvPr id="17" name="Rounded Rectangle 16"/>
          <p:cNvSpPr/>
          <p:nvPr/>
        </p:nvSpPr>
        <p:spPr>
          <a:xfrm>
            <a:off x="6286500" y="8643938"/>
            <a:ext cx="500063" cy="42862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867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385321" y="8604448"/>
            <a:ext cx="500063" cy="42862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Group 1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694920"/>
              </p:ext>
            </p:extLst>
          </p:nvPr>
        </p:nvGraphicFramePr>
        <p:xfrm>
          <a:off x="144808" y="93748"/>
          <a:ext cx="6380536" cy="8777031"/>
        </p:xfrm>
        <a:graphic>
          <a:graphicData uri="http://schemas.openxmlformats.org/drawingml/2006/table">
            <a:tbl>
              <a:tblPr/>
              <a:tblGrid>
                <a:gridCol w="32452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352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097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Saluer</a:t>
                      </a:r>
                      <a:endParaRPr kumimoji="0" lang="en-GB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9" marB="4571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Greetings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54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Bonjour !</a:t>
                      </a:r>
                    </a:p>
                  </a:txBody>
                  <a:tcPr marT="45719" marB="4571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Good morning!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54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Bon </a:t>
                      </a:r>
                      <a:r>
                        <a:rPr kumimoji="0" lang="es-E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après</a:t>
                      </a:r>
                      <a:r>
                        <a:rPr kumimoji="0" lang="es-E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s-E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midi</a:t>
                      </a:r>
                      <a:r>
                        <a:rPr kumimoji="0" lang="es-E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!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9" marB="4571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Good afternoon!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54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Bonsoir</a:t>
                      </a:r>
                      <a:r>
                        <a:rPr kumimoji="0" lang="es-E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!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9" marB="4571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Good evening!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654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Bonne </a:t>
                      </a:r>
                      <a:r>
                        <a:rPr kumimoji="0" lang="en-GB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nuit</a:t>
                      </a: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!</a:t>
                      </a:r>
                    </a:p>
                  </a:txBody>
                  <a:tcPr marT="45719" marB="4571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Good night!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4654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Salut</a:t>
                      </a: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!</a:t>
                      </a:r>
                    </a:p>
                  </a:txBody>
                  <a:tcPr marT="45719" marB="4571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Hello!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654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Au revoir ! </a:t>
                      </a:r>
                    </a:p>
                  </a:txBody>
                  <a:tcPr marT="45719" marB="4571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Goodbye!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654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À </a:t>
                      </a:r>
                      <a:r>
                        <a:rPr kumimoji="0" lang="es-E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bientôt</a:t>
                      </a:r>
                      <a:r>
                        <a:rPr kumimoji="0" lang="es-E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!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9" marB="4571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Bye!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654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Bonne </a:t>
                      </a:r>
                      <a:r>
                        <a:rPr kumimoji="0" lang="en-GB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journ</a:t>
                      </a:r>
                      <a:r>
                        <a:rPr kumimoji="0" lang="en-GB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itchFamily="34" charset="0"/>
                        </a:rPr>
                        <a:t>ée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9" marB="4571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Have a good day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654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Merci</a:t>
                      </a: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T="45719" marB="4571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thank you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6535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Comment </a:t>
                      </a:r>
                      <a:r>
                        <a:rPr kumimoji="0" lang="en-GB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ça</a:t>
                      </a: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GB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va</a:t>
                      </a: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? OR </a:t>
                      </a:r>
                      <a:b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kumimoji="0" lang="en-GB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Ça</a:t>
                      </a: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GB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va</a:t>
                      </a: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? </a:t>
                      </a:r>
                    </a:p>
                  </a:txBody>
                  <a:tcPr marT="45719" marB="4571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How are you?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654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Comment</a:t>
                      </a:r>
                      <a:r>
                        <a:rPr kumimoji="0" lang="es-ES_tradn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s-ES_tradnl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allez-vous</a:t>
                      </a:r>
                      <a:r>
                        <a:rPr kumimoji="0" lang="es-ES_tradn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9" marB="4571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How are you? (formal)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654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Ça</a:t>
                      </a: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GB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va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9" marB="4571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 am…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654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Ça</a:t>
                      </a: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GB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va</a:t>
                      </a: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GB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très</a:t>
                      </a: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bien</a:t>
                      </a:r>
                    </a:p>
                  </a:txBody>
                  <a:tcPr marT="45719" marB="4571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great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936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Ça</a:t>
                      </a: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GB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va</a:t>
                      </a: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bien</a:t>
                      </a:r>
                    </a:p>
                  </a:txBody>
                  <a:tcPr marT="45719" marB="4571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good/fine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6535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comme</a:t>
                      </a: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ci, </a:t>
                      </a:r>
                      <a:r>
                        <a:rPr kumimoji="0" lang="en-GB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comme</a:t>
                      </a: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GB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ça</a:t>
                      </a: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T="45719" marB="4571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ok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4654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Ça</a:t>
                      </a: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GB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va</a:t>
                      </a: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mal</a:t>
                      </a:r>
                    </a:p>
                  </a:txBody>
                  <a:tcPr marT="45719" marB="4571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Bad / ill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4654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Ça</a:t>
                      </a: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GB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va</a:t>
                      </a: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GB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très</a:t>
                      </a: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mal</a:t>
                      </a:r>
                    </a:p>
                  </a:txBody>
                  <a:tcPr marT="45719" marB="4571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Very bad / awful!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PE03020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387" y="1216024"/>
            <a:ext cx="1457325" cy="203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6"/>
          <p:cNvSpPr>
            <a:spLocks noChangeArrowheads="1"/>
          </p:cNvSpPr>
          <p:nvPr/>
        </p:nvSpPr>
        <p:spPr bwMode="auto">
          <a:xfrm>
            <a:off x="2471736" y="3311268"/>
            <a:ext cx="1800225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 err="1"/>
              <a:t>S_______b</a:t>
            </a:r>
            <a:r>
              <a:rPr lang="en-US" sz="1800" dirty="0"/>
              <a:t>______</a:t>
            </a:r>
          </a:p>
        </p:txBody>
      </p:sp>
      <p:sp>
        <p:nvSpPr>
          <p:cNvPr id="14341" name="Rectangle 8"/>
          <p:cNvSpPr>
            <a:spLocks noChangeArrowheads="1"/>
          </p:cNvSpPr>
          <p:nvPr/>
        </p:nvSpPr>
        <p:spPr bwMode="auto">
          <a:xfrm>
            <a:off x="2420938" y="6373813"/>
            <a:ext cx="1800225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/>
              <a:t>M_________</a:t>
            </a:r>
          </a:p>
        </p:txBody>
      </p:sp>
      <p:pic>
        <p:nvPicPr>
          <p:cNvPr id="14342" name="Picture 9" descr="PE03021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991541"/>
            <a:ext cx="1438275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3" name="Rectangle 10"/>
          <p:cNvSpPr>
            <a:spLocks noChangeArrowheads="1"/>
          </p:cNvSpPr>
          <p:nvPr/>
        </p:nvSpPr>
        <p:spPr bwMode="auto">
          <a:xfrm>
            <a:off x="428625" y="3288604"/>
            <a:ext cx="1800225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/>
              <a:t>F_____________</a:t>
            </a:r>
          </a:p>
        </p:txBody>
      </p:sp>
      <p:sp>
        <p:nvSpPr>
          <p:cNvPr id="14344" name="Text Box 11"/>
          <p:cNvSpPr txBox="1">
            <a:spLocks noChangeArrowheads="1"/>
          </p:cNvSpPr>
          <p:nvPr/>
        </p:nvSpPr>
        <p:spPr bwMode="auto">
          <a:xfrm>
            <a:off x="428625" y="7715250"/>
            <a:ext cx="5834063" cy="70788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Write in French the word(s) to show the mood of each person.</a:t>
            </a:r>
          </a:p>
        </p:txBody>
      </p:sp>
      <p:sp>
        <p:nvSpPr>
          <p:cNvPr id="14346" name="Rectangle 13"/>
          <p:cNvSpPr>
            <a:spLocks noChangeArrowheads="1"/>
          </p:cNvSpPr>
          <p:nvPr/>
        </p:nvSpPr>
        <p:spPr bwMode="auto">
          <a:xfrm>
            <a:off x="4581525" y="6373813"/>
            <a:ext cx="1800225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 err="1"/>
              <a:t>T_______m</a:t>
            </a:r>
            <a:r>
              <a:rPr lang="en-US" sz="1800" dirty="0"/>
              <a:t>_____</a:t>
            </a:r>
          </a:p>
        </p:txBody>
      </p:sp>
      <p:sp>
        <p:nvSpPr>
          <p:cNvPr id="14348" name="Rectangle 15"/>
          <p:cNvSpPr>
            <a:spLocks noChangeArrowheads="1"/>
          </p:cNvSpPr>
          <p:nvPr/>
        </p:nvSpPr>
        <p:spPr bwMode="auto">
          <a:xfrm>
            <a:off x="134839" y="6284022"/>
            <a:ext cx="1925737" cy="5215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/>
              <a:t>C___ ci c_______</a:t>
            </a:r>
            <a:r>
              <a:rPr lang="en-US" sz="1800" dirty="0" err="1"/>
              <a:t>ça</a:t>
            </a:r>
            <a:endParaRPr lang="en-US" sz="1800" dirty="0"/>
          </a:p>
        </p:txBody>
      </p:sp>
      <p:sp>
        <p:nvSpPr>
          <p:cNvPr id="14350" name="Rectangle 17"/>
          <p:cNvSpPr>
            <a:spLocks noChangeArrowheads="1"/>
          </p:cNvSpPr>
          <p:nvPr/>
        </p:nvSpPr>
        <p:spPr bwMode="auto">
          <a:xfrm>
            <a:off x="4624387" y="3321681"/>
            <a:ext cx="1800225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 err="1"/>
              <a:t>T________b</a:t>
            </a:r>
            <a:r>
              <a:rPr lang="en-US" sz="1800" dirty="0"/>
              <a:t>___</a:t>
            </a:r>
          </a:p>
        </p:txBody>
      </p:sp>
      <p:sp>
        <p:nvSpPr>
          <p:cNvPr id="14351" name="WordArt 8"/>
          <p:cNvSpPr>
            <a:spLocks noChangeArrowheads="1" noChangeShapeType="1" noTextEdit="1"/>
          </p:cNvSpPr>
          <p:nvPr/>
        </p:nvSpPr>
        <p:spPr bwMode="auto">
          <a:xfrm>
            <a:off x="1714500" y="142875"/>
            <a:ext cx="3586708" cy="693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dirty="0"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FF"/>
                    </a:gs>
                    <a:gs pos="50000">
                      <a:srgbClr val="0000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Comment </a:t>
            </a:r>
            <a:r>
              <a:rPr lang="en-GB" sz="3600" kern="10" dirty="0" err="1"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FF"/>
                    </a:gs>
                    <a:gs pos="50000">
                      <a:srgbClr val="0000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ça</a:t>
            </a:r>
            <a:r>
              <a:rPr lang="en-GB" sz="3600" kern="10" dirty="0"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FF"/>
                    </a:gs>
                    <a:gs pos="50000">
                      <a:srgbClr val="0000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3600" kern="10" dirty="0" err="1"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FF"/>
                    </a:gs>
                    <a:gs pos="50000">
                      <a:srgbClr val="0000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</a:t>
            </a:r>
            <a:r>
              <a:rPr lang="en-GB" sz="3600" kern="10" dirty="0"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FF"/>
                    </a:gs>
                    <a:gs pos="50000">
                      <a:srgbClr val="0000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?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6286500" y="8643938"/>
            <a:ext cx="500063" cy="42862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4754" name="Picture 2" descr="Image result for cartoon sad fac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1650" y="4136113"/>
            <a:ext cx="1285143" cy="1445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756" name="Picture 4" descr="Related imag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525" y="1358357"/>
            <a:ext cx="1590214" cy="1611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758" name="Picture 6" descr="cartoon girl with glasses clipart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387" y="4165599"/>
            <a:ext cx="1457325" cy="163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18" y="4362832"/>
            <a:ext cx="1477082" cy="147708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9444869"/>
              </p:ext>
            </p:extLst>
          </p:nvPr>
        </p:nvGraphicFramePr>
        <p:xfrm>
          <a:off x="262595" y="6859306"/>
          <a:ext cx="6523968" cy="1337274"/>
        </p:xfrm>
        <a:graphic>
          <a:graphicData uri="http://schemas.openxmlformats.org/drawingml/2006/table">
            <a:tbl>
              <a:tblPr/>
              <a:tblGrid>
                <a:gridCol w="265378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701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31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Quel âge as-tu ?</a:t>
                      </a: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itchFamily="18" charset="0"/>
                        <a:cs typeface="Arial" panose="020B0604020202020204" pitchFamily="34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 old are you?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59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J’ai</a:t>
                      </a: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…ans.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am …years old.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4672726"/>
              </p:ext>
            </p:extLst>
          </p:nvPr>
        </p:nvGraphicFramePr>
        <p:xfrm>
          <a:off x="145914" y="251520"/>
          <a:ext cx="6460542" cy="546867"/>
        </p:xfrm>
        <a:graphic>
          <a:graphicData uri="http://schemas.openxmlformats.org/drawingml/2006/table">
            <a:tbl>
              <a:tblPr/>
              <a:tblGrid>
                <a:gridCol w="323027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3027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468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Les </a:t>
                      </a:r>
                      <a:r>
                        <a:rPr kumimoji="0" lang="en-GB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numéros</a:t>
                      </a:r>
                      <a:endParaRPr kumimoji="0" lang="en-GB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9" marB="4571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The numbers</a:t>
                      </a:r>
                    </a:p>
                  </a:txBody>
                  <a:tcPr marT="45719" marB="457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6" name="WordArt 2"/>
          <p:cNvSpPr>
            <a:spLocks noChangeArrowheads="1" noChangeShapeType="1" noTextEdit="1"/>
          </p:cNvSpPr>
          <p:nvPr/>
        </p:nvSpPr>
        <p:spPr bwMode="auto">
          <a:xfrm>
            <a:off x="226640" y="1389999"/>
            <a:ext cx="6309891" cy="72008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GB" sz="2000" kern="10" spc="0" dirty="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FF00"/>
                    </a:gs>
                  </a:gsLst>
                  <a:path path="rect">
                    <a:fillToRect l="50000" t="50000" r="50000" b="50000"/>
                  </a:path>
                </a:gradFill>
                <a:effectLst/>
                <a:latin typeface="Arial Black" panose="020B0A04020102020204" pitchFamily="34" charset="0"/>
              </a:rPr>
              <a:t>1   2   3   4   5</a:t>
            </a:r>
          </a:p>
        </p:txBody>
      </p:sp>
      <p:sp>
        <p:nvSpPr>
          <p:cNvPr id="7" name="Rectangle 6"/>
          <p:cNvSpPr/>
          <p:nvPr/>
        </p:nvSpPr>
        <p:spPr>
          <a:xfrm>
            <a:off x="46619" y="2113378"/>
            <a:ext cx="66699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un           </a:t>
            </a:r>
            <a:r>
              <a:rPr lang="en-GB" sz="2400" b="1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deux</a:t>
            </a:r>
            <a:r>
              <a:rPr lang="en-GB" sz="24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         </a:t>
            </a:r>
            <a:r>
              <a:rPr lang="en-GB" sz="2400" b="1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trois</a:t>
            </a:r>
            <a:r>
              <a:rPr lang="en-GB" sz="24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       </a:t>
            </a:r>
            <a:r>
              <a:rPr lang="en-GB" sz="2400" b="1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quatre</a:t>
            </a:r>
            <a:r>
              <a:rPr lang="en-GB" sz="24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      </a:t>
            </a:r>
            <a:r>
              <a:rPr lang="en-GB" sz="2400" b="1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cinq</a:t>
            </a:r>
            <a:endParaRPr lang="en-GB" sz="2400" dirty="0">
              <a:cs typeface="Arial" panose="020B0604020202020204" pitchFamily="34" charset="0"/>
            </a:endParaRPr>
          </a:p>
        </p:txBody>
      </p:sp>
      <p:sp>
        <p:nvSpPr>
          <p:cNvPr id="8" name="WordArt 3"/>
          <p:cNvSpPr>
            <a:spLocks noChangeArrowheads="1" noChangeShapeType="1" noTextEdit="1"/>
          </p:cNvSpPr>
          <p:nvPr/>
        </p:nvSpPr>
        <p:spPr bwMode="auto">
          <a:xfrm>
            <a:off x="332656" y="3046183"/>
            <a:ext cx="6296448" cy="864096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GB" sz="2000" kern="10" spc="0" dirty="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/>
                <a:latin typeface="Arial Black" panose="020B0A04020102020204" pitchFamily="34" charset="0"/>
              </a:rPr>
              <a:t>6    7    8    9    10</a:t>
            </a:r>
          </a:p>
        </p:txBody>
      </p:sp>
      <p:sp>
        <p:nvSpPr>
          <p:cNvPr id="10" name="Rectangle 9"/>
          <p:cNvSpPr/>
          <p:nvPr/>
        </p:nvSpPr>
        <p:spPr>
          <a:xfrm>
            <a:off x="145914" y="3910279"/>
            <a:ext cx="66699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ea typeface="Calibri" panose="020F0502020204030204" pitchFamily="34" charset="0"/>
                <a:cs typeface="Arial" panose="020B0604020202020204" pitchFamily="34" charset="0"/>
              </a:rPr>
              <a:t>six</a:t>
            </a:r>
            <a:r>
              <a:rPr lang="en-GB" sz="24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	    </a:t>
            </a:r>
            <a:r>
              <a:rPr lang="en-GB" sz="2400" b="1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sept</a:t>
            </a:r>
            <a:r>
              <a:rPr lang="en-GB" sz="24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         </a:t>
            </a:r>
            <a:r>
              <a:rPr lang="en-GB" sz="2400" b="1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huit</a:t>
            </a:r>
            <a:r>
              <a:rPr lang="en-GB" sz="24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        </a:t>
            </a:r>
            <a:r>
              <a:rPr lang="en-GB" sz="2400" b="1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neuf</a:t>
            </a:r>
            <a:r>
              <a:rPr lang="en-GB" sz="24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            dix</a:t>
            </a:r>
            <a:endParaRPr lang="en-GB" sz="2400" dirty="0">
              <a:cs typeface="Arial" panose="020B0604020202020204" pitchFamily="34" charset="0"/>
            </a:endParaRPr>
          </a:p>
        </p:txBody>
      </p:sp>
      <p:sp>
        <p:nvSpPr>
          <p:cNvPr id="9" name="WordArt 4"/>
          <p:cNvSpPr>
            <a:spLocks noChangeArrowheads="1" noChangeShapeType="1" noTextEdit="1"/>
          </p:cNvSpPr>
          <p:nvPr/>
        </p:nvSpPr>
        <p:spPr bwMode="auto">
          <a:xfrm>
            <a:off x="226640" y="4918391"/>
            <a:ext cx="6489910" cy="79208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GB" sz="2000" kern="10" spc="0" dirty="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B050"/>
                    </a:gs>
                    <a:gs pos="100000">
                      <a:srgbClr val="00B050"/>
                    </a:gs>
                  </a:gsLst>
                  <a:lin ang="5400000" scaled="1"/>
                </a:gradFill>
                <a:effectLst/>
                <a:latin typeface="Arial Black" panose="020B0A04020102020204" pitchFamily="34" charset="0"/>
              </a:rPr>
              <a:t>11  12  13  14  15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45914" y="5694511"/>
            <a:ext cx="67120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err="1">
                <a:ea typeface="Calibri" panose="020F0502020204030204" pitchFamily="34" charset="0"/>
                <a:cs typeface="Arial" panose="020B0604020202020204" pitchFamily="34" charset="0"/>
              </a:rPr>
              <a:t>onze</a:t>
            </a:r>
            <a:r>
              <a:rPr lang="en-GB" sz="24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	       </a:t>
            </a:r>
            <a:r>
              <a:rPr lang="en-GB" sz="2400" b="1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douze</a:t>
            </a:r>
            <a:r>
              <a:rPr lang="en-GB" sz="24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    </a:t>
            </a:r>
            <a:r>
              <a:rPr lang="en-GB" sz="2400" b="1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treize</a:t>
            </a:r>
            <a:r>
              <a:rPr lang="en-GB" sz="24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    </a:t>
            </a:r>
            <a:r>
              <a:rPr lang="en-GB" sz="2400" b="1" dirty="0" err="1">
                <a:ea typeface="Calibri" panose="020F0502020204030204" pitchFamily="34" charset="0"/>
                <a:cs typeface="Arial" panose="020B0604020202020204" pitchFamily="34" charset="0"/>
              </a:rPr>
              <a:t>qu</a:t>
            </a:r>
            <a:r>
              <a:rPr lang="en-GB" sz="2400" b="1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atorze</a:t>
            </a:r>
            <a:r>
              <a:rPr lang="en-GB" sz="24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r>
              <a:rPr lang="en-GB" sz="2400" b="1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quinze</a:t>
            </a:r>
            <a:endParaRPr lang="en-GB" sz="2400" dirty="0">
              <a:cs typeface="Arial" panose="020B0604020202020204" pitchFamily="34" charset="0"/>
            </a:endParaRP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71494" y="801884"/>
            <a:ext cx="5834063" cy="40011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Look, cover, say and check each number.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286500" y="8643938"/>
            <a:ext cx="500063" cy="42862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634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837682"/>
              </p:ext>
            </p:extLst>
          </p:nvPr>
        </p:nvGraphicFramePr>
        <p:xfrm>
          <a:off x="184202" y="1691680"/>
          <a:ext cx="6591018" cy="7315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21970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9700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9700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4036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-990600" algn="l"/>
                        </a:tabLs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876" marR="58876" marT="0" marB="0"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-990600" algn="l"/>
                        </a:tabLs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</a:t>
                      </a:r>
                    </a:p>
                  </a:txBody>
                  <a:tcPr marL="58876" marR="58876" marT="0" marB="0"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-990600" algn="l"/>
                        </a:tabLs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3. 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876" marR="58876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-990600" algn="l"/>
                        </a:tabLs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4. 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876" marR="58876" marT="0" marB="0"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-990600" algn="l"/>
                        </a:tabLs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5. 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876" marR="58876" marT="0" marB="0"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-990600" algn="l"/>
                        </a:tabLs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8876" marR="58876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6" name="WordArt 22"/>
          <p:cNvSpPr>
            <a:spLocks noChangeArrowheads="1" noChangeShapeType="1" noTextEdit="1"/>
          </p:cNvSpPr>
          <p:nvPr/>
        </p:nvSpPr>
        <p:spPr bwMode="auto">
          <a:xfrm>
            <a:off x="184204" y="1331640"/>
            <a:ext cx="6591018" cy="2952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Wave4">
              <a:avLst>
                <a:gd name="adj1" fmla="val 6500"/>
                <a:gd name="adj2" fmla="val 0"/>
              </a:avLst>
            </a:prstTxWarp>
          </a:bodyPr>
          <a:lstStyle/>
          <a:p>
            <a:pPr algn="ctr" rtl="0">
              <a:buNone/>
            </a:pPr>
            <a:r>
              <a:rPr lang="en-GB" sz="1400" kern="10" spc="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Undeuxtroisquatrecinqsix</a:t>
            </a:r>
            <a:r>
              <a:rPr lang="en-GB" sz="14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.</a:t>
            </a:r>
          </a:p>
        </p:txBody>
      </p:sp>
      <p:sp>
        <p:nvSpPr>
          <p:cNvPr id="27" name="Text Box 11"/>
          <p:cNvSpPr txBox="1">
            <a:spLocks noChangeArrowheads="1"/>
          </p:cNvSpPr>
          <p:nvPr/>
        </p:nvSpPr>
        <p:spPr bwMode="auto">
          <a:xfrm>
            <a:off x="-11285" y="31181"/>
            <a:ext cx="6786506" cy="126188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Les </a:t>
            </a:r>
            <a:r>
              <a:rPr lang="en-GB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numéros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Write the numbers 1 to 6 in words. </a:t>
            </a:r>
            <a:b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Use the word snake to help you.</a:t>
            </a:r>
          </a:p>
        </p:txBody>
      </p:sp>
      <p:pic>
        <p:nvPicPr>
          <p:cNvPr id="89113" name="Picture 25" descr="http://4.bp.blogspot.com/-b_HZvOFgy_M/TwMOLTxD5tI/AAAAAAAAA0Q/jzXbRYzzKLU/s1600/snake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9080" y="356686"/>
            <a:ext cx="1762045" cy="857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angle 27"/>
          <p:cNvSpPr/>
          <p:nvPr/>
        </p:nvSpPr>
        <p:spPr>
          <a:xfrm>
            <a:off x="174209" y="3271941"/>
            <a:ext cx="3429000" cy="285719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7 + 3 = ______________</a:t>
            </a:r>
            <a:endParaRPr lang="en-GB" sz="20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12 – 7 = _____________</a:t>
            </a:r>
            <a:endParaRPr lang="en-GB" sz="20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9 + 3 = ______________</a:t>
            </a:r>
            <a:endParaRPr lang="en-GB" sz="20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13 – 5 = _____________</a:t>
            </a:r>
            <a:endParaRPr lang="en-GB" sz="20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19 – 12 = ____________</a:t>
            </a:r>
            <a:endParaRPr lang="en-GB" sz="20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6</a:t>
            </a:r>
            <a:r>
              <a:rPr lang="en-US" sz="2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+ 5 = _____________</a:t>
            </a:r>
            <a:endParaRPr lang="en-GB" sz="20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0713" y="2531675"/>
            <a:ext cx="67245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sz="2800" b="1" dirty="0">
                <a:cs typeface="Arial" panose="020B0604020202020204" pitchFamily="34" charset="0"/>
              </a:rPr>
              <a:t>2</a:t>
            </a:r>
            <a:r>
              <a:rPr lang="en-GB" sz="2000" dirty="0">
                <a:cs typeface="Arial" panose="020B0604020202020204" pitchFamily="34" charset="0"/>
              </a:rPr>
              <a:t>  Do the calculations and write your answer in digits AND in French.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124744" y="3242542"/>
            <a:ext cx="3312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10  dix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2300" y="6986001"/>
            <a:ext cx="68761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0" i="0" u="none" strike="noStrike" baseline="0" dirty="0">
                <a:solidFill>
                  <a:srgbClr val="000000"/>
                </a:solidFill>
                <a:cs typeface="Arial" panose="020B0604020202020204" pitchFamily="34" charset="0"/>
              </a:rPr>
              <a:t>six +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cs typeface="Arial" panose="020B0604020202020204" pitchFamily="34" charset="0"/>
              </a:rPr>
              <a:t>deux</a:t>
            </a:r>
            <a:r>
              <a:rPr lang="en-GB" sz="2000" b="0" i="0" u="none" strike="noStrike" baseline="0" dirty="0">
                <a:solidFill>
                  <a:srgbClr val="000000"/>
                </a:solidFill>
                <a:cs typeface="Arial" panose="020B0604020202020204" pitchFamily="34" charset="0"/>
              </a:rPr>
              <a:t> = __________________ </a:t>
            </a:r>
          </a:p>
          <a:p>
            <a:r>
              <a:rPr lang="en-GB" sz="2000" b="0" i="0" u="none" strike="noStrike" baseline="0" dirty="0" err="1">
                <a:solidFill>
                  <a:srgbClr val="000000"/>
                </a:solidFill>
                <a:cs typeface="Arial" panose="020B0604020202020204" pitchFamily="34" charset="0"/>
              </a:rPr>
              <a:t>cinq</a:t>
            </a:r>
            <a:r>
              <a:rPr lang="en-GB" sz="2000" b="0" i="0" u="none" strike="noStrike" baseline="0" dirty="0">
                <a:solidFill>
                  <a:srgbClr val="000000"/>
                </a:solidFill>
                <a:cs typeface="Arial" panose="020B0604020202020204" pitchFamily="34" charset="0"/>
              </a:rPr>
              <a:t> +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cs typeface="Arial" panose="020B0604020202020204" pitchFamily="34" charset="0"/>
              </a:rPr>
              <a:t>cinq</a:t>
            </a:r>
            <a:r>
              <a:rPr lang="en-GB" sz="2000" b="0" i="0" u="none" strike="noStrike" baseline="0" dirty="0">
                <a:solidFill>
                  <a:srgbClr val="000000"/>
                </a:solidFill>
                <a:cs typeface="Arial" panose="020B0604020202020204" pitchFamily="34" charset="0"/>
              </a:rPr>
              <a:t> = _________________ </a:t>
            </a:r>
          </a:p>
          <a:p>
            <a:r>
              <a:rPr lang="en-GB" sz="2000" b="0" i="0" u="none" strike="noStrike" baseline="0" dirty="0" err="1">
                <a:solidFill>
                  <a:srgbClr val="000000"/>
                </a:solidFill>
                <a:cs typeface="Arial" panose="020B0604020202020204" pitchFamily="34" charset="0"/>
              </a:rPr>
              <a:t>trois</a:t>
            </a:r>
            <a:r>
              <a:rPr lang="en-GB" sz="2000" b="0" i="0" u="none" strike="noStrike" baseline="0" dirty="0">
                <a:solidFill>
                  <a:srgbClr val="000000"/>
                </a:solidFill>
                <a:cs typeface="Arial" panose="020B0604020202020204" pitchFamily="34" charset="0"/>
              </a:rPr>
              <a:t> +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cs typeface="Arial" panose="020B0604020202020204" pitchFamily="34" charset="0"/>
              </a:rPr>
              <a:t>neuf</a:t>
            </a:r>
            <a:r>
              <a:rPr lang="en-GB" sz="2000" b="0" i="0" u="none" strike="noStrike" baseline="0" dirty="0">
                <a:solidFill>
                  <a:srgbClr val="000000"/>
                </a:solidFill>
                <a:cs typeface="Arial" panose="020B0604020202020204" pitchFamily="34" charset="0"/>
              </a:rPr>
              <a:t> = _________________ </a:t>
            </a:r>
          </a:p>
          <a:p>
            <a:r>
              <a:rPr lang="en-GB" sz="2000" b="0" i="0" u="none" strike="noStrike" baseline="0" dirty="0" err="1">
                <a:solidFill>
                  <a:srgbClr val="000000"/>
                </a:solidFill>
                <a:cs typeface="Arial" panose="020B0604020202020204" pitchFamily="34" charset="0"/>
              </a:rPr>
              <a:t>neuf</a:t>
            </a:r>
            <a:r>
              <a:rPr lang="en-GB" sz="2000" b="0" i="0" u="none" strike="noStrike" baseline="0" dirty="0">
                <a:solidFill>
                  <a:srgbClr val="000000"/>
                </a:solidFill>
                <a:cs typeface="Arial" panose="020B0604020202020204" pitchFamily="34" charset="0"/>
              </a:rPr>
              <a:t> –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cs typeface="Arial" panose="020B0604020202020204" pitchFamily="34" charset="0"/>
              </a:rPr>
              <a:t>trois</a:t>
            </a:r>
            <a:r>
              <a:rPr lang="en-GB" sz="2000" b="0" i="0" u="none" strike="noStrike" baseline="0" dirty="0">
                <a:solidFill>
                  <a:srgbClr val="000000"/>
                </a:solidFill>
                <a:cs typeface="Arial" panose="020B0604020202020204" pitchFamily="34" charset="0"/>
              </a:rPr>
              <a:t> = _________________ </a:t>
            </a:r>
          </a:p>
          <a:p>
            <a:r>
              <a:rPr lang="en-GB" sz="2000" b="0" i="0" u="none" strike="noStrike" baseline="0" dirty="0" err="1">
                <a:solidFill>
                  <a:srgbClr val="000000"/>
                </a:solidFill>
                <a:cs typeface="Arial" panose="020B0604020202020204" pitchFamily="34" charset="0"/>
              </a:rPr>
              <a:t>trois</a:t>
            </a:r>
            <a:r>
              <a:rPr lang="en-GB" sz="2000" b="0" i="0" u="none" strike="noStrike" baseline="0" dirty="0">
                <a:solidFill>
                  <a:srgbClr val="000000"/>
                </a:solidFill>
                <a:cs typeface="Arial" panose="020B0604020202020204" pitchFamily="34" charset="0"/>
              </a:rPr>
              <a:t> + </a:t>
            </a:r>
            <a:r>
              <a:rPr lang="en-GB" sz="2000" b="0" i="0" u="none" strike="noStrike" baseline="0" dirty="0" err="1">
                <a:solidFill>
                  <a:srgbClr val="000000"/>
                </a:solidFill>
                <a:cs typeface="Arial" panose="020B0604020202020204" pitchFamily="34" charset="0"/>
              </a:rPr>
              <a:t>deux</a:t>
            </a:r>
            <a:r>
              <a:rPr lang="en-GB" sz="2000" b="0" i="0" u="none" strike="noStrike" baseline="0" dirty="0">
                <a:solidFill>
                  <a:srgbClr val="000000"/>
                </a:solidFill>
                <a:cs typeface="Arial" panose="020B0604020202020204" pitchFamily="34" charset="0"/>
              </a:rPr>
              <a:t> – un = ______________ </a:t>
            </a:r>
          </a:p>
          <a:p>
            <a:r>
              <a:rPr lang="es-ES" sz="2000" b="0" i="0" u="none" strike="noStrike" baseline="0" dirty="0" err="1">
                <a:solidFill>
                  <a:srgbClr val="000000"/>
                </a:solidFill>
                <a:cs typeface="Arial" panose="020B0604020202020204" pitchFamily="34" charset="0"/>
              </a:rPr>
              <a:t>huit</a:t>
            </a:r>
            <a:r>
              <a:rPr lang="es-ES" sz="2000" b="0" i="0" u="none" strike="noStrike" baseline="0" dirty="0">
                <a:solidFill>
                  <a:srgbClr val="000000"/>
                </a:solidFill>
                <a:cs typeface="Arial" panose="020B0604020202020204" pitchFamily="34" charset="0"/>
              </a:rPr>
              <a:t> – </a:t>
            </a:r>
            <a:r>
              <a:rPr lang="es-ES" sz="2000" b="0" i="0" u="none" strike="noStrike" baseline="0" dirty="0" err="1">
                <a:solidFill>
                  <a:srgbClr val="000000"/>
                </a:solidFill>
                <a:cs typeface="Arial" panose="020B0604020202020204" pitchFamily="34" charset="0"/>
              </a:rPr>
              <a:t>trois</a:t>
            </a:r>
            <a:r>
              <a:rPr lang="es-ES" sz="2000" b="0" i="0" u="none" strike="noStrike" baseline="0" dirty="0">
                <a:solidFill>
                  <a:srgbClr val="000000"/>
                </a:solidFill>
                <a:cs typeface="Arial" panose="020B0604020202020204" pitchFamily="34" charset="0"/>
              </a:rPr>
              <a:t> + </a:t>
            </a:r>
            <a:r>
              <a:rPr lang="es-ES" sz="2000" b="0" i="0" u="none" strike="noStrike" baseline="0" dirty="0" err="1">
                <a:solidFill>
                  <a:srgbClr val="000000"/>
                </a:solidFill>
                <a:cs typeface="Arial" panose="020B0604020202020204" pitchFamily="34" charset="0"/>
              </a:rPr>
              <a:t>deux</a:t>
            </a:r>
            <a:r>
              <a:rPr lang="es-ES" sz="2000" b="0" i="0" u="none" strike="noStrike" baseline="0" dirty="0">
                <a:solidFill>
                  <a:srgbClr val="000000"/>
                </a:solidFill>
                <a:cs typeface="Arial" panose="020B0604020202020204" pitchFamily="34" charset="0"/>
              </a:rPr>
              <a:t> + </a:t>
            </a:r>
            <a:r>
              <a:rPr lang="es-ES" sz="2000" b="0" i="0" u="none" strike="noStrike" baseline="0" dirty="0" err="1">
                <a:solidFill>
                  <a:srgbClr val="000000"/>
                </a:solidFill>
                <a:cs typeface="Arial" panose="020B0604020202020204" pitchFamily="34" charset="0"/>
              </a:rPr>
              <a:t>quatre</a:t>
            </a:r>
            <a:r>
              <a:rPr lang="es-ES" sz="2000" b="0" i="0" u="none" strike="noStrike" baseline="0" dirty="0">
                <a:solidFill>
                  <a:srgbClr val="000000"/>
                </a:solidFill>
                <a:cs typeface="Arial" panose="020B0604020202020204" pitchFamily="34" charset="0"/>
              </a:rPr>
              <a:t> – </a:t>
            </a:r>
            <a:r>
              <a:rPr lang="es-ES" sz="2000" b="0" i="0" u="none" strike="noStrike" baseline="0" dirty="0" err="1">
                <a:solidFill>
                  <a:srgbClr val="000000"/>
                </a:solidFill>
                <a:cs typeface="Arial" panose="020B0604020202020204" pitchFamily="34" charset="0"/>
              </a:rPr>
              <a:t>cinq</a:t>
            </a:r>
            <a:r>
              <a:rPr lang="es-ES" sz="2000" b="0" i="0" u="none" strike="noStrike" baseline="0" dirty="0">
                <a:solidFill>
                  <a:srgbClr val="000000"/>
                </a:solidFill>
                <a:cs typeface="Arial" panose="020B0604020202020204" pitchFamily="34" charset="0"/>
              </a:rPr>
              <a:t> + </a:t>
            </a:r>
            <a:r>
              <a:rPr lang="es-ES" sz="2000" b="0" i="0" u="none" strike="noStrike" baseline="0" dirty="0" err="1">
                <a:solidFill>
                  <a:srgbClr val="000000"/>
                </a:solidFill>
                <a:cs typeface="Arial" panose="020B0604020202020204" pitchFamily="34" charset="0"/>
              </a:rPr>
              <a:t>six</a:t>
            </a:r>
            <a:r>
              <a:rPr lang="es-ES" sz="2000" b="0" i="0" u="none" strike="noStrike" baseline="0" dirty="0">
                <a:solidFill>
                  <a:srgbClr val="000000"/>
                </a:solidFill>
                <a:cs typeface="Arial" panose="020B0604020202020204" pitchFamily="34" charset="0"/>
              </a:rPr>
              <a:t> –</a:t>
            </a:r>
            <a:r>
              <a:rPr lang="es-ES" sz="2000" b="0" i="0" u="none" strike="noStrike" baseline="0" dirty="0" err="1">
                <a:solidFill>
                  <a:srgbClr val="000000"/>
                </a:solidFill>
                <a:cs typeface="Arial" panose="020B0604020202020204" pitchFamily="34" charset="0"/>
              </a:rPr>
              <a:t>trois</a:t>
            </a:r>
            <a:r>
              <a:rPr lang="es-ES" sz="2000" b="0" i="0" u="none" strike="noStrike" baseline="0" dirty="0">
                <a:solidFill>
                  <a:srgbClr val="000000"/>
                </a:solidFill>
                <a:cs typeface="Arial" panose="020B0604020202020204" pitchFamily="34" charset="0"/>
              </a:rPr>
              <a:t> =_________ </a:t>
            </a:r>
            <a:endParaRPr lang="en-GB" sz="2000" dirty="0">
              <a:cs typeface="Arial" panose="020B0604020202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45644" y="6158532"/>
            <a:ext cx="67245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sz="2800" b="1" dirty="0">
                <a:cs typeface="Arial" panose="020B0604020202020204" pitchFamily="34" charset="0"/>
              </a:rPr>
              <a:t>3</a:t>
            </a:r>
            <a:r>
              <a:rPr lang="en-GB" sz="2000" dirty="0">
                <a:cs typeface="Arial" panose="020B0604020202020204" pitchFamily="34" charset="0"/>
              </a:rPr>
              <a:t>  Do the calculations and write your answer in digits AND in French.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6286500" y="8751887"/>
            <a:ext cx="500063" cy="42862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279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1"/>
          <p:cNvSpPr txBox="1">
            <a:spLocks noChangeArrowheads="1"/>
          </p:cNvSpPr>
          <p:nvPr/>
        </p:nvSpPr>
        <p:spPr bwMode="auto">
          <a:xfrm>
            <a:off x="-11285" y="31181"/>
            <a:ext cx="6786506" cy="126188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Les </a:t>
            </a:r>
            <a:r>
              <a:rPr lang="en-GB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numéros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 Say the numbers out loud in French and continue the number sequence.</a:t>
            </a:r>
          </a:p>
        </p:txBody>
      </p:sp>
      <p:sp>
        <p:nvSpPr>
          <p:cNvPr id="3" name="Rectangle 2"/>
          <p:cNvSpPr/>
          <p:nvPr/>
        </p:nvSpPr>
        <p:spPr>
          <a:xfrm>
            <a:off x="30924" y="1115616"/>
            <a:ext cx="626469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0" i="0" u="none" strike="noStrike" baseline="0" dirty="0">
                <a:cs typeface="Arial" panose="020B0604020202020204" pitchFamily="34" charset="0"/>
              </a:rPr>
              <a:t>A</a:t>
            </a:r>
            <a:r>
              <a:rPr lang="en-GB" sz="2000" b="0" i="0" u="none" strike="noStrike" baseline="0" dirty="0">
                <a:cs typeface="Arial" panose="020B0604020202020204" pitchFamily="34" charset="0"/>
              </a:rPr>
              <a:t>  1 2 3 4 5 ___ ___ ___ ___</a:t>
            </a:r>
          </a:p>
          <a:p>
            <a:r>
              <a:rPr lang="en-GB" sz="2800" b="0" i="0" u="none" strike="noStrike" baseline="0" dirty="0">
                <a:cs typeface="Arial" panose="020B0604020202020204" pitchFamily="34" charset="0"/>
              </a:rPr>
              <a:t>B  </a:t>
            </a:r>
            <a:r>
              <a:rPr lang="en-GB" sz="2000" b="0" i="0" u="none" strike="noStrike" baseline="0" dirty="0">
                <a:cs typeface="Arial" panose="020B0604020202020204" pitchFamily="34" charset="0"/>
              </a:rPr>
              <a:t>10 9 8 7 ___ ___ ___ ___</a:t>
            </a:r>
          </a:p>
          <a:p>
            <a:r>
              <a:rPr lang="en-GB" sz="2800" b="0" i="0" u="none" strike="noStrike" baseline="0" dirty="0">
                <a:cs typeface="Arial" panose="020B0604020202020204" pitchFamily="34" charset="0"/>
              </a:rPr>
              <a:t>C</a:t>
            </a:r>
            <a:r>
              <a:rPr lang="en-GB" sz="2000" b="0" i="0" u="none" strike="noStrike" baseline="0" dirty="0">
                <a:cs typeface="Arial" panose="020B0604020202020204" pitchFamily="34" charset="0"/>
              </a:rPr>
              <a:t>  1 3 5 ___ ___</a:t>
            </a:r>
          </a:p>
          <a:p>
            <a:r>
              <a:rPr lang="en-GB" sz="2800" b="0" i="0" u="none" strike="noStrike" baseline="0" dirty="0">
                <a:cs typeface="Arial" panose="020B0604020202020204" pitchFamily="34" charset="0"/>
              </a:rPr>
              <a:t>D</a:t>
            </a:r>
            <a:r>
              <a:rPr lang="en-GB" sz="2000" b="0" i="0" u="none" strike="noStrike" baseline="0" dirty="0">
                <a:cs typeface="Arial" panose="020B0604020202020204" pitchFamily="34" charset="0"/>
              </a:rPr>
              <a:t>  </a:t>
            </a:r>
            <a:r>
              <a:rPr lang="en-GB" sz="2000" b="1" i="0" u="none" strike="noStrike" baseline="0" dirty="0">
                <a:cs typeface="Arial" panose="020B0604020202020204" pitchFamily="34" charset="0"/>
              </a:rPr>
              <a:t>2</a:t>
            </a:r>
            <a:r>
              <a:rPr lang="en-GB" sz="2000" b="0" i="0" u="none" strike="noStrike" baseline="0" dirty="0">
                <a:cs typeface="Arial" panose="020B0604020202020204" pitchFamily="34" charset="0"/>
              </a:rPr>
              <a:t> 1 </a:t>
            </a:r>
            <a:r>
              <a:rPr lang="en-GB" sz="2000" b="1" i="0" u="none" strike="noStrike" baseline="0" dirty="0">
                <a:cs typeface="Arial" panose="020B0604020202020204" pitchFamily="34" charset="0"/>
              </a:rPr>
              <a:t>3</a:t>
            </a:r>
            <a:r>
              <a:rPr lang="en-GB" sz="2000" b="0" i="0" u="none" strike="noStrike" baseline="0" dirty="0">
                <a:cs typeface="Arial" panose="020B0604020202020204" pitchFamily="34" charset="0"/>
              </a:rPr>
              <a:t> 1 </a:t>
            </a:r>
            <a:r>
              <a:rPr lang="en-GB" sz="2000" b="1" i="0" u="none" strike="noStrike" baseline="0" dirty="0">
                <a:cs typeface="Arial" panose="020B0604020202020204" pitchFamily="34" charset="0"/>
              </a:rPr>
              <a:t>4</a:t>
            </a:r>
            <a:r>
              <a:rPr lang="en-GB" sz="2000" b="0" i="0" u="none" strike="noStrike" baseline="0" dirty="0">
                <a:cs typeface="Arial" panose="020B0604020202020204" pitchFamily="34" charset="0"/>
              </a:rPr>
              <a:t> 1 ___ ___ ___</a:t>
            </a:r>
            <a:r>
              <a:rPr lang="en-GB" sz="2000" b="0" i="0" u="none" strike="noStrike" dirty="0">
                <a:cs typeface="Arial" panose="020B0604020202020204" pitchFamily="34" charset="0"/>
              </a:rPr>
              <a:t> ___ ___ ___</a:t>
            </a:r>
            <a:endParaRPr lang="en-GB" sz="2000" b="0" i="0" u="none" strike="noStrike" baseline="0" dirty="0">
              <a:cs typeface="Arial" panose="020B0604020202020204" pitchFamily="34" charset="0"/>
            </a:endParaRPr>
          </a:p>
          <a:p>
            <a:r>
              <a:rPr lang="en-GB" sz="2800" b="0" i="0" u="none" strike="noStrike" baseline="0" dirty="0">
                <a:cs typeface="Arial" panose="020B0604020202020204" pitchFamily="34" charset="0"/>
              </a:rPr>
              <a:t>E</a:t>
            </a:r>
            <a:r>
              <a:rPr lang="en-GB" sz="2000" b="0" i="0" u="none" strike="noStrike" baseline="0" dirty="0">
                <a:cs typeface="Arial" panose="020B0604020202020204" pitchFamily="34" charset="0"/>
              </a:rPr>
              <a:t>  2___ 6 ___ 10 </a:t>
            </a:r>
          </a:p>
          <a:p>
            <a:r>
              <a:rPr lang="en-GB" sz="2800" b="0" i="0" u="none" strike="noStrike" baseline="0" dirty="0">
                <a:cs typeface="Arial" panose="020B0604020202020204" pitchFamily="34" charset="0"/>
              </a:rPr>
              <a:t>F</a:t>
            </a:r>
            <a:r>
              <a:rPr lang="en-GB" sz="2000" b="0" i="0" u="none" strike="noStrike" baseline="0" dirty="0">
                <a:cs typeface="Arial" panose="020B0604020202020204" pitchFamily="34" charset="0"/>
              </a:rPr>
              <a:t>  5 7 9 5 7 ___ ___ ___ 9</a:t>
            </a:r>
            <a:endParaRPr lang="en-GB" sz="2000" dirty="0">
              <a:cs typeface="Arial" panose="020B0604020202020204" pitchFamily="34" charset="0"/>
            </a:endParaRPr>
          </a:p>
        </p:txBody>
      </p:sp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-11285" y="3707904"/>
            <a:ext cx="6786506" cy="83099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 Write the correct number in French to complete the number bonds to 10 (dix).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4496332"/>
              </p:ext>
            </p:extLst>
          </p:nvPr>
        </p:nvGraphicFramePr>
        <p:xfrm>
          <a:off x="157022" y="4558650"/>
          <a:ext cx="6080292" cy="237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366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630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2513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0163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1338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1338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46872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neuf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6872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huit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6872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cinq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6872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trois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6872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quatre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46872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deux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71494" y="7020272"/>
            <a:ext cx="6786506" cy="83099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 Use numbers you know to write number bonds to 20 (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vingt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3937601"/>
              </p:ext>
            </p:extLst>
          </p:nvPr>
        </p:nvGraphicFramePr>
        <p:xfrm>
          <a:off x="215328" y="7842585"/>
          <a:ext cx="6080292" cy="118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366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630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2513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0163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1338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1338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46872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vingt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6872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vingt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6872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vingt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6286500" y="8643938"/>
            <a:ext cx="500063" cy="42862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901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6817778"/>
              </p:ext>
            </p:extLst>
          </p:nvPr>
        </p:nvGraphicFramePr>
        <p:xfrm>
          <a:off x="260648" y="1403648"/>
          <a:ext cx="6120680" cy="739335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7035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1272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044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393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J’ai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cinq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ans.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4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393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J’ai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onze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ans.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393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J’ai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six ans.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393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J’ai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douze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ans.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393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J’ai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trois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ans.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393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J’ai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deux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ans.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393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J’ai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dix ans.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393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J’ai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un an.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7393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J’ai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quatre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ans.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7393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J’ai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sept</a:t>
                      </a:r>
                      <a:r>
                        <a:rPr lang="en-GB" sz="2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ans.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8121" y="63713"/>
            <a:ext cx="792003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err="1">
                <a:cs typeface="Arial" panose="020B0604020202020204" pitchFamily="34" charset="0"/>
              </a:rPr>
              <a:t>Quel</a:t>
            </a:r>
            <a:r>
              <a:rPr lang="en-US" sz="3600" b="1" dirty="0">
                <a:cs typeface="Arial" panose="020B0604020202020204" pitchFamily="34" charset="0"/>
              </a:rPr>
              <a:t> </a:t>
            </a:r>
            <a:r>
              <a:rPr lang="en-US" sz="3600" b="1" dirty="0" err="1">
                <a:cs typeface="Arial" panose="020B0604020202020204" pitchFamily="34" charset="0"/>
              </a:rPr>
              <a:t>âge</a:t>
            </a:r>
            <a:r>
              <a:rPr lang="en-US" sz="3600" b="1" dirty="0">
                <a:cs typeface="Arial" panose="020B0604020202020204" pitchFamily="34" charset="0"/>
              </a:rPr>
              <a:t> as-</a:t>
            </a:r>
            <a:r>
              <a:rPr lang="en-US" sz="3600" b="1" dirty="0" err="1">
                <a:cs typeface="Arial" panose="020B0604020202020204" pitchFamily="34" charset="0"/>
              </a:rPr>
              <a:t>tu</a:t>
            </a:r>
            <a:r>
              <a:rPr lang="en-US" sz="3600" b="1" dirty="0">
                <a:cs typeface="Arial" panose="020B0604020202020204" pitchFamily="34" charset="0"/>
              </a:rPr>
              <a:t>?</a:t>
            </a:r>
          </a:p>
        </p:txBody>
      </p:sp>
      <p:pic>
        <p:nvPicPr>
          <p:cNvPr id="4" name="Picture 7" descr="how_old_r_u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67295">
            <a:off x="4864786" y="-54896"/>
            <a:ext cx="1462474" cy="1504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28121" y="697543"/>
            <a:ext cx="6786506" cy="70788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Read each sentence aloud.  </a:t>
            </a:r>
            <a:b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Now write the correct age in digits.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286500" y="8643938"/>
            <a:ext cx="500063" cy="42862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081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88913" y="571500"/>
            <a:ext cx="6597650" cy="6786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500" dirty="0">
                <a:cs typeface="Arial" panose="020B0604020202020204" pitchFamily="34" charset="0"/>
              </a:rPr>
              <a:t>The sounds we have learnt are the ones which most frequently can cause problems, so if you can remember how each word sounds, you are a lot closer to having good French pronunciation!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500" b="1" dirty="0">
                <a:cs typeface="Arial" panose="020B0604020202020204" pitchFamily="34" charset="0"/>
              </a:rPr>
              <a:t>To sum up…</a:t>
            </a:r>
          </a:p>
          <a:p>
            <a:pPr marL="285750" indent="-285750" eaLnBrk="1" hangingPunct="1">
              <a:spcBef>
                <a:spcPct val="0"/>
              </a:spcBef>
            </a:pPr>
            <a:r>
              <a:rPr lang="en-GB" altLang="en-US" sz="1500" dirty="0">
                <a:cs typeface="Arial" panose="020B0604020202020204" pitchFamily="34" charset="0"/>
              </a:rPr>
              <a:t>The letter </a:t>
            </a:r>
            <a:r>
              <a:rPr lang="en-GB" altLang="en-US" sz="1500" b="1" dirty="0">
                <a:cs typeface="Arial" panose="020B0604020202020204" pitchFamily="34" charset="0"/>
              </a:rPr>
              <a:t>c</a:t>
            </a:r>
            <a:r>
              <a:rPr lang="en-GB" altLang="en-US" sz="1500" dirty="0">
                <a:cs typeface="Arial" panose="020B0604020202020204" pitchFamily="34" charset="0"/>
              </a:rPr>
              <a:t> with an accent underneath – </a:t>
            </a:r>
            <a:r>
              <a:rPr lang="en-GB" altLang="en-US" sz="1500" b="1" i="1" dirty="0">
                <a:cs typeface="Arial" panose="020B0604020202020204" pitchFamily="34" charset="0"/>
              </a:rPr>
              <a:t>ç</a:t>
            </a:r>
            <a:r>
              <a:rPr lang="en-GB" altLang="en-US" sz="1500" dirty="0">
                <a:cs typeface="Arial" panose="020B0604020202020204" pitchFamily="34" charset="0"/>
              </a:rPr>
              <a:t> – sounds like the letter </a:t>
            </a:r>
            <a:r>
              <a:rPr lang="en-GB" altLang="en-US" sz="1500" b="1" i="1" dirty="0">
                <a:cs typeface="Arial" panose="020B0604020202020204" pitchFamily="34" charset="0"/>
              </a:rPr>
              <a:t>s</a:t>
            </a:r>
            <a:r>
              <a:rPr lang="en-GB" altLang="en-US" sz="1500" dirty="0">
                <a:cs typeface="Arial" panose="020B0604020202020204" pitchFamily="34" charset="0"/>
              </a:rPr>
              <a:t> in English.</a:t>
            </a:r>
          </a:p>
          <a:p>
            <a:pPr marL="285750" indent="-285750" eaLnBrk="1" hangingPunct="1">
              <a:spcBef>
                <a:spcPct val="0"/>
              </a:spcBef>
            </a:pPr>
            <a:endParaRPr lang="en-GB" altLang="en-US" sz="1500" dirty="0">
              <a:cs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</a:pPr>
            <a:r>
              <a:rPr lang="en-GB" altLang="en-US" sz="1500" dirty="0">
                <a:cs typeface="Arial" panose="020B0604020202020204" pitchFamily="34" charset="0"/>
              </a:rPr>
              <a:t>A </a:t>
            </a:r>
            <a:r>
              <a:rPr lang="en-GB" altLang="en-US" sz="1500" b="1" dirty="0">
                <a:cs typeface="Arial" panose="020B0604020202020204" pitchFamily="34" charset="0"/>
              </a:rPr>
              <a:t>c</a:t>
            </a:r>
            <a:r>
              <a:rPr lang="en-GB" altLang="en-US" sz="1500" dirty="0">
                <a:cs typeface="Arial" panose="020B0604020202020204" pitchFamily="34" charset="0"/>
              </a:rPr>
              <a:t> without this accent, and followed by the letters </a:t>
            </a:r>
            <a:r>
              <a:rPr lang="en-GB" altLang="en-US" sz="1500" b="1" i="1" dirty="0">
                <a:cs typeface="Arial" panose="020B0604020202020204" pitchFamily="34" charset="0"/>
              </a:rPr>
              <a:t>o</a:t>
            </a:r>
            <a:r>
              <a:rPr lang="en-GB" altLang="en-US" sz="1500" i="1" dirty="0">
                <a:cs typeface="Arial" panose="020B0604020202020204" pitchFamily="34" charset="0"/>
              </a:rPr>
              <a:t>,</a:t>
            </a:r>
            <a:r>
              <a:rPr lang="en-GB" altLang="en-US" sz="1500" dirty="0">
                <a:cs typeface="Arial" panose="020B0604020202020204" pitchFamily="34" charset="0"/>
              </a:rPr>
              <a:t> </a:t>
            </a:r>
            <a:r>
              <a:rPr lang="en-GB" altLang="en-US" sz="1500" b="1" i="1" dirty="0">
                <a:cs typeface="Arial" panose="020B0604020202020204" pitchFamily="34" charset="0"/>
              </a:rPr>
              <a:t>a</a:t>
            </a:r>
            <a:r>
              <a:rPr lang="en-GB" altLang="en-US" sz="1500" dirty="0">
                <a:cs typeface="Arial" panose="020B0604020202020204" pitchFamily="34" charset="0"/>
              </a:rPr>
              <a:t> or </a:t>
            </a:r>
            <a:r>
              <a:rPr lang="en-GB" altLang="en-US" sz="1500" b="1" i="1" dirty="0">
                <a:cs typeface="Arial" panose="020B0604020202020204" pitchFamily="34" charset="0"/>
              </a:rPr>
              <a:t>u</a:t>
            </a:r>
            <a:r>
              <a:rPr lang="en-GB" altLang="en-US" sz="1500" dirty="0">
                <a:cs typeface="Arial" panose="020B0604020202020204" pitchFamily="34" charset="0"/>
              </a:rPr>
              <a:t>, is a hard sound – </a:t>
            </a:r>
            <a:r>
              <a:rPr lang="en-GB" altLang="en-US" sz="1500" i="1" dirty="0">
                <a:cs typeface="Arial" panose="020B0604020202020204" pitchFamily="34" charset="0"/>
              </a:rPr>
              <a:t>café, code, </a:t>
            </a:r>
            <a:r>
              <a:rPr lang="en-GB" altLang="en-US" sz="1500" i="1" dirty="0" err="1">
                <a:cs typeface="Arial" panose="020B0604020202020204" pitchFamily="34" charset="0"/>
              </a:rPr>
              <a:t>vécu</a:t>
            </a:r>
            <a:endParaRPr lang="en-GB" altLang="en-US" sz="1500" dirty="0">
              <a:cs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</a:pPr>
            <a:endParaRPr lang="en-GB" altLang="en-US" sz="1500" dirty="0">
              <a:cs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</a:pPr>
            <a:r>
              <a:rPr lang="en-GB" altLang="en-US" sz="1500" dirty="0">
                <a:cs typeface="Arial" panose="020B0604020202020204" pitchFamily="34" charset="0"/>
              </a:rPr>
              <a:t>A </a:t>
            </a:r>
            <a:r>
              <a:rPr lang="en-GB" altLang="en-US" sz="1500" b="1" dirty="0">
                <a:cs typeface="Arial" panose="020B0604020202020204" pitchFamily="34" charset="0"/>
              </a:rPr>
              <a:t>c </a:t>
            </a:r>
            <a:r>
              <a:rPr lang="en-GB" altLang="en-US" sz="1500" dirty="0">
                <a:cs typeface="Arial" panose="020B0604020202020204" pitchFamily="34" charset="0"/>
              </a:rPr>
              <a:t>followed by an </a:t>
            </a:r>
            <a:r>
              <a:rPr lang="en-GB" altLang="en-US" sz="1500" b="1" i="1" dirty="0" err="1">
                <a:cs typeface="Arial" panose="020B0604020202020204" pitchFamily="34" charset="0"/>
              </a:rPr>
              <a:t>i</a:t>
            </a:r>
            <a:r>
              <a:rPr lang="en-GB" altLang="en-US" sz="1500" dirty="0">
                <a:cs typeface="Arial" panose="020B0604020202020204" pitchFamily="34" charset="0"/>
              </a:rPr>
              <a:t> or an </a:t>
            </a:r>
            <a:r>
              <a:rPr lang="en-GB" altLang="en-US" sz="1500" b="1" i="1" dirty="0">
                <a:cs typeface="Arial" panose="020B0604020202020204" pitchFamily="34" charset="0"/>
              </a:rPr>
              <a:t>e</a:t>
            </a:r>
            <a:r>
              <a:rPr lang="en-GB" altLang="en-US" sz="1500" dirty="0">
                <a:cs typeface="Arial" panose="020B0604020202020204" pitchFamily="34" charset="0"/>
              </a:rPr>
              <a:t> is soft – </a:t>
            </a:r>
            <a:r>
              <a:rPr lang="en-GB" altLang="en-US" sz="1500" i="1" dirty="0">
                <a:cs typeface="Arial" panose="020B0604020202020204" pitchFamily="34" charset="0"/>
              </a:rPr>
              <a:t>cinq (sank), cent (son)</a:t>
            </a:r>
          </a:p>
          <a:p>
            <a:pPr marL="285750" indent="-285750" eaLnBrk="1" hangingPunct="1">
              <a:spcBef>
                <a:spcPct val="0"/>
              </a:spcBef>
            </a:pPr>
            <a:endParaRPr lang="en-GB" altLang="en-US" sz="1500" i="1" dirty="0">
              <a:cs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</a:pPr>
            <a:r>
              <a:rPr lang="en-GB" altLang="en-US" sz="1500" i="1" dirty="0">
                <a:cs typeface="Arial" panose="020B0604020202020204" pitchFamily="34" charset="0"/>
              </a:rPr>
              <a:t>an </a:t>
            </a:r>
            <a:r>
              <a:rPr lang="en-GB" altLang="en-US" sz="1500" dirty="0">
                <a:cs typeface="Arial" panose="020B0604020202020204" pitchFamily="34" charset="0"/>
              </a:rPr>
              <a:t> and </a:t>
            </a:r>
            <a:r>
              <a:rPr lang="en-GB" altLang="en-US" sz="1500" i="1" dirty="0" err="1">
                <a:cs typeface="Arial" panose="020B0604020202020204" pitchFamily="34" charset="0"/>
              </a:rPr>
              <a:t>en</a:t>
            </a:r>
            <a:r>
              <a:rPr lang="en-GB" altLang="en-US" sz="1500" dirty="0">
                <a:cs typeface="Arial" panose="020B0604020202020204" pitchFamily="34" charset="0"/>
              </a:rPr>
              <a:t> make the same sound in French = ON (a nasal sound)  - </a:t>
            </a:r>
            <a:r>
              <a:rPr lang="en-GB" altLang="en-US" sz="1500" b="1" i="1" dirty="0" err="1">
                <a:cs typeface="Arial" panose="020B0604020202020204" pitchFamily="34" charset="0"/>
              </a:rPr>
              <a:t>an</a:t>
            </a:r>
            <a:r>
              <a:rPr lang="en-GB" altLang="en-US" sz="1500" i="1" dirty="0" err="1">
                <a:cs typeface="Arial" panose="020B0604020202020204" pitchFamily="34" charset="0"/>
              </a:rPr>
              <a:t>glais</a:t>
            </a:r>
            <a:r>
              <a:rPr lang="en-GB" altLang="en-US" sz="1500" i="1" dirty="0">
                <a:cs typeface="Arial" panose="020B0604020202020204" pitchFamily="34" charset="0"/>
              </a:rPr>
              <a:t>, </a:t>
            </a:r>
            <a:r>
              <a:rPr lang="en-GB" altLang="en-US" sz="1500" b="1" i="1" dirty="0">
                <a:cs typeface="Arial" panose="020B0604020202020204" pitchFamily="34" charset="0"/>
              </a:rPr>
              <a:t>en</a:t>
            </a:r>
            <a:r>
              <a:rPr lang="en-GB" altLang="en-US" sz="1500" i="1" dirty="0">
                <a:cs typeface="Arial" panose="020B0604020202020204" pitchFamily="34" charset="0"/>
              </a:rPr>
              <a:t>fant</a:t>
            </a:r>
            <a:endParaRPr lang="en-GB" altLang="en-US" sz="1500" dirty="0">
              <a:cs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</a:pPr>
            <a:endParaRPr lang="en-GB" altLang="en-US" sz="1500" i="1" dirty="0">
              <a:cs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</a:pPr>
            <a:r>
              <a:rPr lang="en-GB" altLang="en-US" sz="1500" i="1" dirty="0">
                <a:cs typeface="Arial" panose="020B0604020202020204" pitchFamily="34" charset="0"/>
              </a:rPr>
              <a:t>in</a:t>
            </a:r>
            <a:r>
              <a:rPr lang="en-GB" altLang="en-US" sz="1500" dirty="0">
                <a:cs typeface="Arial" panose="020B0604020202020204" pitchFamily="34" charset="0"/>
              </a:rPr>
              <a:t> in a French word sounds like AN (a nasal sound)  – </a:t>
            </a:r>
            <a:r>
              <a:rPr lang="en-GB" altLang="en-US" sz="1500" b="1" i="1" dirty="0" err="1">
                <a:cs typeface="Arial" panose="020B0604020202020204" pitchFamily="34" charset="0"/>
              </a:rPr>
              <a:t>in</a:t>
            </a:r>
            <a:r>
              <a:rPr lang="en-GB" altLang="en-US" sz="1500" i="1" dirty="0" err="1">
                <a:cs typeface="Arial" panose="020B0604020202020204" pitchFamily="34" charset="0"/>
              </a:rPr>
              <a:t>téressant</a:t>
            </a:r>
            <a:r>
              <a:rPr lang="en-GB" altLang="en-US" sz="1500" i="1" dirty="0">
                <a:cs typeface="Arial" panose="020B0604020202020204" pitchFamily="34" charset="0"/>
              </a:rPr>
              <a:t>, </a:t>
            </a:r>
            <a:r>
              <a:rPr lang="en-GB" altLang="en-US" sz="1500" b="1" i="1" dirty="0">
                <a:cs typeface="Arial" panose="020B0604020202020204" pitchFamily="34" charset="0"/>
              </a:rPr>
              <a:t>in</a:t>
            </a:r>
            <a:r>
              <a:rPr lang="en-GB" altLang="en-US" sz="1500" i="1" dirty="0">
                <a:cs typeface="Arial" panose="020B0604020202020204" pitchFamily="34" charset="0"/>
              </a:rPr>
              <a:t>telligent, </a:t>
            </a:r>
            <a:r>
              <a:rPr lang="en-GB" altLang="en-US" sz="1500" i="1" dirty="0" err="1">
                <a:cs typeface="Arial" panose="020B0604020202020204" pitchFamily="34" charset="0"/>
              </a:rPr>
              <a:t>enf</a:t>
            </a:r>
            <a:r>
              <a:rPr lang="en-GB" altLang="en-US" sz="1500" b="1" i="1" dirty="0" err="1">
                <a:cs typeface="Arial" panose="020B0604020202020204" pitchFamily="34" charset="0"/>
              </a:rPr>
              <a:t>in</a:t>
            </a:r>
            <a:endParaRPr lang="en-GB" altLang="en-US" sz="1500" b="1" i="1" dirty="0">
              <a:cs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</a:pPr>
            <a:endParaRPr lang="en-GB" altLang="en-US" sz="1500" b="1" i="1" dirty="0">
              <a:cs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</a:pPr>
            <a:r>
              <a:rPr lang="en-GB" altLang="en-US" sz="1500" dirty="0">
                <a:cs typeface="Arial" panose="020B0604020202020204" pitchFamily="34" charset="0"/>
              </a:rPr>
              <a:t>If a French word ends in a consonant these are usually SILENT </a:t>
            </a:r>
            <a:r>
              <a:rPr lang="en-GB" altLang="en-US" sz="1500" dirty="0" err="1">
                <a:cs typeface="Arial" panose="020B0604020202020204" pitchFamily="34" charset="0"/>
              </a:rPr>
              <a:t>e.g</a:t>
            </a:r>
            <a:r>
              <a:rPr lang="en-GB" altLang="en-US" sz="1500" dirty="0">
                <a:cs typeface="Arial" panose="020B0604020202020204" pitchFamily="34" charset="0"/>
              </a:rPr>
              <a:t> </a:t>
            </a:r>
            <a:r>
              <a:rPr lang="en-GB" altLang="en-US" sz="1500" b="1" i="1" dirty="0">
                <a:cs typeface="Arial" panose="020B0604020202020204" pitchFamily="34" charset="0"/>
              </a:rPr>
              <a:t>t, d, s, n </a:t>
            </a:r>
            <a:r>
              <a:rPr lang="en-GB" altLang="en-US" sz="1500" dirty="0">
                <a:cs typeface="Arial" panose="020B0604020202020204" pitchFamily="34" charset="0"/>
              </a:rPr>
              <a:t> or </a:t>
            </a:r>
            <a:r>
              <a:rPr lang="en-GB" altLang="en-US" sz="1500" b="1" i="1" dirty="0">
                <a:cs typeface="Arial" panose="020B0604020202020204" pitchFamily="34" charset="0"/>
              </a:rPr>
              <a:t>x</a:t>
            </a:r>
            <a:r>
              <a:rPr lang="en-GB" altLang="en-US" sz="1500" dirty="0">
                <a:cs typeface="Arial" panose="020B0604020202020204" pitchFamily="34" charset="0"/>
              </a:rPr>
              <a:t>, with the exception of </a:t>
            </a:r>
            <a:r>
              <a:rPr lang="en-GB" altLang="en-US" sz="1500" b="1" dirty="0">
                <a:cs typeface="Arial" panose="020B0604020202020204" pitchFamily="34" charset="0"/>
              </a:rPr>
              <a:t>CRFL</a:t>
            </a:r>
            <a:r>
              <a:rPr lang="en-GB" altLang="en-US" sz="1500" dirty="0">
                <a:cs typeface="Arial" panose="020B0604020202020204" pitchFamily="34" charset="0"/>
              </a:rPr>
              <a:t> – Be </a:t>
            </a:r>
            <a:r>
              <a:rPr lang="en-GB" altLang="en-US" sz="1500" b="1" dirty="0" err="1">
                <a:cs typeface="Arial" panose="020B0604020202020204" pitchFamily="34" charset="0"/>
              </a:rPr>
              <a:t>C</a:t>
            </a:r>
            <a:r>
              <a:rPr lang="en-GB" altLang="en-US" sz="1500" dirty="0" err="1">
                <a:cs typeface="Arial" panose="020B0604020202020204" pitchFamily="34" charset="0"/>
              </a:rPr>
              <a:t>a</a:t>
            </a:r>
            <a:r>
              <a:rPr lang="en-GB" altLang="en-US" sz="1500" b="1" dirty="0" err="1">
                <a:cs typeface="Arial" panose="020B0604020202020204" pitchFamily="34" charset="0"/>
              </a:rPr>
              <a:t>R</a:t>
            </a:r>
            <a:r>
              <a:rPr lang="en-GB" altLang="en-US" sz="1500" dirty="0" err="1">
                <a:cs typeface="Arial" panose="020B0604020202020204" pitchFamily="34" charset="0"/>
              </a:rPr>
              <a:t>e</a:t>
            </a:r>
            <a:r>
              <a:rPr lang="en-GB" altLang="en-US" sz="1500" b="1" dirty="0" err="1">
                <a:cs typeface="Arial" panose="020B0604020202020204" pitchFamily="34" charset="0"/>
              </a:rPr>
              <a:t>F</a:t>
            </a:r>
            <a:r>
              <a:rPr lang="en-GB" altLang="en-US" sz="1500" dirty="0" err="1">
                <a:cs typeface="Arial" panose="020B0604020202020204" pitchFamily="34" charset="0"/>
              </a:rPr>
              <a:t>u</a:t>
            </a:r>
            <a:r>
              <a:rPr lang="en-GB" altLang="en-US" sz="1500" b="1" dirty="0" err="1">
                <a:cs typeface="Arial" panose="020B0604020202020204" pitchFamily="34" charset="0"/>
              </a:rPr>
              <a:t>L</a:t>
            </a:r>
            <a:r>
              <a:rPr lang="en-GB" altLang="en-US" sz="1500" dirty="0">
                <a:cs typeface="Arial" panose="020B0604020202020204" pitchFamily="34" charset="0"/>
              </a:rPr>
              <a:t> with these!</a:t>
            </a:r>
          </a:p>
          <a:p>
            <a:pPr marL="285750" indent="-285750" eaLnBrk="1" hangingPunct="1">
              <a:spcBef>
                <a:spcPct val="0"/>
              </a:spcBef>
            </a:pPr>
            <a:r>
              <a:rPr lang="en-GB" altLang="en-US" sz="1500" dirty="0">
                <a:cs typeface="Arial" panose="020B0604020202020204" pitchFamily="34" charset="0"/>
              </a:rPr>
              <a:t>If the last letter is an </a:t>
            </a:r>
            <a:r>
              <a:rPr lang="en-GB" altLang="en-US" sz="1500" b="1" i="1" dirty="0">
                <a:cs typeface="Arial" panose="020B0604020202020204" pitchFamily="34" charset="0"/>
              </a:rPr>
              <a:t>e</a:t>
            </a:r>
            <a:r>
              <a:rPr lang="en-GB" altLang="en-US" sz="1500" i="1" dirty="0">
                <a:cs typeface="Arial" panose="020B0604020202020204" pitchFamily="34" charset="0"/>
              </a:rPr>
              <a:t>, </a:t>
            </a:r>
            <a:r>
              <a:rPr lang="en-GB" altLang="en-US" sz="1500" dirty="0">
                <a:cs typeface="Arial" panose="020B0604020202020204" pitchFamily="34" charset="0"/>
              </a:rPr>
              <a:t>you can pronounce the letter just before it – </a:t>
            </a:r>
            <a:r>
              <a:rPr lang="en-GB" altLang="en-US" sz="1500" i="1" dirty="0">
                <a:cs typeface="Arial" panose="020B0604020202020204" pitchFamily="34" charset="0"/>
              </a:rPr>
              <a:t>car</a:t>
            </a:r>
            <a:r>
              <a:rPr lang="en-GB" altLang="en-US" sz="1500" i="1" u="sng" dirty="0">
                <a:cs typeface="Arial" panose="020B0604020202020204" pitchFamily="34" charset="0"/>
              </a:rPr>
              <a:t>te</a:t>
            </a:r>
            <a:r>
              <a:rPr lang="en-GB" altLang="en-US" sz="1500" i="1" dirty="0">
                <a:cs typeface="Arial" panose="020B0604020202020204" pitchFamily="34" charset="0"/>
              </a:rPr>
              <a:t>, </a:t>
            </a:r>
            <a:r>
              <a:rPr lang="en-GB" altLang="en-US" sz="1500" i="1" dirty="0" err="1">
                <a:cs typeface="Arial" panose="020B0604020202020204" pitchFamily="34" charset="0"/>
              </a:rPr>
              <a:t>anglai</a:t>
            </a:r>
            <a:r>
              <a:rPr lang="en-GB" altLang="en-US" sz="1500" i="1" u="sng" dirty="0" err="1">
                <a:cs typeface="Arial" panose="020B0604020202020204" pitchFamily="34" charset="0"/>
              </a:rPr>
              <a:t>se</a:t>
            </a:r>
            <a:r>
              <a:rPr lang="en-GB" altLang="en-US" sz="1500" i="1" dirty="0">
                <a:cs typeface="Arial" panose="020B0604020202020204" pitchFamily="34" charset="0"/>
              </a:rPr>
              <a:t>, alleman</a:t>
            </a:r>
            <a:r>
              <a:rPr lang="en-GB" altLang="en-US" sz="1500" i="1" u="sng" dirty="0">
                <a:cs typeface="Arial" panose="020B0604020202020204" pitchFamily="34" charset="0"/>
              </a:rPr>
              <a:t>de.</a:t>
            </a:r>
          </a:p>
          <a:p>
            <a:pPr eaLnBrk="1" hangingPunct="1">
              <a:spcBef>
                <a:spcPct val="0"/>
              </a:spcBef>
              <a:buNone/>
            </a:pPr>
            <a:endParaRPr lang="en-GB" altLang="en-US" sz="1500" i="1" u="sng" dirty="0">
              <a:cs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</a:pPr>
            <a:r>
              <a:rPr lang="en-GB" altLang="en-US" sz="1500" dirty="0">
                <a:cs typeface="Arial" panose="020B0604020202020204" pitchFamily="34" charset="0"/>
              </a:rPr>
              <a:t>In French, the letter </a:t>
            </a:r>
            <a:r>
              <a:rPr lang="en-GB" altLang="en-US" sz="1500" b="1" i="1" dirty="0">
                <a:cs typeface="Arial" panose="020B0604020202020204" pitchFamily="34" charset="0"/>
              </a:rPr>
              <a:t>e</a:t>
            </a:r>
            <a:r>
              <a:rPr lang="en-GB" altLang="en-US" sz="1500" dirty="0">
                <a:cs typeface="Arial" panose="020B0604020202020204" pitchFamily="34" charset="0"/>
              </a:rPr>
              <a:t> can cause lots of problems: </a:t>
            </a:r>
          </a:p>
          <a:p>
            <a:pPr marL="285750" indent="-285750" eaLnBrk="1" hangingPunct="1"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en-GB" altLang="en-US" sz="1500" dirty="0">
                <a:cs typeface="Arial" panose="020B0604020202020204" pitchFamily="34" charset="0"/>
              </a:rPr>
              <a:t>At the end of a word, it isn’t sounded out.</a:t>
            </a:r>
          </a:p>
          <a:p>
            <a:pPr marL="285750" indent="-285750" eaLnBrk="1" hangingPunct="1"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en-GB" altLang="en-US" sz="1500" dirty="0">
                <a:cs typeface="Arial" panose="020B0604020202020204" pitchFamily="34" charset="0"/>
              </a:rPr>
              <a:t>If it as an acute accent – </a:t>
            </a:r>
            <a:r>
              <a:rPr lang="en-GB" altLang="en-US" sz="1500" b="1" i="1" dirty="0">
                <a:cs typeface="Arial" panose="020B0604020202020204" pitchFamily="34" charset="0"/>
              </a:rPr>
              <a:t>é</a:t>
            </a:r>
            <a:r>
              <a:rPr lang="en-GB" altLang="en-US" sz="1500" dirty="0">
                <a:cs typeface="Arial" panose="020B0604020202020204" pitchFamily="34" charset="0"/>
              </a:rPr>
              <a:t> – then it sounds like </a:t>
            </a:r>
            <a:r>
              <a:rPr lang="en-GB" altLang="en-US" sz="1500" b="1" dirty="0">
                <a:cs typeface="Arial" panose="020B0604020202020204" pitchFamily="34" charset="0"/>
              </a:rPr>
              <a:t>ay.</a:t>
            </a:r>
            <a:r>
              <a:rPr lang="en-GB" altLang="en-US" sz="1500" dirty="0">
                <a:cs typeface="Arial" panose="020B0604020202020204" pitchFamily="34" charset="0"/>
              </a:rPr>
              <a:t>  - </a:t>
            </a:r>
            <a:r>
              <a:rPr lang="en-GB" altLang="en-US" sz="1500" i="1" dirty="0">
                <a:cs typeface="Arial" panose="020B0604020202020204" pitchFamily="34" charset="0"/>
              </a:rPr>
              <a:t>café</a:t>
            </a:r>
          </a:p>
          <a:p>
            <a:pPr marL="285750" indent="-285750" eaLnBrk="1" hangingPunct="1"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en-GB" altLang="en-US" sz="1500" dirty="0">
                <a:cs typeface="Arial" panose="020B0604020202020204" pitchFamily="34" charset="0"/>
              </a:rPr>
              <a:t>If it has a grave accent – </a:t>
            </a:r>
            <a:r>
              <a:rPr lang="en-GB" altLang="en-US" sz="1500" b="1" i="1" dirty="0">
                <a:cs typeface="Arial" panose="020B0604020202020204" pitchFamily="34" charset="0"/>
              </a:rPr>
              <a:t>è </a:t>
            </a:r>
            <a:r>
              <a:rPr lang="en-GB" altLang="en-US" sz="1500" dirty="0">
                <a:cs typeface="Arial" panose="020B0604020202020204" pitchFamily="34" charset="0"/>
              </a:rPr>
              <a:t>– or a circumflex - </a:t>
            </a:r>
            <a:r>
              <a:rPr lang="en-GB" altLang="en-US" sz="1500" b="1" dirty="0">
                <a:cs typeface="Arial" panose="020B0604020202020204" pitchFamily="34" charset="0"/>
              </a:rPr>
              <a:t>ê </a:t>
            </a:r>
            <a:r>
              <a:rPr lang="en-GB" altLang="en-US" sz="1500" dirty="0">
                <a:cs typeface="Arial" panose="020B0604020202020204" pitchFamily="34" charset="0"/>
              </a:rPr>
              <a:t>- then it sounds like </a:t>
            </a:r>
            <a:r>
              <a:rPr lang="en-GB" altLang="en-US" sz="1500" b="1" i="1" dirty="0">
                <a:cs typeface="Arial" panose="020B0604020202020204" pitchFamily="34" charset="0"/>
              </a:rPr>
              <a:t>eh</a:t>
            </a:r>
            <a:r>
              <a:rPr lang="en-GB" altLang="en-US" sz="1500" dirty="0">
                <a:cs typeface="Arial" panose="020B0604020202020204" pitchFamily="34" charset="0"/>
              </a:rPr>
              <a:t> – </a:t>
            </a:r>
            <a:r>
              <a:rPr lang="en-GB" altLang="en-US" sz="1500" dirty="0" err="1">
                <a:cs typeface="Arial" panose="020B0604020202020204" pitchFamily="34" charset="0"/>
              </a:rPr>
              <a:t>e.g</a:t>
            </a:r>
            <a:r>
              <a:rPr lang="en-GB" altLang="en-US" sz="1500" dirty="0">
                <a:cs typeface="Arial" panose="020B0604020202020204" pitchFamily="34" charset="0"/>
              </a:rPr>
              <a:t> </a:t>
            </a:r>
            <a:r>
              <a:rPr lang="en-GB" altLang="en-US" sz="1500" i="1" dirty="0" err="1">
                <a:cs typeface="Arial" panose="020B0604020202020204" pitchFamily="34" charset="0"/>
              </a:rPr>
              <a:t>père</a:t>
            </a:r>
            <a:r>
              <a:rPr lang="en-GB" altLang="en-US" sz="1500" i="1" dirty="0">
                <a:cs typeface="Arial" panose="020B0604020202020204" pitchFamily="34" charset="0"/>
              </a:rPr>
              <a:t>, tête</a:t>
            </a:r>
          </a:p>
          <a:p>
            <a:pPr marL="285750" indent="-285750" eaLnBrk="1" hangingPunct="1"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en-GB" altLang="en-US" sz="1500" dirty="0">
                <a:cs typeface="Arial" panose="020B0604020202020204" pitchFamily="34" charset="0"/>
              </a:rPr>
              <a:t>The rest of the time, it sounds like </a:t>
            </a:r>
            <a:r>
              <a:rPr lang="en-GB" altLang="en-US" sz="1500" b="1" i="1" dirty="0">
                <a:cs typeface="Arial" panose="020B0604020202020204" pitchFamily="34" charset="0"/>
              </a:rPr>
              <a:t>uh</a:t>
            </a:r>
            <a:r>
              <a:rPr lang="en-GB" altLang="en-US" sz="1500" dirty="0">
                <a:cs typeface="Arial" panose="020B0604020202020204" pitchFamily="34" charset="0"/>
              </a:rPr>
              <a:t> – menu (</a:t>
            </a:r>
            <a:r>
              <a:rPr lang="en-GB" altLang="en-US" sz="1500" dirty="0" err="1">
                <a:cs typeface="Arial" panose="020B0604020202020204" pitchFamily="34" charset="0"/>
              </a:rPr>
              <a:t>m</a:t>
            </a:r>
            <a:r>
              <a:rPr lang="en-GB" altLang="en-US" sz="1500" b="1" dirty="0" err="1">
                <a:cs typeface="Arial" panose="020B0604020202020204" pitchFamily="34" charset="0"/>
              </a:rPr>
              <a:t>uh</a:t>
            </a:r>
            <a:r>
              <a:rPr lang="en-GB" altLang="en-US" sz="1500" dirty="0" err="1">
                <a:cs typeface="Arial" panose="020B0604020202020204" pitchFamily="34" charset="0"/>
              </a:rPr>
              <a:t>noo</a:t>
            </a:r>
            <a:r>
              <a:rPr lang="en-GB" altLang="en-US" sz="1500" dirty="0">
                <a:cs typeface="Arial" panose="020B060402020202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sz="15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88913" y="107950"/>
            <a:ext cx="6119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sz="2400" b="1" dirty="0">
                <a:latin typeface="Berlin Sans FB Demi" panose="020E0802020502020306" pitchFamily="34" charset="0"/>
              </a:rPr>
              <a:t>Tips for pronouncing French</a:t>
            </a:r>
          </a:p>
        </p:txBody>
      </p:sp>
      <p:sp>
        <p:nvSpPr>
          <p:cNvPr id="7172" name="TextBox 5"/>
          <p:cNvSpPr txBox="1">
            <a:spLocks noChangeArrowheads="1"/>
          </p:cNvSpPr>
          <p:nvPr/>
        </p:nvSpPr>
        <p:spPr bwMode="auto">
          <a:xfrm>
            <a:off x="156825" y="7143648"/>
            <a:ext cx="62150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sz="1800" b="1" dirty="0"/>
              <a:t>Try saying these out loud:</a:t>
            </a:r>
            <a:endParaRPr lang="en-US" sz="1800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99702" y="7457181"/>
          <a:ext cx="6072185" cy="14287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44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144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44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443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1443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89858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Arial" pitchFamily="34" charset="0"/>
                          <a:cs typeface="Arial" pitchFamily="34" charset="0"/>
                        </a:rPr>
                        <a:t>café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latin typeface="Arial" pitchFamily="34" charset="0"/>
                          <a:cs typeface="Arial" pitchFamily="34" charset="0"/>
                        </a:rPr>
                        <a:t>français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err="1">
                          <a:latin typeface="Arial" pitchFamily="34" charset="0"/>
                          <a:cs typeface="Arial" pitchFamily="34" charset="0"/>
                        </a:rPr>
                        <a:t>famille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Arial" pitchFamily="34" charset="0"/>
                          <a:cs typeface="Arial" pitchFamily="34" charset="0"/>
                        </a:rPr>
                        <a:t>cinq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Arial" pitchFamily="34" charset="0"/>
                          <a:cs typeface="Arial" pitchFamily="34" charset="0"/>
                        </a:rPr>
                        <a:t>enfant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38892"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marL="91439" marR="91439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7195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5880" y="7871561"/>
            <a:ext cx="1071563" cy="107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4246497" y="7902382"/>
            <a:ext cx="542136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5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286500" y="8643938"/>
            <a:ext cx="500063" cy="42862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pic>
        <p:nvPicPr>
          <p:cNvPr id="9" name="Picture 28" descr="France, Flag, French, Country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0773" y="8036235"/>
            <a:ext cx="813317" cy="54221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2133" y="8036235"/>
            <a:ext cx="788985" cy="81030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3368" y="8010044"/>
            <a:ext cx="904875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98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498" name="il_fi" descr="http://t2.gstatic.com/images?q=tbn:ANd9GcSH_lOXNGEH9EYwdYSzPetUCQ5hjHzgXstcKHPwASLIuY_hcmo4zV45hPPiH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6349" y="1722237"/>
            <a:ext cx="94297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507" name="Picture 159" descr="Pen Clip 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1157" y="6921223"/>
            <a:ext cx="676275" cy="78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504" name="Picture 172" descr="MC900016807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2003" y="7959062"/>
            <a:ext cx="1076325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6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3" name="Rectangle 17"/>
          <p:cNvSpPr>
            <a:spLocks noChangeArrowheads="1"/>
          </p:cNvSpPr>
          <p:nvPr/>
        </p:nvSpPr>
        <p:spPr bwMode="auto">
          <a:xfrm>
            <a:off x="0" y="127635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</a:t>
            </a: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18"/>
          <p:cNvSpPr>
            <a:spLocks noChangeArrowheads="1"/>
          </p:cNvSpPr>
          <p:nvPr/>
        </p:nvSpPr>
        <p:spPr bwMode="auto">
          <a:xfrm>
            <a:off x="0" y="2657475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</a:t>
            </a: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24"/>
          <p:cNvSpPr>
            <a:spLocks noChangeArrowheads="1"/>
          </p:cNvSpPr>
          <p:nvPr/>
        </p:nvSpPr>
        <p:spPr bwMode="auto">
          <a:xfrm>
            <a:off x="0" y="102870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</a:t>
            </a: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TextBox 54"/>
          <p:cNvSpPr txBox="1">
            <a:spLocks noChangeArrowheads="1"/>
          </p:cNvSpPr>
          <p:nvPr/>
        </p:nvSpPr>
        <p:spPr bwMode="auto">
          <a:xfrm>
            <a:off x="50410" y="94566"/>
            <a:ext cx="62150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sz="2400" b="1" dirty="0" err="1">
                <a:latin typeface="Century Gothic" panose="020B0502020202020204" pitchFamily="34" charset="0"/>
                <a:cs typeface="Arial" panose="020B0604020202020204" pitchFamily="34" charset="0"/>
              </a:rPr>
              <a:t>Dans</a:t>
            </a:r>
            <a:r>
              <a:rPr lang="en-GB" sz="2400" b="1" dirty="0">
                <a:latin typeface="Century Gothic" panose="020B0502020202020204" pitchFamily="34" charset="0"/>
                <a:cs typeface="Arial" panose="020B0604020202020204" pitchFamily="34" charset="0"/>
              </a:rPr>
              <a:t> ma </a:t>
            </a:r>
            <a:r>
              <a:rPr lang="en-GB" sz="2400" b="1" dirty="0" err="1">
                <a:latin typeface="Century Gothic" panose="020B0502020202020204" pitchFamily="34" charset="0"/>
                <a:cs typeface="Arial" panose="020B0604020202020204" pitchFamily="34" charset="0"/>
              </a:rPr>
              <a:t>trousse</a:t>
            </a:r>
            <a:endParaRPr lang="en-US" sz="2400" b="1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2901" y="914400"/>
            <a:ext cx="5541251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GB" sz="2400" b="1" dirty="0" err="1">
                <a:latin typeface="Century Gothic" panose="020B0502020202020204" pitchFamily="34" charset="0"/>
              </a:rPr>
              <a:t>une</a:t>
            </a:r>
            <a:r>
              <a:rPr lang="en-GB" sz="2400" b="1" dirty="0">
                <a:latin typeface="Century Gothic" panose="020B0502020202020204" pitchFamily="34" charset="0"/>
              </a:rPr>
              <a:t> </a:t>
            </a:r>
            <a:r>
              <a:rPr lang="en-GB" sz="2400" b="1" dirty="0" err="1">
                <a:latin typeface="Century Gothic" panose="020B0502020202020204" pitchFamily="34" charset="0"/>
              </a:rPr>
              <a:t>trousse</a:t>
            </a:r>
            <a:endParaRPr lang="en-GB" sz="2400" b="1" dirty="0">
              <a:latin typeface="Century Gothic" panose="020B0502020202020204" pitchFamily="34" charset="0"/>
            </a:endParaRP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GB" sz="2400" b="1" dirty="0">
                <a:latin typeface="Century Gothic" panose="020B0502020202020204" pitchFamily="34" charset="0"/>
              </a:rPr>
              <a:t>un </a:t>
            </a:r>
            <a:r>
              <a:rPr lang="en-GB" sz="2400" b="1" dirty="0" err="1">
                <a:latin typeface="Century Gothic" panose="020B0502020202020204" pitchFamily="34" charset="0"/>
              </a:rPr>
              <a:t>stylo</a:t>
            </a:r>
            <a:endParaRPr lang="en-GB" sz="2400" b="1" dirty="0">
              <a:latin typeface="Century Gothic" panose="020B0502020202020204" pitchFamily="34" charset="0"/>
            </a:endParaRP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GB" sz="2400" b="1" dirty="0">
                <a:latin typeface="Century Gothic" panose="020B0502020202020204" pitchFamily="34" charset="0"/>
              </a:rPr>
              <a:t>un crayon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GB" sz="2400" b="1" dirty="0" err="1">
                <a:latin typeface="Century Gothic" panose="020B0502020202020204" pitchFamily="34" charset="0"/>
              </a:rPr>
              <a:t>une</a:t>
            </a:r>
            <a:r>
              <a:rPr lang="en-GB" sz="2400" b="1" dirty="0">
                <a:latin typeface="Century Gothic" panose="020B0502020202020204" pitchFamily="34" charset="0"/>
              </a:rPr>
              <a:t> </a:t>
            </a:r>
            <a:r>
              <a:rPr lang="en-GB" sz="2400" b="1" dirty="0" err="1">
                <a:latin typeface="Century Gothic" panose="020B0502020202020204" pitchFamily="34" charset="0"/>
              </a:rPr>
              <a:t>clé</a:t>
            </a:r>
            <a:r>
              <a:rPr lang="en-GB" sz="2400" b="1" dirty="0">
                <a:latin typeface="Century Gothic" panose="020B0502020202020204" pitchFamily="34" charset="0"/>
              </a:rPr>
              <a:t> USB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GB" sz="2400" b="1" dirty="0">
                <a:latin typeface="Century Gothic" panose="020B0502020202020204" pitchFamily="34" charset="0"/>
              </a:rPr>
              <a:t>un </a:t>
            </a:r>
            <a:r>
              <a:rPr lang="en-GB" sz="2400" b="1" dirty="0" err="1">
                <a:latin typeface="Century Gothic" panose="020B0502020202020204" pitchFamily="34" charset="0"/>
              </a:rPr>
              <a:t>taille</a:t>
            </a:r>
            <a:r>
              <a:rPr lang="en-GB" sz="2400" b="1" dirty="0">
                <a:latin typeface="Century Gothic" panose="020B0502020202020204" pitchFamily="34" charset="0"/>
              </a:rPr>
              <a:t>-crayon 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GB" sz="2400" b="1" dirty="0">
                <a:latin typeface="Century Gothic" panose="020B0502020202020204" pitchFamily="34" charset="0"/>
              </a:rPr>
              <a:t>un </a:t>
            </a:r>
            <a:r>
              <a:rPr lang="en-GB" sz="2400" b="1" dirty="0" err="1">
                <a:latin typeface="Century Gothic" panose="020B0502020202020204" pitchFamily="34" charset="0"/>
              </a:rPr>
              <a:t>bâton</a:t>
            </a:r>
            <a:r>
              <a:rPr lang="en-GB" sz="2400" b="1" dirty="0">
                <a:latin typeface="Century Gothic" panose="020B0502020202020204" pitchFamily="34" charset="0"/>
              </a:rPr>
              <a:t> de </a:t>
            </a:r>
            <a:r>
              <a:rPr lang="en-GB" sz="2400" b="1" dirty="0" err="1">
                <a:latin typeface="Century Gothic" panose="020B0502020202020204" pitchFamily="34" charset="0"/>
              </a:rPr>
              <a:t>colle</a:t>
            </a:r>
            <a:endParaRPr lang="en-GB" sz="2400" b="1" dirty="0">
              <a:latin typeface="Century Gothic" panose="020B0502020202020204" pitchFamily="34" charset="0"/>
            </a:endParaRP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GB" sz="2400" b="1" dirty="0" err="1">
                <a:latin typeface="Century Gothic" panose="020B0502020202020204" pitchFamily="34" charset="0"/>
              </a:rPr>
              <a:t>une</a:t>
            </a:r>
            <a:r>
              <a:rPr lang="en-GB" sz="2400" b="1" dirty="0">
                <a:latin typeface="Century Gothic" panose="020B0502020202020204" pitchFamily="34" charset="0"/>
              </a:rPr>
              <a:t> </a:t>
            </a:r>
            <a:r>
              <a:rPr lang="en-GB" sz="2400" b="1" dirty="0" err="1">
                <a:latin typeface="Century Gothic" panose="020B0502020202020204" pitchFamily="34" charset="0"/>
              </a:rPr>
              <a:t>règle</a:t>
            </a:r>
            <a:endParaRPr lang="en-GB" sz="2400" b="1" dirty="0">
              <a:latin typeface="Century Gothic" panose="020B0502020202020204" pitchFamily="34" charset="0"/>
            </a:endParaRP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GB" sz="2400" b="1" dirty="0" err="1">
                <a:latin typeface="Century Gothic" panose="020B0502020202020204" pitchFamily="34" charset="0"/>
              </a:rPr>
              <a:t>une</a:t>
            </a:r>
            <a:r>
              <a:rPr lang="en-GB" sz="2400" b="1" dirty="0">
                <a:latin typeface="Century Gothic" panose="020B0502020202020204" pitchFamily="34" charset="0"/>
              </a:rPr>
              <a:t> </a:t>
            </a:r>
            <a:r>
              <a:rPr lang="en-GB" sz="2400" b="1" dirty="0" err="1">
                <a:latin typeface="Century Gothic" panose="020B0502020202020204" pitchFamily="34" charset="0"/>
              </a:rPr>
              <a:t>gomme</a:t>
            </a:r>
            <a:r>
              <a:rPr lang="en-GB" sz="2400" b="1" dirty="0">
                <a:latin typeface="Century Gothic" panose="020B0502020202020204" pitchFamily="34" charset="0"/>
              </a:rPr>
              <a:t> 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GB" sz="2400" b="1" dirty="0">
                <a:latin typeface="Century Gothic" panose="020B0502020202020204" pitchFamily="34" charset="0"/>
              </a:rPr>
              <a:t>des </a:t>
            </a:r>
            <a:r>
              <a:rPr lang="en-GB" sz="2400" b="1" dirty="0" err="1">
                <a:latin typeface="Century Gothic" panose="020B0502020202020204" pitchFamily="34" charset="0"/>
              </a:rPr>
              <a:t>feutres</a:t>
            </a:r>
            <a:endParaRPr lang="en-GB" sz="2400" b="1" dirty="0">
              <a:latin typeface="Century Gothic" panose="020B0502020202020204" pitchFamily="34" charset="0"/>
            </a:endParaRP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GB" sz="2400" b="1" dirty="0">
                <a:latin typeface="Century Gothic" panose="020B0502020202020204" pitchFamily="34" charset="0"/>
              </a:rPr>
              <a:t> des </a:t>
            </a:r>
            <a:r>
              <a:rPr lang="en-GB" sz="2400" b="1" dirty="0" err="1">
                <a:latin typeface="Century Gothic" panose="020B0502020202020204" pitchFamily="34" charset="0"/>
              </a:rPr>
              <a:t>ciseaux</a:t>
            </a:r>
            <a:endParaRPr lang="en-GB" sz="2400" b="1" dirty="0">
              <a:latin typeface="Century Gothic" panose="020B0502020202020204" pitchFamily="34" charset="0"/>
            </a:endParaRPr>
          </a:p>
        </p:txBody>
      </p:sp>
      <p:pic>
        <p:nvPicPr>
          <p:cNvPr id="106526" name="Picture 173" descr="C:\Documents and Settings\Laptop\Local Settings\Temporary Internet Files\Content.IE5\5JDTQJ9N\MC90029092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625" y="6158371"/>
            <a:ext cx="76200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4" descr="school clipart pencil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293860">
            <a:off x="5491210" y="3136341"/>
            <a:ext cx="600830" cy="862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15" descr="USE_069">
            <a:hlinkClick r:id="" action="ppaction://noaction">
              <a:snd r:embed="rId7" name="sacapuntas.wav"/>
            </a:hlinkClick>
          </p:cNvPr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6262" y="3521788"/>
            <a:ext cx="1043150" cy="1043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16" descr="education clipart, scissors">
            <a:hlinkClick r:id="" action="ppaction://noaction">
              <a:snd r:embed="rId9" name="tijeras.wav"/>
            </a:hlinkClick>
          </p:cNvPr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8854" y="2674685"/>
            <a:ext cx="1050925" cy="53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3" descr="gluestik">
            <a:hlinkClick r:id="" action="ppaction://noaction">
              <a:snd r:embed="rId11" name="bote_pegamento.wav"/>
            </a:hlinkClick>
          </p:cNvPr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2928" y="434702"/>
            <a:ext cx="1295400" cy="105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3" descr="Paper-Mate-Flair-Felt-Tip-Pen-8-Clr-Pk-1-1-mm-Assorted-Ink_130062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5988" y="4527705"/>
            <a:ext cx="1022515" cy="1022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6" descr="lapiz_de_memoria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8576" y="5605202"/>
            <a:ext cx="906098" cy="614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8" name="Straight Arrow Connector 17"/>
          <p:cNvCxnSpPr/>
          <p:nvPr/>
        </p:nvCxnSpPr>
        <p:spPr>
          <a:xfrm>
            <a:off x="2564904" y="1403648"/>
            <a:ext cx="2731445" cy="57606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404664" y="434701"/>
            <a:ext cx="57827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sz="2000" dirty="0">
                <a:latin typeface="Century Gothic" panose="020B0502020202020204" pitchFamily="34" charset="0"/>
                <a:cs typeface="Arial" panose="020B0604020202020204" pitchFamily="34" charset="0"/>
              </a:rPr>
              <a:t>Draw a line to join the word to the correct picture.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6286500" y="8643938"/>
            <a:ext cx="500063" cy="42862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939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7978</TotalTime>
  <Words>987</Words>
  <Application>Microsoft Office PowerPoint</Application>
  <PresentationFormat>On-screen Show (4:3)</PresentationFormat>
  <Paragraphs>238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3" baseType="lpstr">
      <vt:lpstr>Arial</vt:lpstr>
      <vt:lpstr>Arial Black</vt:lpstr>
      <vt:lpstr>Berlin Sans FB Demi</vt:lpstr>
      <vt:lpstr>Calibri</vt:lpstr>
      <vt:lpstr>Century Gothic</vt:lpstr>
      <vt:lpstr>Comic Sans MS</vt:lpstr>
      <vt:lpstr>Courier New</vt:lpstr>
      <vt:lpstr>Kristen ITC</vt:lpstr>
      <vt:lpstr>Showcard Gothic</vt:lpstr>
      <vt:lpstr>Tahoma</vt:lpstr>
      <vt:lpstr>Times New Roman</vt:lpstr>
      <vt:lpstr>Tw Cen MT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55WD</dc:creator>
  <cp:lastModifiedBy>Mowbray, Karen</cp:lastModifiedBy>
  <cp:revision>312</cp:revision>
  <cp:lastPrinted>2020-03-10T23:01:34Z</cp:lastPrinted>
  <dcterms:created xsi:type="dcterms:W3CDTF">2010-11-10T05:17:45Z</dcterms:created>
  <dcterms:modified xsi:type="dcterms:W3CDTF">2020-06-19T12:56:06Z</dcterms:modified>
</cp:coreProperties>
</file>