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58" r:id="rId5"/>
    <p:sldId id="260" r:id="rId6"/>
    <p:sldId id="264"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29" autoAdjust="0"/>
  </p:normalViewPr>
  <p:slideViewPr>
    <p:cSldViewPr>
      <p:cViewPr varScale="1">
        <p:scale>
          <a:sx n="74" d="100"/>
          <a:sy n="74" d="100"/>
        </p:scale>
        <p:origin x="123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0" y="1916832"/>
            <a:ext cx="8598829" cy="467820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21st April 2020</a:t>
            </a:r>
            <a:endParaRPr lang="en-US" sz="28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47165"/>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556792"/>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2" name="TextBox 1"/>
          <p:cNvSpPr txBox="1"/>
          <p:nvPr/>
        </p:nvSpPr>
        <p:spPr>
          <a:xfrm>
            <a:off x="755576" y="2924944"/>
            <a:ext cx="7992888" cy="3139321"/>
          </a:xfrm>
          <a:prstGeom prst="rect">
            <a:avLst/>
          </a:prstGeom>
          <a:gradFill flip="none" rotWithShape="1">
            <a:gsLst>
              <a:gs pos="0">
                <a:srgbClr val="E1FF00">
                  <a:tint val="66000"/>
                  <a:satMod val="160000"/>
                </a:srgbClr>
              </a:gs>
              <a:gs pos="50000">
                <a:srgbClr val="E1FF00">
                  <a:tint val="44500"/>
                  <a:satMod val="160000"/>
                </a:srgbClr>
              </a:gs>
              <a:gs pos="100000">
                <a:srgbClr val="E1FF00">
                  <a:tint val="23500"/>
                  <a:satMod val="160000"/>
                </a:srgbClr>
              </a:gs>
            </a:gsLst>
            <a:lin ang="5400000" scaled="1"/>
            <a:tileRect/>
          </a:gradFill>
        </p:spPr>
        <p:txBody>
          <a:bodyPr wrap="square" rtlCol="0">
            <a:spAutoFit/>
          </a:bodyPr>
          <a:lstStyle/>
          <a:p>
            <a:endParaRPr lang="en-GB" dirty="0" smtClean="0">
              <a:solidFill>
                <a:schemeClr val="accent4">
                  <a:lumMod val="50000"/>
                </a:schemeClr>
              </a:solidFill>
              <a:latin typeface="Comic Sans MS" panose="030F0702030302020204" pitchFamily="66" charset="0"/>
            </a:endParaRPr>
          </a:p>
          <a:p>
            <a:r>
              <a:rPr lang="en-GB" dirty="0" smtClean="0">
                <a:solidFill>
                  <a:schemeClr val="accent4">
                    <a:lumMod val="50000"/>
                  </a:schemeClr>
                </a:solidFill>
                <a:latin typeface="Comic Sans MS" panose="030F0702030302020204" pitchFamily="66" charset="0"/>
              </a:rPr>
              <a:t>Hello </a:t>
            </a:r>
            <a:r>
              <a:rPr lang="en-GB" dirty="0">
                <a:solidFill>
                  <a:schemeClr val="accent4">
                    <a:lumMod val="50000"/>
                  </a:schemeClr>
                </a:solidFill>
                <a:latin typeface="Comic Sans MS" panose="030F0702030302020204" pitchFamily="66" charset="0"/>
              </a:rPr>
              <a:t>everyone, because we cannot visit you in your schools at the moment, we are now on our third weekly message.  Each week we will be adding new activity ideas for you to do at home either by yourself, a family member or your personal friends online.</a:t>
            </a:r>
          </a:p>
          <a:p>
            <a:r>
              <a:rPr lang="en-GB" dirty="0">
                <a:solidFill>
                  <a:schemeClr val="accent4">
                    <a:lumMod val="50000"/>
                  </a:schemeClr>
                </a:solidFill>
                <a:latin typeface="Comic Sans MS" panose="030F0702030302020204" pitchFamily="66" charset="0"/>
              </a:rPr>
              <a:t>We are all aware of the changes still going on at the moment which might make you feel scared or worried. That’s OK. It’s totally normal to feel like this. We all need to remember this situation won’t last forever.</a:t>
            </a:r>
          </a:p>
          <a:p>
            <a:r>
              <a:rPr lang="en-GB" dirty="0">
                <a:solidFill>
                  <a:schemeClr val="accent4">
                    <a:lumMod val="50000"/>
                  </a:schemeClr>
                </a:solidFill>
                <a:latin typeface="Comic Sans MS" panose="030F0702030302020204" pitchFamily="66" charset="0"/>
              </a:rPr>
              <a:t>Remember we are staying in touch with you to help keep you safe</a:t>
            </a:r>
            <a:r>
              <a:rPr lang="en-GB" dirty="0" smtClean="0">
                <a:solidFill>
                  <a:schemeClr val="accent4">
                    <a:lumMod val="50000"/>
                  </a:schemeClr>
                </a:solidFill>
                <a:latin typeface="Comic Sans MS" panose="030F0702030302020204" pitchFamily="66" charset="0"/>
              </a:rPr>
              <a:t>.</a:t>
            </a:r>
          </a:p>
          <a:p>
            <a:endParaRPr lang="en-GB" sz="3600" dirty="0">
              <a:solidFill>
                <a:schemeClr val="accent4">
                  <a:lumMod val="50000"/>
                </a:schemeClr>
              </a:solidFill>
              <a:latin typeface="Comic Sans MS" panose="030F0702030302020204" pitchFamily="66" charset="0"/>
            </a:endParaRPr>
          </a:p>
        </p:txBody>
      </p:sp>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500" y="1965486"/>
            <a:ext cx="4610101" cy="12104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latin typeface="Arial Narrow" panose="020B0606020202030204" pitchFamily="34" charset="0"/>
              </a:rPr>
              <a:t> </a:t>
            </a:r>
          </a:p>
          <a:p>
            <a:r>
              <a:rPr lang="en-GB" sz="1400" dirty="0" smtClean="0">
                <a:latin typeface="Arial Narrow" panose="020B0606020202030204" pitchFamily="34" charset="0"/>
              </a:rPr>
              <a:t>Please don’t talk to strangers Online</a:t>
            </a:r>
            <a:r>
              <a:rPr lang="en-GB" sz="2000" dirty="0" smtClean="0">
                <a:latin typeface="Arial Narrow" panose="020B0606020202030204" pitchFamily="34" charset="0"/>
              </a:rPr>
              <a:t/>
            </a:r>
            <a:br>
              <a:rPr lang="en-GB" sz="2000" dirty="0" smtClean="0">
                <a:latin typeface="Arial Narrow" panose="020B0606020202030204" pitchFamily="34" charset="0"/>
              </a:rPr>
            </a:br>
            <a:endParaRPr lang="en-GB" sz="2000" dirty="0">
              <a:latin typeface="Arial Narrow" panose="020B0606020202030204" pitchFamily="34" charset="0"/>
            </a:endParaRPr>
          </a:p>
        </p:txBody>
      </p:sp>
      <p:sp>
        <p:nvSpPr>
          <p:cNvPr id="6" name="Rectangle 5"/>
          <p:cNvSpPr/>
          <p:nvPr/>
        </p:nvSpPr>
        <p:spPr>
          <a:xfrm>
            <a:off x="1187624" y="1089264"/>
            <a:ext cx="5616624" cy="1077218"/>
          </a:xfrm>
          <a:prstGeom prst="rect">
            <a:avLst/>
          </a:prstGeom>
          <a:noFill/>
        </p:spPr>
        <p:txBody>
          <a:bodyPr wrap="square" lIns="91440" tIns="45720" rIns="91440" bIns="45720">
            <a:spAutoFit/>
          </a:bodyPr>
          <a:lstStyle/>
          <a:p>
            <a:pPr algn="ct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PCSO GEORGIE GRIFFITHS SAYS HI </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555" y="2123049"/>
            <a:ext cx="679450" cy="669458"/>
          </a:xfrm>
          <a:prstGeom prst="rect">
            <a:avLst/>
          </a:prstGeom>
        </p:spPr>
      </p:pic>
      <p:sp>
        <p:nvSpPr>
          <p:cNvPr id="9" name="TextBox 8"/>
          <p:cNvSpPr txBox="1"/>
          <p:nvPr/>
        </p:nvSpPr>
        <p:spPr>
          <a:xfrm>
            <a:off x="4932040" y="2591701"/>
            <a:ext cx="3835400" cy="923330"/>
          </a:xfrm>
          <a:prstGeom prst="rect">
            <a:avLst/>
          </a:prstGeom>
          <a:noFill/>
        </p:spPr>
        <p:txBody>
          <a:bodyPr wrap="square" rtlCol="0">
            <a:spAutoFit/>
          </a:bodyPr>
          <a:lstStyle/>
          <a:p>
            <a:r>
              <a:rPr lang="en-GB" b="1" dirty="0" smtClean="0">
                <a:solidFill>
                  <a:srgbClr val="FF0000"/>
                </a:solidFill>
                <a:latin typeface="Bradley Hand ITC" panose="03070402050302030203" pitchFamily="66" charset="0"/>
              </a:rPr>
              <a:t>When outside for your exercise Always use the Green Cross Code.</a:t>
            </a:r>
          </a:p>
          <a:p>
            <a:endParaRPr lang="en-GB" dirty="0"/>
          </a:p>
        </p:txBody>
      </p:sp>
      <p:sp>
        <p:nvSpPr>
          <p:cNvPr id="10" name="TextBox 9"/>
          <p:cNvSpPr txBox="1"/>
          <p:nvPr/>
        </p:nvSpPr>
        <p:spPr>
          <a:xfrm>
            <a:off x="4704306" y="4171121"/>
            <a:ext cx="3835400" cy="369332"/>
          </a:xfrm>
          <a:prstGeom prst="rect">
            <a:avLst/>
          </a:prstGeom>
          <a:noFill/>
        </p:spPr>
        <p:txBody>
          <a:bodyPr wrap="square" rtlCol="0">
            <a:spAutoFit/>
          </a:bodyPr>
          <a:lstStyle/>
          <a:p>
            <a:r>
              <a:rPr lang="en-GB" dirty="0" smtClean="0">
                <a:solidFill>
                  <a:schemeClr val="tx2">
                    <a:lumMod val="75000"/>
                  </a:schemeClr>
                </a:solidFill>
              </a:rPr>
              <a:t>Always wear your seat belt in the car</a:t>
            </a:r>
            <a:endParaRPr lang="en-GB" dirty="0">
              <a:solidFill>
                <a:schemeClr val="tx2">
                  <a:lumMod val="75000"/>
                </a:schemeClr>
              </a:solidFill>
            </a:endParaRPr>
          </a:p>
        </p:txBody>
      </p:sp>
      <p:sp>
        <p:nvSpPr>
          <p:cNvPr id="11" name="TextBox 10"/>
          <p:cNvSpPr txBox="1"/>
          <p:nvPr/>
        </p:nvSpPr>
        <p:spPr>
          <a:xfrm>
            <a:off x="484083" y="4678393"/>
            <a:ext cx="3240360" cy="1200329"/>
          </a:xfrm>
          <a:prstGeom prst="rect">
            <a:avLst/>
          </a:prstGeom>
          <a:noFill/>
        </p:spPr>
        <p:txBody>
          <a:bodyPr wrap="square" rtlCol="0">
            <a:spAutoFit/>
          </a:bodyPr>
          <a:lstStyle/>
          <a:p>
            <a:r>
              <a:rPr lang="en-GB" sz="2400" dirty="0" smtClean="0"/>
              <a:t>Make sure you wear your helmet whilst on your bikes</a:t>
            </a:r>
          </a:p>
        </p:txBody>
      </p:sp>
      <p:pic>
        <p:nvPicPr>
          <p:cNvPr id="15" name="Picture 14"/>
          <p:cNvPicPr>
            <a:picLocks noChangeAspect="1"/>
          </p:cNvPicPr>
          <p:nvPr/>
        </p:nvPicPr>
        <p:blipFill>
          <a:blip r:embed="rId3"/>
          <a:stretch>
            <a:fillRect/>
          </a:stretch>
        </p:blipFill>
        <p:spPr>
          <a:xfrm>
            <a:off x="6156176" y="5580065"/>
            <a:ext cx="2633406" cy="10416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519" y="3570591"/>
            <a:ext cx="747453" cy="5605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4263" y="2546295"/>
            <a:ext cx="1517965" cy="11194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2519" y="3382723"/>
            <a:ext cx="887521" cy="85569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4991" y="2480820"/>
            <a:ext cx="1008892" cy="126875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28596" y="2713171"/>
            <a:ext cx="1512904" cy="1617643"/>
          </a:xfrm>
          <a:prstGeom prst="rect">
            <a:avLst/>
          </a:prstGeom>
        </p:spPr>
      </p:pic>
      <p:sp>
        <p:nvSpPr>
          <p:cNvPr id="18" name="AutoShape 2" descr="Image result for brain in a bicycle helmet"/>
          <p:cNvSpPr>
            <a:spLocks noChangeAspect="1" noChangeArrowheads="1"/>
          </p:cNvSpPr>
          <p:nvPr/>
        </p:nvSpPr>
        <p:spPr bwMode="auto">
          <a:xfrm>
            <a:off x="63500" y="-830263"/>
            <a:ext cx="17430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brainvisor.com/images/png/bike-helmet-brain-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5445" y="5370822"/>
            <a:ext cx="1227983" cy="122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2856"/>
            <a:ext cx="7128792" cy="1368152"/>
          </a:xfrm>
        </p:spPr>
        <p:txBody>
          <a:bodyPr/>
          <a:lstStyle/>
          <a:p>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You are all smart children and we want you to remember the Online Safety messages your parents, your teachers and the PCSO’s talk to you about all the time!  This week we want you to focus on Not sharing personal information or communicating with people you don’t really know.</a:t>
            </a:r>
          </a:p>
          <a:p>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This message came from </a:t>
            </a:r>
            <a:r>
              <a:rPr lang="en-GB" sz="1600" dirty="0" smtClean="0">
                <a:solidFill>
                  <a:srgbClr val="0070C0"/>
                </a:solidFill>
                <a:effectLst>
                  <a:outerShdw blurRad="38100" dist="38100" dir="2700000" algn="tl">
                    <a:srgbClr val="000000">
                      <a:alpha val="43137"/>
                    </a:srgbClr>
                  </a:outerShdw>
                </a:effectLst>
                <a:latin typeface="Comic Sans MS" panose="030F0702030302020204" pitchFamily="66" charset="0"/>
              </a:rPr>
              <a:t>PCSO Georgie Griffiths</a:t>
            </a:r>
          </a:p>
          <a:p>
            <a:endPar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endParaRPr>
          </a:p>
          <a:p>
            <a:pPr algn="l"/>
            <a:r>
              <a:rPr lang="en-GB" sz="160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Think </a:t>
            </a:r>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about the following messages:</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Don’t talk to strangers Online.</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Always use the Green Cross Code.</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Don’t run across the roads.</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Always wear your seat belt.</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Always wear your helmet when your on a bike.</a:t>
            </a:r>
          </a:p>
          <a:p>
            <a:pPr algn="l"/>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Always tell someone you trust if something upsets you.</a:t>
            </a:r>
          </a:p>
          <a:p>
            <a:endParaRPr lang="en-GB" sz="16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662597" y="1052736"/>
            <a:ext cx="8108310" cy="923330"/>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Police Safety Messages</a:t>
            </a:r>
          </a:p>
        </p:txBody>
      </p:sp>
      <p:pic>
        <p:nvPicPr>
          <p:cNvPr id="4" name="Picture 3"/>
          <p:cNvPicPr>
            <a:picLocks noChangeAspect="1"/>
          </p:cNvPicPr>
          <p:nvPr/>
        </p:nvPicPr>
        <p:blipFill>
          <a:blip r:embed="rId2"/>
          <a:stretch>
            <a:fillRect/>
          </a:stretch>
        </p:blipFill>
        <p:spPr>
          <a:xfrm>
            <a:off x="3708640" y="5949280"/>
            <a:ext cx="2016224" cy="797492"/>
          </a:xfrm>
          <a:prstGeom prst="rect">
            <a:avLst/>
          </a:prstGeom>
        </p:spPr>
      </p:pic>
      <p:sp>
        <p:nvSpPr>
          <p:cNvPr id="6" name="Oval 5"/>
          <p:cNvSpPr/>
          <p:nvPr/>
        </p:nvSpPr>
        <p:spPr>
          <a:xfrm rot="1193338">
            <a:off x="6310561" y="4489453"/>
            <a:ext cx="2592288" cy="1872208"/>
          </a:xfrm>
          <a:prstGeom prst="ellipse">
            <a:avLst/>
          </a:prstGeom>
          <a:solidFill>
            <a:srgbClr val="E1FF00">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rPr>
              <a:t>Cheshire Police</a:t>
            </a:r>
          </a:p>
          <a:p>
            <a:pPr algn="ctr"/>
            <a:r>
              <a:rPr lang="en-GB" dirty="0">
                <a:solidFill>
                  <a:srgbClr val="0070C0"/>
                </a:solidFill>
              </a:rPr>
              <a:t>PCSO’s </a:t>
            </a:r>
          </a:p>
          <a:p>
            <a:pPr algn="ctr"/>
            <a:r>
              <a:rPr lang="en-GB" dirty="0">
                <a:solidFill>
                  <a:srgbClr val="0070C0"/>
                </a:solidFill>
              </a:rPr>
              <a:t>working together to keep you safe at all times</a:t>
            </a:r>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3979" y="1137518"/>
            <a:ext cx="3344185" cy="923330"/>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Activities</a:t>
            </a:r>
            <a:endParaRPr lang="en-US" sz="54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Rectangle 3"/>
          <p:cNvSpPr/>
          <p:nvPr/>
        </p:nvSpPr>
        <p:spPr>
          <a:xfrm>
            <a:off x="4185652" y="5923137"/>
            <a:ext cx="4572000" cy="538609"/>
          </a:xfrm>
          <a:prstGeom prst="rect">
            <a:avLst/>
          </a:prstGeom>
        </p:spPr>
        <p:txBody>
          <a:bodyPr>
            <a:spAutoFit/>
          </a:bodyPr>
          <a:lstStyle/>
          <a:p>
            <a:r>
              <a:rPr lang="en-GB" dirty="0"/>
              <a:t>“</a:t>
            </a:r>
            <a:r>
              <a:rPr lang="en-GB" b="1" dirty="0"/>
              <a:t>Riddle:</a:t>
            </a:r>
            <a:r>
              <a:rPr lang="en-GB" dirty="0"/>
              <a:t> </a:t>
            </a:r>
            <a:r>
              <a:rPr lang="en-GB" dirty="0" smtClean="0"/>
              <a:t>Why are Teddy Bears never hungry?”</a:t>
            </a:r>
          </a:p>
          <a:p>
            <a:r>
              <a:rPr lang="en-GB" sz="1100" dirty="0" smtClean="0"/>
              <a:t>Answers on last slide, no peeking until you’ve had a go at this!</a:t>
            </a:r>
            <a:endParaRPr lang="en-GB" sz="1100" dirty="0"/>
          </a:p>
        </p:txBody>
      </p:sp>
      <p:sp>
        <p:nvSpPr>
          <p:cNvPr id="5" name="TextBox 4"/>
          <p:cNvSpPr txBox="1"/>
          <p:nvPr/>
        </p:nvSpPr>
        <p:spPr>
          <a:xfrm>
            <a:off x="5652120" y="4647831"/>
            <a:ext cx="3096344" cy="1261884"/>
          </a:xfrm>
          <a:prstGeom prst="rect">
            <a:avLst/>
          </a:prstGeom>
          <a:noFill/>
        </p:spPr>
        <p:txBody>
          <a:bodyPr wrap="square" rtlCol="0">
            <a:spAutoFit/>
          </a:bodyPr>
          <a:lstStyle/>
          <a:p>
            <a:r>
              <a:rPr lang="en-GB" b="1" dirty="0"/>
              <a:t>Riddle</a:t>
            </a:r>
            <a:r>
              <a:rPr lang="en-GB" b="1" dirty="0" smtClean="0"/>
              <a:t>:</a:t>
            </a:r>
            <a:r>
              <a:rPr lang="en-GB" dirty="0"/>
              <a:t> </a:t>
            </a:r>
            <a:r>
              <a:rPr lang="en-GB" dirty="0" smtClean="0"/>
              <a:t>What do you call a Fairy who hasn’t had a bath?</a:t>
            </a:r>
          </a:p>
          <a:p>
            <a:r>
              <a:rPr lang="en-GB" sz="1100" dirty="0"/>
              <a:t>Answers on last slide, no peeking until you’ve had a go at this!</a:t>
            </a:r>
          </a:p>
          <a:p>
            <a:endParaRPr lang="en-GB" dirty="0"/>
          </a:p>
        </p:txBody>
      </p:sp>
      <p:sp>
        <p:nvSpPr>
          <p:cNvPr id="2" name="TextBox 1"/>
          <p:cNvSpPr txBox="1"/>
          <p:nvPr/>
        </p:nvSpPr>
        <p:spPr>
          <a:xfrm>
            <a:off x="323527" y="2204864"/>
            <a:ext cx="4720941" cy="2492990"/>
          </a:xfrm>
          <a:prstGeom prst="rect">
            <a:avLst/>
          </a:prstGeom>
          <a:noFill/>
          <a:ln w="57150">
            <a:solidFill>
              <a:schemeClr val="accent6">
                <a:lumMod val="75000"/>
              </a:schemeClr>
            </a:solidFill>
          </a:ln>
        </p:spPr>
        <p:txBody>
          <a:bodyPr wrap="square" rtlCol="0">
            <a:spAutoFit/>
          </a:bodyPr>
          <a:lstStyle/>
          <a:p>
            <a:pPr algn="ctr"/>
            <a:r>
              <a:rPr lang="en-GB" b="1" u="sng" dirty="0" smtClean="0">
                <a:solidFill>
                  <a:srgbClr val="7030A0"/>
                </a:solidFill>
                <a:latin typeface="Bell MT" panose="02020503060305020303" pitchFamily="18" charset="0"/>
              </a:rPr>
              <a:t>This weeks Drawing Project</a:t>
            </a:r>
          </a:p>
          <a:p>
            <a:pPr algn="ctr"/>
            <a:endParaRPr lang="en-GB" sz="1000" b="1" dirty="0" smtClean="0">
              <a:solidFill>
                <a:srgbClr val="7030A0"/>
              </a:solidFill>
              <a:latin typeface="Bell MT" panose="02020503060305020303" pitchFamily="18" charset="0"/>
            </a:endParaRPr>
          </a:p>
          <a:p>
            <a:pPr algn="ctr"/>
            <a:r>
              <a:rPr lang="en-GB" dirty="0" smtClean="0">
                <a:solidFill>
                  <a:schemeClr val="accent4"/>
                </a:solidFill>
                <a:latin typeface="Comic Sans MS" panose="030F0702030302020204" pitchFamily="66" charset="0"/>
              </a:rPr>
              <a:t>What does a key worker look like?</a:t>
            </a:r>
          </a:p>
          <a:p>
            <a:pPr algn="ctr"/>
            <a:endParaRPr lang="en-GB" sz="1000" dirty="0">
              <a:solidFill>
                <a:schemeClr val="accent4"/>
              </a:solidFill>
              <a:latin typeface="Comic Sans MS" panose="030F0702030302020204" pitchFamily="66" charset="0"/>
            </a:endParaRPr>
          </a:p>
          <a:p>
            <a:pPr algn="ctr"/>
            <a:r>
              <a:rPr lang="en-GB" dirty="0" smtClean="0">
                <a:solidFill>
                  <a:schemeClr val="accent4"/>
                </a:solidFill>
                <a:latin typeface="Comic Sans MS" panose="030F0702030302020204" pitchFamily="66" charset="0"/>
              </a:rPr>
              <a:t>Maybe write </a:t>
            </a:r>
            <a:r>
              <a:rPr lang="en-GB" smtClean="0">
                <a:solidFill>
                  <a:schemeClr val="accent4"/>
                </a:solidFill>
                <a:latin typeface="Comic Sans MS" panose="030F0702030302020204" pitchFamily="66" charset="0"/>
              </a:rPr>
              <a:t>a story </a:t>
            </a:r>
            <a:r>
              <a:rPr lang="en-GB" dirty="0" smtClean="0">
                <a:solidFill>
                  <a:schemeClr val="accent4"/>
                </a:solidFill>
                <a:latin typeface="Comic Sans MS" panose="030F0702030302020204" pitchFamily="66" charset="0"/>
              </a:rPr>
              <a:t>about key workers, thinking about how others help Us.</a:t>
            </a:r>
          </a:p>
          <a:p>
            <a:pPr algn="ctr"/>
            <a:endParaRPr lang="en-GB" sz="1000" dirty="0">
              <a:solidFill>
                <a:schemeClr val="accent4"/>
              </a:solidFill>
              <a:latin typeface="Comic Sans MS" panose="030F0702030302020204" pitchFamily="66" charset="0"/>
            </a:endParaRPr>
          </a:p>
          <a:p>
            <a:pPr algn="ctr"/>
            <a:r>
              <a:rPr lang="en-GB" dirty="0" smtClean="0">
                <a:solidFill>
                  <a:schemeClr val="accent4"/>
                </a:solidFill>
                <a:latin typeface="Comic Sans MS" panose="030F0702030302020204" pitchFamily="66" charset="0"/>
              </a:rPr>
              <a:t>How about a poem, that can be shared with family, friends, your teachers or your local Police.</a:t>
            </a:r>
            <a:endParaRPr lang="en-GB" dirty="0">
              <a:solidFill>
                <a:schemeClr val="accent4"/>
              </a:solidFill>
              <a:latin typeface="Comic Sans MS" panose="030F0702030302020204" pitchFamily="66" charset="0"/>
            </a:endParaRPr>
          </a:p>
        </p:txBody>
      </p:sp>
      <p:sp>
        <p:nvSpPr>
          <p:cNvPr id="7" name="AutoShape 2" descr="Image result for children's artwork"/>
          <p:cNvSpPr>
            <a:spLocks noChangeAspect="1" noChangeArrowheads="1"/>
          </p:cNvSpPr>
          <p:nvPr/>
        </p:nvSpPr>
        <p:spPr bwMode="auto">
          <a:xfrm>
            <a:off x="63500" y="-808038"/>
            <a:ext cx="27813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86899"/>
            <a:ext cx="3276364" cy="86048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5085184"/>
            <a:ext cx="1470670" cy="1467473"/>
          </a:xfrm>
          <a:prstGeom prst="rect">
            <a:avLst/>
          </a:prstGeom>
          <a:ln>
            <a:solidFill>
              <a:schemeClr val="accent6">
                <a:lumMod val="75000"/>
              </a:schemeClr>
            </a:solidFill>
          </a:ln>
        </p:spPr>
      </p:pic>
      <p:sp>
        <p:nvSpPr>
          <p:cNvPr id="17" name="TextBox 16"/>
          <p:cNvSpPr txBox="1"/>
          <p:nvPr/>
        </p:nvSpPr>
        <p:spPr>
          <a:xfrm>
            <a:off x="5940152" y="2204864"/>
            <a:ext cx="2232248" cy="2160240"/>
          </a:xfrm>
          <a:prstGeom prst="rect">
            <a:avLst/>
          </a:prstGeom>
          <a:noFill/>
        </p:spPr>
        <p:txBody>
          <a:bodyPr wrap="square" rtlCol="0">
            <a:spAutoFit/>
          </a:bodyPr>
          <a:lstStyle/>
          <a:p>
            <a:endParaRPr lang="en-GB" dirty="0"/>
          </a:p>
        </p:txBody>
      </p:sp>
      <p:sp>
        <p:nvSpPr>
          <p:cNvPr id="19" name="TextBox 18"/>
          <p:cNvSpPr txBox="1"/>
          <p:nvPr/>
        </p:nvSpPr>
        <p:spPr>
          <a:xfrm>
            <a:off x="5148064" y="2348880"/>
            <a:ext cx="1800200" cy="2160240"/>
          </a:xfrm>
          <a:prstGeom prst="rect">
            <a:avLst/>
          </a:prstGeom>
          <a:noFill/>
        </p:spPr>
        <p:txBody>
          <a:bodyPr wrap="square" rtlCol="0">
            <a:spAutoFit/>
          </a:bodyPr>
          <a:lstStyle/>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6899"/>
            <a:ext cx="1800200" cy="1800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384" y="2286143"/>
            <a:ext cx="2907815" cy="1635646"/>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1697">
            <a:off x="552343" y="5017459"/>
            <a:ext cx="1503231" cy="1503231"/>
          </a:xfrm>
          <a:prstGeom prst="rect">
            <a:avLst/>
          </a:prstGeom>
        </p:spPr>
      </p:pic>
    </p:spTree>
    <p:extLst>
      <p:ext uri="{BB962C8B-B14F-4D97-AF65-F5344CB8AC3E}">
        <p14:creationId xmlns:p14="http://schemas.microsoft.com/office/powerpoint/2010/main" val="207676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1884"/>
            <a:ext cx="4032448" cy="32952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275" y="155019"/>
            <a:ext cx="2469642" cy="3292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72174">
            <a:off x="6913895" y="1492842"/>
            <a:ext cx="1796929" cy="164745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645024"/>
            <a:ext cx="2574032" cy="2574032"/>
          </a:xfrm>
          <a:prstGeom prst="rect">
            <a:avLst/>
          </a:prstGeom>
        </p:spPr>
      </p:pic>
      <p:pic>
        <p:nvPicPr>
          <p:cNvPr id="1026" name="Picture 2" descr="https://images.squarespace-cdn.com/content/v1/50769910e4b07864e5d07147/1524464756754-Y8NXGRXYQUTCHH6PVH20/ke17ZwdGBToddI8pDm48kJUlZr2Ql5GtSKWrQpjur5t7gQa3H78H3Y0txjaiv_0fDoOvxcdMmMKkDsyUqMSsMWxHk725yiiHCCLfrh8O1z5QPOohDIaIeljMHgDF5CVlOqpeNLcJ80NK65_fV7S1UfNdxJhjhuaNor070w_QAc94zjGLGXCa1tSmDVMXf8RUVhMJRmnnhuU1v2M8fLFyJw/p009-Positive_words_for_ki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501008"/>
            <a:ext cx="450643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1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512" y="908720"/>
            <a:ext cx="6336704" cy="1538883"/>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28th April 2020</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1114629" y="2924944"/>
            <a:ext cx="648072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safe, by Washing your Hands and stay at home until it’s time for some exercise.</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algn="ctr"/>
            <a:r>
              <a:rPr lang="en-GB" dirty="0" smtClean="0">
                <a:solidFill>
                  <a:schemeClr val="accent4">
                    <a:lumMod val="50000"/>
                  </a:schemeClr>
                </a:solidFill>
                <a:latin typeface="Comic Sans MS" panose="030F0702030302020204" pitchFamily="66" charset="0"/>
              </a:rPr>
              <a:t>                  </a:t>
            </a:r>
            <a:r>
              <a:rPr lang="en-GB" sz="2400" dirty="0" smtClean="0">
                <a:solidFill>
                  <a:srgbClr val="7030A0"/>
                </a:solidFill>
                <a:latin typeface="Comic Sans MS" panose="030F0702030302020204" pitchFamily="66" charset="0"/>
              </a:rPr>
              <a:t>And remember we won’t be indoors forever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296443"/>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err="1">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31"/>
            <a:ext cx="5972200" cy="2664296"/>
          </a:xfrm>
        </p:spPr>
        <p:txBody>
          <a:bodyPr/>
          <a:lstStyle/>
          <a:p>
            <a: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t>Answers to Riddles</a:t>
            </a:r>
            <a:b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br>
            <a:r>
              <a:rPr lang="en-US" b="1" dirty="0">
                <a:ln/>
                <a:solidFill>
                  <a:schemeClr val="accent4"/>
                </a:solidFill>
                <a:effectLst>
                  <a:glow rad="228600">
                    <a:schemeClr val="accent1">
                      <a:satMod val="175000"/>
                      <a:alpha val="40000"/>
                    </a:schemeClr>
                  </a:glow>
                </a:effectLst>
                <a:latin typeface="Comic Sans MS" panose="030F0702030302020204" pitchFamily="66" charset="0"/>
              </a:rPr>
              <a:t/>
            </a:r>
            <a:br>
              <a:rPr lang="en-US" b="1" dirty="0">
                <a:ln/>
                <a:solidFill>
                  <a:schemeClr val="accent4"/>
                </a:solidFill>
                <a:effectLst>
                  <a:glow rad="228600">
                    <a:schemeClr val="accent1">
                      <a:satMod val="175000"/>
                      <a:alpha val="40000"/>
                    </a:schemeClr>
                  </a:glow>
                </a:effectLst>
                <a:latin typeface="Comic Sans MS" panose="030F0702030302020204" pitchFamily="66" charset="0"/>
              </a:rPr>
            </a:br>
            <a:r>
              <a:rPr lang="en-US" sz="1600" b="1" dirty="0" smtClean="0">
                <a:solidFill>
                  <a:srgbClr val="7030A0"/>
                </a:solidFill>
              </a:rPr>
              <a:t>Riddle</a:t>
            </a:r>
            <a:r>
              <a:rPr lang="en-US" sz="1600" b="1" dirty="0" smtClean="0">
                <a:solidFill>
                  <a:schemeClr val="accent4">
                    <a:lumMod val="50000"/>
                  </a:schemeClr>
                </a:solidFill>
              </a:rPr>
              <a:t>: </a:t>
            </a:r>
            <a:r>
              <a:rPr lang="en-US" sz="1600" dirty="0" smtClean="0">
                <a:solidFill>
                  <a:schemeClr val="accent4">
                    <a:lumMod val="50000"/>
                  </a:schemeClr>
                </a:solidFill>
              </a:rPr>
              <a:t>Why are Teddy Bears never hungry: </a:t>
            </a:r>
            <a:br>
              <a:rPr lang="en-US" sz="1600" dirty="0" smtClean="0">
                <a:solidFill>
                  <a:schemeClr val="accent4">
                    <a:lumMod val="50000"/>
                  </a:schemeClr>
                </a:solidFill>
              </a:rPr>
            </a:br>
            <a:r>
              <a:rPr lang="en-US" sz="1600" b="1" dirty="0" smtClean="0">
                <a:solidFill>
                  <a:srgbClr val="7030A0"/>
                </a:solidFill>
              </a:rPr>
              <a:t>Answer:</a:t>
            </a:r>
            <a:r>
              <a:rPr lang="en-US" sz="1600" dirty="0" smtClean="0">
                <a:solidFill>
                  <a:schemeClr val="accent4">
                    <a:lumMod val="50000"/>
                  </a:schemeClr>
                </a:solidFill>
              </a:rPr>
              <a:t>  Because they are always stuffed</a:t>
            </a:r>
            <a:r>
              <a:rPr lang="en-US" sz="1600" b="1" dirty="0" smtClean="0">
                <a:solidFill>
                  <a:schemeClr val="accent4">
                    <a:lumMod val="50000"/>
                  </a:schemeClr>
                </a:solidFill>
              </a:rPr>
              <a:t>.</a:t>
            </a:r>
            <a:r>
              <a:rPr lang="en-US" sz="1600" dirty="0" smtClean="0">
                <a:solidFill>
                  <a:schemeClr val="accent4">
                    <a:lumMod val="50000"/>
                  </a:schemeClr>
                </a:solidFill>
              </a:rPr>
              <a:t/>
            </a:r>
            <a:br>
              <a:rPr lang="en-US" sz="1600" dirty="0" smtClean="0">
                <a:solidFill>
                  <a:schemeClr val="accent4">
                    <a:lumMod val="50000"/>
                  </a:schemeClr>
                </a:solidFill>
              </a:rPr>
            </a:br>
            <a:r>
              <a:rPr lang="en-US" sz="1600" dirty="0" smtClean="0">
                <a:solidFill>
                  <a:schemeClr val="accent4">
                    <a:lumMod val="50000"/>
                  </a:schemeClr>
                </a:solidFill>
              </a:rPr>
              <a:t/>
            </a:r>
            <a:br>
              <a:rPr lang="en-US" sz="1600" dirty="0" smtClean="0">
                <a:solidFill>
                  <a:schemeClr val="accent4">
                    <a:lumMod val="50000"/>
                  </a:schemeClr>
                </a:solidFill>
              </a:rPr>
            </a:br>
            <a:r>
              <a:rPr lang="en-US" sz="1600" b="1" dirty="0">
                <a:solidFill>
                  <a:srgbClr val="7030A0"/>
                </a:solidFill>
              </a:rPr>
              <a:t>Riddle</a:t>
            </a:r>
            <a:r>
              <a:rPr lang="en-US" sz="1600" b="1" dirty="0">
                <a:solidFill>
                  <a:schemeClr val="accent4">
                    <a:lumMod val="50000"/>
                  </a:schemeClr>
                </a:solidFill>
              </a:rPr>
              <a:t>:</a:t>
            </a:r>
            <a:r>
              <a:rPr lang="en-US" sz="1600" dirty="0">
                <a:solidFill>
                  <a:schemeClr val="accent4">
                    <a:lumMod val="50000"/>
                  </a:schemeClr>
                </a:solidFill>
              </a:rPr>
              <a:t> </a:t>
            </a:r>
            <a:r>
              <a:rPr lang="en-US" sz="1600" dirty="0" smtClean="0">
                <a:solidFill>
                  <a:schemeClr val="accent4">
                    <a:lumMod val="50000"/>
                  </a:schemeClr>
                </a:solidFill>
              </a:rPr>
              <a:t>What do you call a Fairy who hasn’t taken a bath.</a:t>
            </a:r>
            <a:br>
              <a:rPr lang="en-US" sz="1600" dirty="0" smtClean="0">
                <a:solidFill>
                  <a:schemeClr val="accent4">
                    <a:lumMod val="50000"/>
                  </a:schemeClr>
                </a:solidFill>
              </a:rPr>
            </a:br>
            <a:r>
              <a:rPr lang="en-US" sz="1600" b="1" dirty="0" smtClean="0">
                <a:solidFill>
                  <a:srgbClr val="7030A0"/>
                </a:solidFill>
              </a:rPr>
              <a:t>Answer</a:t>
            </a:r>
            <a:r>
              <a:rPr lang="en-US" sz="1600" b="1" dirty="0" smtClean="0">
                <a:solidFill>
                  <a:schemeClr val="accent4">
                    <a:lumMod val="50000"/>
                  </a:schemeClr>
                </a:solidFill>
              </a:rPr>
              <a:t>:</a:t>
            </a:r>
            <a:r>
              <a:rPr lang="en-US" sz="1600" dirty="0" smtClean="0">
                <a:solidFill>
                  <a:schemeClr val="accent4">
                    <a:lumMod val="50000"/>
                  </a:schemeClr>
                </a:solidFill>
              </a:rPr>
              <a:t>  Stinkerbell</a:t>
            </a:r>
            <a:br>
              <a:rPr lang="en-US" sz="1600" dirty="0" smtClean="0">
                <a:solidFill>
                  <a:schemeClr val="accent4">
                    <a:lumMod val="50000"/>
                  </a:schemeClr>
                </a:solidFill>
              </a:rPr>
            </a:br>
            <a:r>
              <a:rPr lang="en-US" sz="1600" dirty="0">
                <a:solidFill>
                  <a:schemeClr val="accent4">
                    <a:lumMod val="50000"/>
                  </a:schemeClr>
                </a:solidFill>
              </a:rPr>
              <a:t/>
            </a:r>
            <a:br>
              <a:rPr lang="en-US" sz="1600" dirty="0">
                <a:solidFill>
                  <a:schemeClr val="accent4">
                    <a:lumMod val="50000"/>
                  </a:schemeClr>
                </a:solidFill>
              </a:rPr>
            </a:br>
            <a:r>
              <a:rPr lang="en-GB" dirty="0"/>
              <a:t/>
            </a:r>
            <a:br>
              <a:rPr lang="en-GB" dirty="0"/>
            </a:br>
            <a:r>
              <a:rPr lang="en-US" sz="1600" dirty="0" smtClean="0"/>
              <a:t/>
            </a:r>
            <a:br>
              <a:rPr lang="en-US" sz="1600" dirty="0" smtClean="0"/>
            </a:br>
            <a:r>
              <a:rPr lang="en-GB" dirty="0"/>
              <a:t/>
            </a:r>
            <a:br>
              <a:rPr lang="en-GB" dirty="0"/>
            </a:br>
            <a:r>
              <a:rPr lang="en-US" b="1" dirty="0">
                <a:ln/>
                <a:solidFill>
                  <a:schemeClr val="accent4"/>
                </a:solidFill>
                <a:effectLst>
                  <a:glow rad="228600">
                    <a:schemeClr val="accent1">
                      <a:satMod val="175000"/>
                      <a:alpha val="40000"/>
                    </a:schemeClr>
                  </a:glow>
                </a:effectLst>
                <a:latin typeface="Comic Sans MS" panose="030F0702030302020204" pitchFamily="66" charset="0"/>
              </a:rPr>
              <a:t/>
            </a:r>
            <a:br>
              <a:rPr lang="en-US" b="1" dirty="0">
                <a:ln/>
                <a:solidFill>
                  <a:schemeClr val="accent4"/>
                </a:solidFill>
                <a:effectLst>
                  <a:glow rad="228600">
                    <a:schemeClr val="accent1">
                      <a:satMod val="175000"/>
                      <a:alpha val="40000"/>
                    </a:schemeClr>
                  </a:glow>
                </a:effectLst>
                <a:latin typeface="Comic Sans MS" panose="030F0702030302020204" pitchFamily="66" charset="0"/>
              </a:rPr>
            </a:br>
            <a:endParaRPr lang="en-GB" dirty="0"/>
          </a:p>
        </p:txBody>
      </p:sp>
      <p:sp>
        <p:nvSpPr>
          <p:cNvPr id="5" name="TextBox 4"/>
          <p:cNvSpPr txBox="1"/>
          <p:nvPr/>
        </p:nvSpPr>
        <p:spPr>
          <a:xfrm>
            <a:off x="179512" y="6453336"/>
            <a:ext cx="184731" cy="369332"/>
          </a:xfrm>
          <a:prstGeom prst="rect">
            <a:avLst/>
          </a:prstGeom>
          <a:noFill/>
        </p:spPr>
        <p:txBody>
          <a:bodyPr wrap="none" rtlCol="0">
            <a:spAutoFit/>
          </a:bodyPr>
          <a:lstStyle/>
          <a:p>
            <a:endParaRPr lang="en-GB" dirty="0"/>
          </a:p>
        </p:txBody>
      </p:sp>
      <p:sp>
        <p:nvSpPr>
          <p:cNvPr id="6" name="TextBox 5"/>
          <p:cNvSpPr txBox="1"/>
          <p:nvPr/>
        </p:nvSpPr>
        <p:spPr>
          <a:xfrm rot="805417">
            <a:off x="4067944" y="5339974"/>
            <a:ext cx="1944216" cy="1046440"/>
          </a:xfrm>
          <a:prstGeom prst="rect">
            <a:avLst/>
          </a:prstGeom>
          <a:noFill/>
        </p:spPr>
        <p:txBody>
          <a:bodyPr wrap="square" rtlCol="0">
            <a:spAutoFit/>
          </a:bodyPr>
          <a:lstStyle/>
          <a:p>
            <a:r>
              <a:rPr lang="en-GB" dirty="0" smtClean="0">
                <a:solidFill>
                  <a:schemeClr val="tx2"/>
                </a:solidFill>
              </a:rPr>
              <a:t>How does the Ocean say Hello?</a:t>
            </a:r>
          </a:p>
          <a:p>
            <a:endParaRPr lang="en-GB" dirty="0"/>
          </a:p>
          <a:p>
            <a:r>
              <a:rPr lang="en-GB" sz="800" dirty="0" smtClean="0"/>
              <a:t>It waves Hello!</a:t>
            </a:r>
            <a:endParaRPr lang="en-GB" sz="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38313">
            <a:off x="773334" y="3741923"/>
            <a:ext cx="2353444" cy="266723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484784"/>
            <a:ext cx="2600325" cy="2543175"/>
          </a:xfrm>
          <a:prstGeom prst="rect">
            <a:avLst/>
          </a:prstGeom>
        </p:spPr>
      </p:pic>
      <p:sp>
        <p:nvSpPr>
          <p:cNvPr id="9" name="TextBox 8"/>
          <p:cNvSpPr txBox="1"/>
          <p:nvPr/>
        </p:nvSpPr>
        <p:spPr>
          <a:xfrm rot="1418914">
            <a:off x="6998053" y="4676240"/>
            <a:ext cx="1834829" cy="1200329"/>
          </a:xfrm>
          <a:prstGeom prst="rect">
            <a:avLst/>
          </a:prstGeom>
          <a:noFill/>
        </p:spPr>
        <p:txBody>
          <a:bodyPr wrap="square" rtlCol="0">
            <a:spAutoFit/>
          </a:bodyPr>
          <a:lstStyle/>
          <a:p>
            <a:r>
              <a:rPr lang="en-GB" dirty="0" smtClean="0">
                <a:solidFill>
                  <a:schemeClr val="accent2"/>
                </a:solidFill>
              </a:rPr>
              <a:t>What do you call a bear with no teeth?</a:t>
            </a:r>
          </a:p>
          <a:p>
            <a:endParaRPr lang="en-GB" sz="900" dirty="0" smtClean="0"/>
          </a:p>
          <a:p>
            <a:r>
              <a:rPr lang="en-GB" sz="800" dirty="0" smtClean="0"/>
              <a:t>A Gummy Bear!</a:t>
            </a:r>
            <a:endParaRPr lang="en-GB" sz="800" dirty="0"/>
          </a:p>
        </p:txBody>
      </p:sp>
      <p:sp>
        <p:nvSpPr>
          <p:cNvPr id="10" name="TextBox 9"/>
          <p:cNvSpPr txBox="1"/>
          <p:nvPr/>
        </p:nvSpPr>
        <p:spPr>
          <a:xfrm rot="20545040">
            <a:off x="3779912" y="3328415"/>
            <a:ext cx="1872208" cy="1323439"/>
          </a:xfrm>
          <a:prstGeom prst="rect">
            <a:avLst/>
          </a:prstGeom>
          <a:noFill/>
        </p:spPr>
        <p:txBody>
          <a:bodyPr wrap="square" rtlCol="0">
            <a:spAutoFit/>
          </a:bodyPr>
          <a:lstStyle/>
          <a:p>
            <a:r>
              <a:rPr lang="en-GB" dirty="0" smtClean="0">
                <a:solidFill>
                  <a:srgbClr val="FFC000"/>
                </a:solidFill>
              </a:rPr>
              <a:t>Why did the Banana go to the Doctor?</a:t>
            </a:r>
          </a:p>
          <a:p>
            <a:endParaRPr lang="en-GB" dirty="0"/>
          </a:p>
          <a:p>
            <a:r>
              <a:rPr lang="en-GB" sz="800" dirty="0" smtClean="0"/>
              <a:t>It wasn’t Peeling well!</a:t>
            </a:r>
          </a:p>
        </p:txBody>
      </p:sp>
    </p:spTree>
    <p:extLst>
      <p:ext uri="{BB962C8B-B14F-4D97-AF65-F5344CB8AC3E}">
        <p14:creationId xmlns:p14="http://schemas.microsoft.com/office/powerpoint/2010/main" val="4098793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586</Words>
  <Application>Microsoft Office PowerPoint</Application>
  <PresentationFormat>On-screen Show (4:3)</PresentationFormat>
  <Paragraphs>65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Bell MT</vt:lpstr>
      <vt:lpstr>Bradley Hand ITC</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to Riddles  Riddle: Why are Teddy Bears never hungry:  Answer:  Because they are always stuffed.  Riddle: What do you call a Fairy who hasn’t taken a bath. Answer:  Stinkerbell      </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Philip Hambleton</cp:lastModifiedBy>
  <cp:revision>93</cp:revision>
  <dcterms:created xsi:type="dcterms:W3CDTF">2015-02-05T14:15:12Z</dcterms:created>
  <dcterms:modified xsi:type="dcterms:W3CDTF">2020-04-28T12:25:07Z</dcterms:modified>
</cp:coreProperties>
</file>