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sldIdLst>
    <p:sldId id="256" r:id="rId5"/>
    <p:sldId id="270" r:id="rId6"/>
    <p:sldId id="263" r:id="rId7"/>
    <p:sldId id="264" r:id="rId8"/>
    <p:sldId id="265" r:id="rId9"/>
    <p:sldId id="266" r:id="rId10"/>
    <p:sldId id="271" r:id="rId11"/>
    <p:sldId id="267" r:id="rId12"/>
    <p:sldId id="272" r:id="rId13"/>
    <p:sldId id="292" r:id="rId14"/>
    <p:sldId id="274" r:id="rId15"/>
    <p:sldId id="268" r:id="rId16"/>
    <p:sldId id="269" r:id="rId17"/>
    <p:sldId id="293" r:id="rId18"/>
    <p:sldId id="277" r:id="rId19"/>
    <p:sldId id="279" r:id="rId20"/>
    <p:sldId id="289" r:id="rId21"/>
    <p:sldId id="290" r:id="rId22"/>
    <p:sldId id="278" r:id="rId23"/>
    <p:sldId id="280" r:id="rId24"/>
    <p:sldId id="303" r:id="rId25"/>
    <p:sldId id="291" r:id="rId26"/>
    <p:sldId id="281" r:id="rId27"/>
    <p:sldId id="296" r:id="rId28"/>
    <p:sldId id="297" r:id="rId29"/>
    <p:sldId id="285" r:id="rId30"/>
    <p:sldId id="298" r:id="rId31"/>
    <p:sldId id="299" r:id="rId32"/>
    <p:sldId id="302" r:id="rId33"/>
    <p:sldId id="287" r:id="rId34"/>
    <p:sldId id="300" r:id="rId35"/>
    <p:sldId id="30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0" d="100"/>
          <a:sy n="70" d="100"/>
        </p:scale>
        <p:origin x="82"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2/23/2022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719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058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00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097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2/23/2022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35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83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24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5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14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2/23/2022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98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2/23/2022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2/23/2022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2839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7" r:id="rId5"/>
    <p:sldLayoutId id="2147483683" r:id="rId6"/>
    <p:sldLayoutId id="2147483684" r:id="rId7"/>
    <p:sldLayoutId id="2147483688" r:id="rId8"/>
    <p:sldLayoutId id="2147483687" r:id="rId9"/>
    <p:sldLayoutId id="2147483686" r:id="rId10"/>
    <p:sldLayoutId id="214748367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h1Lu5udXEZI?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ideo" Target="https://www.youtube.com/embed/IJqFuiafDf8?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video" Target="https://www.youtube.com/embed/0u1yDPH5Fw8?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h1Lu5udXEZI?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ideo" Target="https://www.youtube.com/embed/h1Lu5udXEZI?feature=oembed"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lent">
            <a:extLst>
              <a:ext uri="{FF2B5EF4-FFF2-40B4-BE49-F238E27FC236}">
                <a16:creationId xmlns:a16="http://schemas.microsoft.com/office/drawing/2014/main" id="{1CC7B5E3-A487-43AA-83EC-AAEC323FB3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12" b="1"/>
          <a:stretch/>
        </p:blipFill>
        <p:spPr bwMode="auto">
          <a:xfrm>
            <a:off x="-1" y="10"/>
            <a:ext cx="12192000" cy="6857988"/>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51381" y="4530071"/>
            <a:ext cx="11439414" cy="897439"/>
          </a:xfrm>
        </p:spPr>
        <p:txBody>
          <a:bodyPr>
            <a:normAutofit/>
          </a:bodyPr>
          <a:lstStyle/>
          <a:p>
            <a:r>
              <a:rPr lang="en-GB" sz="4400">
                <a:solidFill>
                  <a:schemeClr val="tx1"/>
                </a:solidFill>
                <a:latin typeface="Twinkl Cursive Looped" panose="02000000000000000000" pitchFamily="2" charset="0"/>
              </a:rPr>
              <a:t>Collective worship </a:t>
            </a:r>
            <a:endParaRPr lang="en-GB" sz="4400" dirty="0">
              <a:solidFill>
                <a:schemeClr val="tx1"/>
              </a:solidFill>
              <a:latin typeface="Twinkl Cursive Looped" panose="02000000000000000000" pitchFamily="2" charset="0"/>
            </a:endParaRP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764275" y="5427511"/>
            <a:ext cx="10656310" cy="1081444"/>
          </a:xfrm>
        </p:spPr>
        <p:txBody>
          <a:bodyPr vert="horz" lIns="91440" tIns="45720" rIns="91440" bIns="45720" rtlCol="0">
            <a:normAutofit fontScale="25000" lnSpcReduction="20000"/>
          </a:bodyPr>
          <a:lstStyle/>
          <a:p>
            <a:pPr>
              <a:lnSpc>
                <a:spcPct val="100000"/>
              </a:lnSpc>
              <a:spcAft>
                <a:spcPts val="600"/>
              </a:spcAft>
            </a:pPr>
            <a:r>
              <a:rPr lang="en-GB" sz="7200" b="1" dirty="0">
                <a:solidFill>
                  <a:schemeClr val="tx1"/>
                </a:solidFill>
                <a:latin typeface="Twinkl Cursive Looped"/>
              </a:rPr>
              <a:t>The value of </a:t>
            </a:r>
            <a:r>
              <a:rPr lang="en-GB" sz="7200" b="1" dirty="0">
                <a:solidFill>
                  <a:srgbClr val="FFFF00"/>
                </a:solidFill>
                <a:latin typeface="Twinkl Cursive Looped"/>
              </a:rPr>
              <a:t>Forgiveness</a:t>
            </a:r>
          </a:p>
          <a:p>
            <a:pPr>
              <a:lnSpc>
                <a:spcPct val="100000"/>
              </a:lnSpc>
              <a:spcAft>
                <a:spcPts val="600"/>
              </a:spcAft>
            </a:pPr>
            <a:r>
              <a:rPr lang="en-GB" sz="7200" b="1" dirty="0">
                <a:solidFill>
                  <a:schemeClr val="tx1"/>
                </a:solidFill>
                <a:latin typeface="Twinkl Cursive Looped"/>
              </a:rPr>
              <a:t>Forgive and you will be forgiven... Luke 6:37</a:t>
            </a:r>
            <a:endParaRPr lang="en-GB" sz="6200" b="1" dirty="0">
              <a:solidFill>
                <a:schemeClr val="tx1"/>
              </a:solidFill>
              <a:latin typeface="Twinkl Cursive Looped"/>
            </a:endParaRPr>
          </a:p>
          <a:p>
            <a:pPr>
              <a:lnSpc>
                <a:spcPct val="100000"/>
              </a:lnSpc>
              <a:spcAft>
                <a:spcPts val="600"/>
              </a:spcAft>
            </a:pPr>
            <a:endParaRPr lang="en-GB" sz="6200" dirty="0">
              <a:solidFill>
                <a:schemeClr val="tx1"/>
              </a:solidFill>
              <a:latin typeface="Twinkl Cursive Looped"/>
            </a:endParaRPr>
          </a:p>
          <a:p>
            <a:pPr>
              <a:lnSpc>
                <a:spcPct val="100000"/>
              </a:lnSpc>
              <a:spcAft>
                <a:spcPts val="600"/>
              </a:spcAft>
            </a:pPr>
            <a:r>
              <a:rPr lang="en-GB" sz="6200" b="1" dirty="0">
                <a:solidFill>
                  <a:schemeClr val="tx1"/>
                </a:solidFill>
                <a:latin typeface="Twinkl Cursive Looped"/>
              </a:rPr>
              <a:t>Worship 5 Lent and Easter</a:t>
            </a:r>
          </a:p>
          <a:p>
            <a:pPr>
              <a:lnSpc>
                <a:spcPct val="100000"/>
              </a:lnSpc>
              <a:spcAft>
                <a:spcPts val="600"/>
              </a:spcAft>
            </a:pPr>
            <a:endParaRPr lang="en-GB" sz="500" b="1" dirty="0">
              <a:solidFill>
                <a:schemeClr val="tx1"/>
              </a:solidFill>
              <a:latin typeface="Twinkl Cursive Looped"/>
            </a:endParaRPr>
          </a:p>
        </p:txBody>
      </p:sp>
    </p:spTree>
    <p:extLst>
      <p:ext uri="{BB962C8B-B14F-4D97-AF65-F5344CB8AC3E}">
        <p14:creationId xmlns:p14="http://schemas.microsoft.com/office/powerpoint/2010/main" val="1079491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5: Tuesday</a:t>
            </a:r>
          </a:p>
          <a:p>
            <a:pPr>
              <a:lnSpc>
                <a:spcPct val="100000"/>
              </a:lnSpc>
              <a:spcAft>
                <a:spcPts val="600"/>
              </a:spcAft>
            </a:pPr>
            <a:r>
              <a:rPr lang="en-GB" sz="2400" b="1" dirty="0">
                <a:solidFill>
                  <a:schemeClr val="tx1"/>
                </a:solidFill>
                <a:latin typeface="Twinkl Cursive Looped"/>
              </a:rPr>
              <a:t>Class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9639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dirty="0">
                <a:solidFill>
                  <a:srgbClr val="FFFFFF"/>
                </a:solidFill>
              </a:rPr>
              <a:t>We think of God’s son, Jesus who loves us</a:t>
            </a:r>
            <a:r>
              <a:rPr lang="en-GB" sz="1150" dirty="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Holy spirit, who guides us.</a:t>
            </a:r>
          </a:p>
        </p:txBody>
      </p:sp>
    </p:spTree>
    <p:extLst>
      <p:ext uri="{BB962C8B-B14F-4D97-AF65-F5344CB8AC3E}">
        <p14:creationId xmlns:p14="http://schemas.microsoft.com/office/powerpoint/2010/main" val="27075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9" name="Rectangle 138">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41" name="Rectangle 14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en does Lent end? | Metro News">
            <a:extLst>
              <a:ext uri="{FF2B5EF4-FFF2-40B4-BE49-F238E27FC236}">
                <a16:creationId xmlns:a16="http://schemas.microsoft.com/office/drawing/2014/main" id="{771BA77C-B2FA-4CB3-9AD3-D1F753603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 y="100334"/>
            <a:ext cx="12180126" cy="36233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4BA7BF3-AFDC-4B19-BBFC-30F3185B867B}"/>
              </a:ext>
            </a:extLst>
          </p:cNvPr>
          <p:cNvSpPr txBox="1"/>
          <p:nvPr/>
        </p:nvSpPr>
        <p:spPr>
          <a:xfrm>
            <a:off x="137160" y="3776287"/>
            <a:ext cx="11722608" cy="2654179"/>
          </a:xfrm>
          <a:prstGeom prst="rect">
            <a:avLst/>
          </a:prstGeom>
        </p:spPr>
        <p:txBody>
          <a:bodyPr vert="horz" lIns="91440" tIns="45720" rIns="91440" bIns="45720" rtlCol="0">
            <a:noAutofit/>
          </a:bodyPr>
          <a:lstStyle/>
          <a:p>
            <a:r>
              <a:rPr lang="en-GB" b="1" i="0" dirty="0">
                <a:solidFill>
                  <a:srgbClr val="222222"/>
                </a:solidFill>
                <a:effectLst/>
                <a:latin typeface="Twinkl Cursive Looped" panose="02000000000000000000" pitchFamily="2" charset="0"/>
              </a:rPr>
              <a:t>Time for reflection</a:t>
            </a:r>
          </a:p>
          <a:p>
            <a:pPr algn="l" rtl="0"/>
            <a:r>
              <a:rPr lang="en-GB" b="0" i="0" dirty="0">
                <a:solidFill>
                  <a:srgbClr val="222222"/>
                </a:solidFill>
                <a:effectLst/>
                <a:latin typeface="Twinkl Cursive Looped" panose="02000000000000000000" pitchFamily="2" charset="0"/>
              </a:rPr>
              <a:t>In recent years there has been a move towards doing something good during Lent instead of giving something up. Examples would be tidying your room; saying something encouraging to someone every day; making your bed; doing homework without complaining!  </a:t>
            </a:r>
          </a:p>
          <a:p>
            <a:pPr algn="l" rtl="0"/>
            <a:r>
              <a:rPr lang="en-GB" b="1" i="0" dirty="0">
                <a:solidFill>
                  <a:srgbClr val="FF0000"/>
                </a:solidFill>
                <a:effectLst/>
                <a:latin typeface="Twinkl Cursive Looped" panose="02000000000000000000" pitchFamily="2" charset="0"/>
              </a:rPr>
              <a:t>Can you think of something special that you could do during Lent that would help someone else?</a:t>
            </a:r>
          </a:p>
          <a:p>
            <a:pPr algn="l" rtl="0"/>
            <a:endParaRPr lang="en-GB" b="1" i="0" dirty="0">
              <a:solidFill>
                <a:srgbClr val="222222"/>
              </a:solidFill>
              <a:effectLst/>
              <a:latin typeface="Twinkl Cursive Looped" panose="02000000000000000000" pitchFamily="2" charset="0"/>
            </a:endParaRPr>
          </a:p>
          <a:p>
            <a:pPr algn="l" rtl="0"/>
            <a:r>
              <a:rPr lang="en-GB" b="0" i="0" dirty="0">
                <a:solidFill>
                  <a:srgbClr val="222222"/>
                </a:solidFill>
                <a:effectLst/>
                <a:latin typeface="Twinkl Cursive Looped" panose="02000000000000000000" pitchFamily="2" charset="0"/>
              </a:rPr>
              <a:t>Experts tell us that if you do something for 40 days it will become a habit that you do automatically without thinking about it! </a:t>
            </a:r>
            <a:r>
              <a:rPr lang="en-GB" b="1" i="0" dirty="0">
                <a:solidFill>
                  <a:srgbClr val="222222"/>
                </a:solidFill>
                <a:effectLst/>
                <a:latin typeface="Twinkl Cursive Looped" panose="02000000000000000000" pitchFamily="2" charset="0"/>
              </a:rPr>
              <a:t>Wouldn’t it be good if Lent helped you carry on doing something positive for the rest of the year!</a:t>
            </a:r>
          </a:p>
          <a:p>
            <a:pPr defTabSz="914400">
              <a:spcAft>
                <a:spcPts val="600"/>
              </a:spcAft>
              <a:buClr>
                <a:schemeClr val="tx1">
                  <a:lumMod val="85000"/>
                  <a:lumOff val="15000"/>
                </a:schemeClr>
              </a:buClr>
            </a:pPr>
            <a:r>
              <a:rPr lang="en-GB" sz="2000" b="0" i="0" dirty="0">
                <a:solidFill>
                  <a:schemeClr val="bg1"/>
                </a:solidFill>
                <a:effectLst/>
                <a:latin typeface="Twinkl Cursive Looped" panose="02000000000000000000" pitchFamily="2" charset="0"/>
              </a:rPr>
              <a:t>.</a:t>
            </a:r>
            <a:br>
              <a:rPr lang="en-GB" sz="2000" dirty="0">
                <a:solidFill>
                  <a:schemeClr val="bg1"/>
                </a:solidFill>
                <a:latin typeface="Twinkl Cursive Looped" panose="02000000000000000000" pitchFamily="2" charset="0"/>
              </a:rPr>
            </a:br>
            <a:br>
              <a:rPr lang="en-GB" sz="2000" dirty="0">
                <a:solidFill>
                  <a:schemeClr val="bg1"/>
                </a:solidFill>
                <a:latin typeface="Twinkl Cursive Looped" panose="02000000000000000000" pitchFamily="2" charset="0"/>
              </a:rPr>
            </a:br>
            <a:endParaRPr lang="en-US" sz="2000" b="1" dirty="0">
              <a:solidFill>
                <a:schemeClr val="bg1"/>
              </a:solidFill>
              <a:latin typeface="Twinkl Cursive Looped" panose="02000000000000000000" pitchFamily="2" charset="0"/>
            </a:endParaRPr>
          </a:p>
        </p:txBody>
      </p:sp>
    </p:spTree>
    <p:extLst>
      <p:ext uri="{BB962C8B-B14F-4D97-AF65-F5344CB8AC3E}">
        <p14:creationId xmlns:p14="http://schemas.microsoft.com/office/powerpoint/2010/main" val="411505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cket Prayer Card - The Lord's Prayer: Amazon.co.uk: Office Products">
            <a:extLst>
              <a:ext uri="{FF2B5EF4-FFF2-40B4-BE49-F238E27FC236}">
                <a16:creationId xmlns:a16="http://schemas.microsoft.com/office/drawing/2014/main" id="{1277AEA3-9C01-40E4-802C-82C7CF13C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90" y="430161"/>
            <a:ext cx="5902069" cy="59976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orgiveness is a pure gift from God - The Apopka Voice">
            <a:extLst>
              <a:ext uri="{FF2B5EF4-FFF2-40B4-BE49-F238E27FC236}">
                <a16:creationId xmlns:a16="http://schemas.microsoft.com/office/drawing/2014/main" id="{3C8B4236-5843-4A7F-B286-297FD75BC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8" y="430161"/>
            <a:ext cx="5411122" cy="599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1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4: Wednesday</a:t>
            </a:r>
          </a:p>
          <a:p>
            <a:pPr>
              <a:lnSpc>
                <a:spcPct val="100000"/>
              </a:lnSpc>
              <a:spcAft>
                <a:spcPts val="600"/>
              </a:spcAft>
            </a:pPr>
            <a:r>
              <a:rPr lang="en-GB" sz="2400" b="1" dirty="0">
                <a:solidFill>
                  <a:schemeClr val="tx1"/>
                </a:solidFill>
                <a:latin typeface="Twinkl Cursive Looped"/>
              </a:rPr>
              <a:t>Praise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8544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dirty="0">
                <a:solidFill>
                  <a:srgbClr val="FFFFFF"/>
                </a:solidFill>
              </a:rPr>
              <a:t>We think of God’s son, Jesus who loves us</a:t>
            </a:r>
            <a:r>
              <a:rPr lang="en-GB" sz="1150" dirty="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Holy spirit, who guides us.</a:t>
            </a:r>
          </a:p>
        </p:txBody>
      </p:sp>
    </p:spTree>
    <p:extLst>
      <p:ext uri="{BB962C8B-B14F-4D97-AF65-F5344CB8AC3E}">
        <p14:creationId xmlns:p14="http://schemas.microsoft.com/office/powerpoint/2010/main" val="135894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742875"/>
            <a:ext cx="5355264" cy="4220603"/>
          </a:xfrm>
        </p:spPr>
        <p:txBody>
          <a:bodyPr vert="horz" lIns="91440" tIns="45720" rIns="91440" bIns="45720" rtlCol="0" anchor="t">
            <a:normAutofit/>
          </a:bodyPr>
          <a:lstStyle/>
          <a:p>
            <a:pPr algn="l">
              <a:spcAft>
                <a:spcPts val="600"/>
              </a:spcAft>
            </a:pPr>
            <a:r>
              <a:rPr lang="en-GB" dirty="0">
                <a:latin typeface="Twinkl Cursive Looped" panose="02000000000000000000" pitchFamily="2" charset="0"/>
              </a:rPr>
              <a:t>.</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Online Media 4" title="Matthew West - Forgiveness (Lyrics)">
            <a:hlinkClick r:id="" action="ppaction://media"/>
            <a:extLst>
              <a:ext uri="{FF2B5EF4-FFF2-40B4-BE49-F238E27FC236}">
                <a16:creationId xmlns:a16="http://schemas.microsoft.com/office/drawing/2014/main" id="{8DBFFE0C-A090-4004-BE2B-0FF219BCFF24}"/>
              </a:ext>
            </a:extLst>
          </p:cNvPr>
          <p:cNvPicPr>
            <a:picLocks noRot="1" noChangeAspect="1"/>
          </p:cNvPicPr>
          <p:nvPr>
            <a:videoFile r:link="rId1"/>
          </p:nvPr>
        </p:nvPicPr>
        <p:blipFill>
          <a:blip r:embed="rId3"/>
          <a:stretch>
            <a:fillRect/>
          </a:stretch>
        </p:blipFill>
        <p:spPr>
          <a:xfrm>
            <a:off x="616738" y="1086903"/>
            <a:ext cx="10837843" cy="5199599"/>
          </a:xfrm>
          <a:prstGeom prst="rect">
            <a:avLst/>
          </a:prstGeom>
        </p:spPr>
      </p:pic>
    </p:spTree>
    <p:extLst>
      <p:ext uri="{BB962C8B-B14F-4D97-AF65-F5344CB8AC3E}">
        <p14:creationId xmlns:p14="http://schemas.microsoft.com/office/powerpoint/2010/main" val="397238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378902" y="483166"/>
            <a:ext cx="8792636" cy="658835"/>
          </a:xfrm>
          <a:prstGeom prst="rect">
            <a:avLst/>
          </a:prstGeom>
          <a:noFill/>
        </p:spPr>
        <p:txBody>
          <a:bodyPr wrap="square" lIns="91440" tIns="45720" rIns="91440" bIns="45720" rtlCol="0" anchor="t">
            <a:spAutoFit/>
          </a:bodyPr>
          <a:lstStyle/>
          <a:p>
            <a:pPr>
              <a:lnSpc>
                <a:spcPct val="107000"/>
              </a:lnSpc>
              <a:spcAft>
                <a:spcPts val="800"/>
              </a:spcAft>
            </a:pPr>
            <a:r>
              <a:rPr lang="en-GB" sz="3600" b="1" dirty="0">
                <a:latin typeface="Calibri"/>
                <a:ea typeface="Calibri" panose="020F0502020204030204" pitchFamily="34" charset="0"/>
                <a:cs typeface="Times New Roman"/>
              </a:rPr>
              <a:t>Song : We have a king that rides a donkey  </a:t>
            </a:r>
            <a:endParaRPr lang="en-GB" sz="3600" dirty="0">
              <a:effectLst/>
              <a:latin typeface="Calibri"/>
              <a:ea typeface="Calibri" panose="020F0502020204030204" pitchFamily="34" charset="0"/>
              <a:cs typeface="Times New Roman" panose="02020603050405020304" pitchFamily="18" charset="0"/>
            </a:endParaRPr>
          </a:p>
        </p:txBody>
      </p:sp>
      <p:sp>
        <p:nvSpPr>
          <p:cNvPr id="5" name="AutoShape 4" descr="Planting a Seed: 5 Funding Options to Get Your New Startup Off the Ground |  by BJ Lackland | AppExchange and the Salesforce Ecosystem | Med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Online Media 2" title="We have a King who rides a donkey (by The Jamborees) - Kids Sing Along Worship Video">
            <a:hlinkClick r:id="" action="ppaction://media"/>
            <a:extLst>
              <a:ext uri="{FF2B5EF4-FFF2-40B4-BE49-F238E27FC236}">
                <a16:creationId xmlns:a16="http://schemas.microsoft.com/office/drawing/2014/main" id="{BCBCA631-2115-4A54-94BD-017A9423A1EE}"/>
              </a:ext>
            </a:extLst>
          </p:cNvPr>
          <p:cNvPicPr>
            <a:picLocks noRot="1" noChangeAspect="1"/>
          </p:cNvPicPr>
          <p:nvPr>
            <a:videoFile r:link="rId1"/>
          </p:nvPr>
        </p:nvPicPr>
        <p:blipFill>
          <a:blip r:embed="rId3"/>
          <a:stretch>
            <a:fillRect/>
          </a:stretch>
        </p:blipFill>
        <p:spPr>
          <a:xfrm>
            <a:off x="616737" y="1097279"/>
            <a:ext cx="10954510" cy="5138928"/>
          </a:xfrm>
          <a:prstGeom prst="rect">
            <a:avLst/>
          </a:prstGeom>
        </p:spPr>
      </p:pic>
    </p:spTree>
    <p:extLst>
      <p:ext uri="{BB962C8B-B14F-4D97-AF65-F5344CB8AC3E}">
        <p14:creationId xmlns:p14="http://schemas.microsoft.com/office/powerpoint/2010/main" val="32869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FFCFB47-3C9E-4532-8065-D3633A77B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67A625B-A166-4C03-ADD8-0535D718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35A5F97-C3A9-4101-8F5C-06E22105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43" name="Rectangle 142">
            <a:extLst>
              <a:ext uri="{FF2B5EF4-FFF2-40B4-BE49-F238E27FC236}">
                <a16:creationId xmlns:a16="http://schemas.microsoft.com/office/drawing/2014/main" id="{00239F34-0E2D-4746-AAA9-920BD6063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82079E22-5065-47F9-AFCA-63C0DF2267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9098EF8-6D81-466E-A59B-778568FCF6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CB163DD-56F6-482F-862E-B6B9244DA6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344EF4DE-2334-4B49-8DC2-FDAC562A1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Easter Jubilation (Singing the Faith 299 / StF299)">
            <a:hlinkClick r:id="" action="ppaction://media"/>
            <a:extLst>
              <a:ext uri="{FF2B5EF4-FFF2-40B4-BE49-F238E27FC236}">
                <a16:creationId xmlns:a16="http://schemas.microsoft.com/office/drawing/2014/main" id="{8D0FB4C1-D5DA-487E-B84A-6E34E4AAFCD5}"/>
              </a:ext>
            </a:extLst>
          </p:cNvPr>
          <p:cNvPicPr>
            <a:picLocks noRot="1" noChangeAspect="1"/>
          </p:cNvPicPr>
          <p:nvPr>
            <a:videoFile r:link="rId1"/>
          </p:nvPr>
        </p:nvPicPr>
        <p:blipFill>
          <a:blip r:embed="rId3"/>
          <a:stretch>
            <a:fillRect/>
          </a:stretch>
        </p:blipFill>
        <p:spPr>
          <a:xfrm>
            <a:off x="0" y="73892"/>
            <a:ext cx="12040362" cy="6784108"/>
          </a:xfrm>
          <a:prstGeom prst="rect">
            <a:avLst/>
          </a:prstGeom>
        </p:spPr>
      </p:pic>
    </p:spTree>
    <p:extLst>
      <p:ext uri="{BB962C8B-B14F-4D97-AF65-F5344CB8AC3E}">
        <p14:creationId xmlns:p14="http://schemas.microsoft.com/office/powerpoint/2010/main" val="333273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oral singing narrow - Colne Valley Male Voice Choir">
            <a:extLst>
              <a:ext uri="{FF2B5EF4-FFF2-40B4-BE49-F238E27FC236}">
                <a16:creationId xmlns:a16="http://schemas.microsoft.com/office/drawing/2014/main" id="{5E5D99B9-ECD7-44C2-8446-B500D7C4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3" b="1075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06E2942-F6C0-4702-8E4C-1BB91427D1F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rPr>
              <a:t>Children’s choice</a:t>
            </a:r>
          </a:p>
        </p:txBody>
      </p:sp>
    </p:spTree>
    <p:extLst>
      <p:ext uri="{BB962C8B-B14F-4D97-AF65-F5344CB8AC3E}">
        <p14:creationId xmlns:p14="http://schemas.microsoft.com/office/powerpoint/2010/main" val="647458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dirty="0">
                <a:solidFill>
                  <a:srgbClr val="FFFFFF"/>
                </a:solidFill>
              </a:rPr>
              <a:t>We think of God’s son, Jesus who loves us</a:t>
            </a:r>
            <a:r>
              <a:rPr lang="en-GB" sz="1150" dirty="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Holy spirit, who guides us.</a:t>
            </a:r>
          </a:p>
        </p:txBody>
      </p:sp>
    </p:spTree>
    <p:extLst>
      <p:ext uri="{BB962C8B-B14F-4D97-AF65-F5344CB8AC3E}">
        <p14:creationId xmlns:p14="http://schemas.microsoft.com/office/powerpoint/2010/main" val="66591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dirty="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FFFF00"/>
                </a:solidFill>
                <a:latin typeface="Twinkl Cursive Looped"/>
              </a:rPr>
              <a:t>Forgiveness</a:t>
            </a:r>
          </a:p>
          <a:p>
            <a:pPr>
              <a:lnSpc>
                <a:spcPct val="100000"/>
              </a:lnSpc>
              <a:spcAft>
                <a:spcPts val="600"/>
              </a:spcAft>
            </a:pPr>
            <a:r>
              <a:rPr lang="en-GB" sz="2400" b="1" dirty="0">
                <a:solidFill>
                  <a:schemeClr val="tx1"/>
                </a:solidFill>
                <a:latin typeface="Twinkl Cursive Looped"/>
              </a:rPr>
              <a:t>Forgive and you will be forgiven... Luke 6:37</a:t>
            </a:r>
          </a:p>
          <a:p>
            <a:pPr>
              <a:lnSpc>
                <a:spcPct val="100000"/>
              </a:lnSpc>
              <a:spcAft>
                <a:spcPts val="600"/>
              </a:spcAft>
            </a:pPr>
            <a:endParaRPr lang="en-GB" sz="2400" dirty="0">
              <a:solidFill>
                <a:schemeClr val="tx1"/>
              </a:solidFill>
              <a:latin typeface="Twinkl Cursive Looped"/>
            </a:endParaRPr>
          </a:p>
          <a:p>
            <a:pPr>
              <a:lnSpc>
                <a:spcPct val="100000"/>
              </a:lnSpc>
              <a:spcAft>
                <a:spcPts val="600"/>
              </a:spcAft>
            </a:pPr>
            <a:r>
              <a:rPr lang="en-GB" sz="2400" b="1" dirty="0">
                <a:solidFill>
                  <a:schemeClr val="tx1"/>
                </a:solidFill>
                <a:latin typeface="Twinkl Cursive Looped"/>
              </a:rPr>
              <a:t>Worship 5- Thursday Class worship</a:t>
            </a:r>
          </a:p>
        </p:txBody>
      </p:sp>
      <p:pic>
        <p:nvPicPr>
          <p:cNvPr id="2050" name="Picture 2" descr="St John Fisher RC Primary School - British Values">
            <a:extLst>
              <a:ext uri="{FF2B5EF4-FFF2-40B4-BE49-F238E27FC236}">
                <a16:creationId xmlns:a16="http://schemas.microsoft.com/office/drawing/2014/main" id="{0581F7A8-8B4A-4B66-9AF3-FC35E3278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450" y="0"/>
            <a:ext cx="74287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0735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dirty="0">
                <a:solidFill>
                  <a:srgbClr val="FFFFFF"/>
                </a:solidFill>
              </a:rPr>
              <a:t>We think of God’s son, Jesus who loves us</a:t>
            </a:r>
            <a:r>
              <a:rPr lang="en-GB" sz="1150" dirty="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Holy spirit, who guides us.</a:t>
            </a:r>
          </a:p>
        </p:txBody>
      </p:sp>
    </p:spTree>
    <p:extLst>
      <p:ext uri="{BB962C8B-B14F-4D97-AF65-F5344CB8AC3E}">
        <p14:creationId xmlns:p14="http://schemas.microsoft.com/office/powerpoint/2010/main" val="16939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18D462-29E3-48F5-9B2F-6762AF7EEA0D}"/>
              </a:ext>
            </a:extLst>
          </p:cNvPr>
          <p:cNvSpPr>
            <a:spLocks noChangeArrowheads="1"/>
          </p:cNvSpPr>
          <p:nvPr/>
        </p:nvSpPr>
        <p:spPr bwMode="auto">
          <a:xfrm>
            <a:off x="618836" y="547102"/>
            <a:ext cx="11770851" cy="544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0631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63636"/>
                </a:solidFill>
                <a:effectLst/>
                <a:latin typeface="bree"/>
              </a:rPr>
              <a:t>Marcus Rashford</a:t>
            </a:r>
            <a:r>
              <a:rPr kumimoji="0" lang="en-US" altLang="en-US" b="0" i="0" u="none" strike="noStrike" cap="none" normalizeH="0" baseline="0" dirty="0">
                <a:ln>
                  <a:noFill/>
                </a:ln>
                <a:solidFill>
                  <a:srgbClr val="363636"/>
                </a:solidFill>
                <a:effectLst/>
                <a:latin typeface="bree"/>
              </a:rPr>
              <a:t>, footballer, campaigner, and bestselling author and just a kid from South Manchester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mn-lt"/>
              </a:rPr>
              <a:t>Not prepared to see kids go hungry and miss free school meals, using his celebrity clout, he single-handedly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mn-lt"/>
              </a:rPr>
              <a:t>called on ministers to offer a guaranteed “meal a day” to all school pupils in England in financially struggling families.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200" b="1" i="0" u="none" strike="noStrike" cap="none" normalizeH="0" baseline="0" dirty="0">
                <a:ln>
                  <a:noFill/>
                </a:ln>
                <a:effectLst/>
                <a:latin typeface="+mn-lt"/>
              </a:rPr>
              <a:t>              </a:t>
            </a:r>
            <a:br>
              <a:rPr kumimoji="0" lang="en-US" altLang="en-US" sz="1800" b="1" i="0" u="none" strike="noStrike" cap="none" normalizeH="0" baseline="0" dirty="0">
                <a:ln>
                  <a:noFill/>
                </a:ln>
                <a:effectLst/>
                <a:latin typeface="+mn-lt"/>
              </a:rPr>
            </a:br>
            <a:endParaRPr kumimoji="0" lang="en-US" altLang="en-US" sz="1800" b="1" i="0" u="none" strike="noStrike" cap="none" normalizeH="0" baseline="0" dirty="0">
              <a:ln>
                <a:noFill/>
              </a:ln>
              <a:effectLst/>
              <a:latin typeface="+mn-lt"/>
            </a:endParaRPr>
          </a:p>
        </p:txBody>
      </p:sp>
      <p:pic>
        <p:nvPicPr>
          <p:cNvPr id="1026" name="Picture 2">
            <a:extLst>
              <a:ext uri="{FF2B5EF4-FFF2-40B4-BE49-F238E27FC236}">
                <a16:creationId xmlns:a16="http://schemas.microsoft.com/office/drawing/2014/main" id="{B701DE7A-B3B6-4378-898C-E214DAEBD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45" y="2219757"/>
            <a:ext cx="6430819" cy="4171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A7D143-D14B-4BC1-B5B4-AEC1EB110DDF}"/>
              </a:ext>
            </a:extLst>
          </p:cNvPr>
          <p:cNvSpPr txBox="1"/>
          <p:nvPr/>
        </p:nvSpPr>
        <p:spPr>
          <a:xfrm>
            <a:off x="7379855" y="2017310"/>
            <a:ext cx="4038600" cy="3970318"/>
          </a:xfrm>
          <a:prstGeom prst="rect">
            <a:avLst/>
          </a:prstGeom>
          <a:noFill/>
        </p:spPr>
        <p:txBody>
          <a:bodyPr wrap="square" rtlCol="0">
            <a:spAutoFit/>
          </a:bodyPr>
          <a:lstStyle/>
          <a:p>
            <a:r>
              <a:rPr lang="en-GB" sz="3600" b="1" dirty="0">
                <a:latin typeface="Twinkl Cursive Looped" panose="02000000000000000000" pitchFamily="2" charset="0"/>
              </a:rPr>
              <a:t>We are proud of you and how you are helping our society .</a:t>
            </a:r>
          </a:p>
          <a:p>
            <a:r>
              <a:rPr lang="en-GB" sz="3600" b="1" dirty="0">
                <a:solidFill>
                  <a:srgbClr val="FF0000"/>
                </a:solidFill>
                <a:latin typeface="Twinkl Cursive Looped" panose="02000000000000000000" pitchFamily="2" charset="0"/>
              </a:rPr>
              <a:t>How is Marcus showing British values?</a:t>
            </a:r>
          </a:p>
        </p:txBody>
      </p:sp>
    </p:spTree>
    <p:extLst>
      <p:ext uri="{BB962C8B-B14F-4D97-AF65-F5344CB8AC3E}">
        <p14:creationId xmlns:p14="http://schemas.microsoft.com/office/powerpoint/2010/main" val="397758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5: Friday</a:t>
            </a:r>
          </a:p>
          <a:p>
            <a:pPr>
              <a:lnSpc>
                <a:spcPct val="100000"/>
              </a:lnSpc>
              <a:spcAft>
                <a:spcPts val="600"/>
              </a:spcAft>
            </a:pPr>
            <a:r>
              <a:rPr lang="en-GB" sz="2400" b="1" dirty="0">
                <a:solidFill>
                  <a:schemeClr val="tx1"/>
                </a:solidFill>
                <a:latin typeface="Twinkl Cursive Looped"/>
              </a:rPr>
              <a:t>Celebration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98070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772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ppy Birthday&amp;#39; Song Facts—History of &amp;#39;Happy Birthday&amp;#39; Song">
            <a:extLst>
              <a:ext uri="{FF2B5EF4-FFF2-40B4-BE49-F238E27FC236}">
                <a16:creationId xmlns:a16="http://schemas.microsoft.com/office/drawing/2014/main" id="{8EF12D12-123B-4C44-80ED-64E1EAA22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15"/>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9D0253D-13B3-40D0-A3E5-44E36B241AF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latin typeface="Twinkl Cursive Looped" panose="02000000000000000000" pitchFamily="2" charset="0"/>
              </a:rPr>
              <a:t>Birthdays….Happy Birthday to YOU</a:t>
            </a:r>
            <a:r>
              <a:rPr lang="en-US" sz="4400" b="0" cap="all" spc="-100">
                <a:solidFill>
                  <a:schemeClr val="tx1"/>
                </a:solidFill>
              </a:rPr>
              <a:t>.</a:t>
            </a:r>
          </a:p>
        </p:txBody>
      </p:sp>
    </p:spTree>
    <p:extLst>
      <p:ext uri="{BB962C8B-B14F-4D97-AF65-F5344CB8AC3E}">
        <p14:creationId xmlns:p14="http://schemas.microsoft.com/office/powerpoint/2010/main" val="379140732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8" name="Rectangle 87">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C98BC01-3202-4963-97F4-2F741AC165CA}"/>
              </a:ext>
            </a:extLst>
          </p:cNvPr>
          <p:cNvSpPr>
            <a:spLocks noGrp="1"/>
          </p:cNvSpPr>
          <p:nvPr>
            <p:ph type="title"/>
          </p:nvPr>
        </p:nvSpPr>
        <p:spPr>
          <a:xfrm>
            <a:off x="1066806" y="2642181"/>
            <a:ext cx="5716338" cy="2161272"/>
          </a:xfrm>
        </p:spPr>
        <p:txBody>
          <a:bodyPr vert="horz" lIns="91440" tIns="45720" rIns="91440" bIns="45720" rtlCol="0" anchor="ctr">
            <a:normAutofit fontScale="90000"/>
          </a:bodyPr>
          <a:lstStyle/>
          <a:p>
            <a:pPr algn="ctr">
              <a:lnSpc>
                <a:spcPct val="83000"/>
              </a:lnSpc>
            </a:pPr>
            <a:r>
              <a:rPr lang="en-US" sz="6000" b="0" cap="all" spc="-100">
                <a:latin typeface="Twinkl Cursive Looped" panose="02000000000000000000" pitchFamily="2" charset="0"/>
              </a:rPr>
              <a:t>Head Teacher Awards</a:t>
            </a:r>
            <a:br>
              <a:rPr lang="en-US" sz="6000" b="0" cap="all" spc="-100">
                <a:latin typeface="Twinkl Cursive Looped" panose="02000000000000000000" pitchFamily="2" charset="0"/>
              </a:rPr>
            </a:br>
            <a:endParaRPr lang="en-US" sz="6000" b="0" cap="all" spc="-100">
              <a:latin typeface="Twinkl Cursive Looped" panose="02000000000000000000" pitchFamily="2" charset="0"/>
            </a:endParaRPr>
          </a:p>
        </p:txBody>
      </p:sp>
      <p:sp>
        <p:nvSpPr>
          <p:cNvPr id="90" name="Rectangle 89">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122" name="Picture 2" descr="Headteacher Awards - Concordia Academy">
            <a:extLst>
              <a:ext uri="{FF2B5EF4-FFF2-40B4-BE49-F238E27FC236}">
                <a16:creationId xmlns:a16="http://schemas.microsoft.com/office/drawing/2014/main" id="{751A5E1E-B0F3-48BF-99AB-B0AAA51640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4" r="16529"/>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B974C2-3234-41A2-9455-0D4719365036}"/>
              </a:ext>
            </a:extLst>
          </p:cNvPr>
          <p:cNvSpPr txBox="1"/>
          <p:nvPr/>
        </p:nvSpPr>
        <p:spPr>
          <a:xfrm>
            <a:off x="1308366" y="4766330"/>
            <a:ext cx="5233219" cy="769441"/>
          </a:xfrm>
          <a:prstGeom prst="rect">
            <a:avLst/>
          </a:prstGeom>
          <a:noFill/>
        </p:spPr>
        <p:txBody>
          <a:bodyPr wrap="square" rtlCol="0">
            <a:spAutoFit/>
          </a:bodyPr>
          <a:lstStyle/>
          <a:p>
            <a:r>
              <a:rPr lang="en-GB" sz="4400" b="1">
                <a:solidFill>
                  <a:srgbClr val="FF0000"/>
                </a:solidFill>
                <a:latin typeface="Twinkl Cursive Looped" panose="02000000000000000000" pitchFamily="2" charset="0"/>
              </a:rPr>
              <a:t>A</a:t>
            </a:r>
            <a:r>
              <a:rPr lang="en-GB" sz="4400">
                <a:latin typeface="Twinkl Cursive Looped" panose="02000000000000000000" pitchFamily="2" charset="0"/>
              </a:rPr>
              <a:t>chievement for all</a:t>
            </a:r>
          </a:p>
        </p:txBody>
      </p:sp>
      <p:pic>
        <p:nvPicPr>
          <p:cNvPr id="20" name="Picture 19">
            <a:extLst>
              <a:ext uri="{FF2B5EF4-FFF2-40B4-BE49-F238E27FC236}">
                <a16:creationId xmlns:a16="http://schemas.microsoft.com/office/drawing/2014/main" id="{54862A52-8201-4151-BE13-1BCC4A530EF1}"/>
              </a:ext>
            </a:extLst>
          </p:cNvPr>
          <p:cNvPicPr>
            <a:picLocks noChangeAspect="1"/>
          </p:cNvPicPr>
          <p:nvPr/>
        </p:nvPicPr>
        <p:blipFill>
          <a:blip r:embed="rId3"/>
          <a:stretch>
            <a:fillRect/>
          </a:stretch>
        </p:blipFill>
        <p:spPr>
          <a:xfrm>
            <a:off x="952824" y="1333009"/>
            <a:ext cx="6630924" cy="475488"/>
          </a:xfrm>
          <a:prstGeom prst="rect">
            <a:avLst/>
          </a:prstGeom>
        </p:spPr>
      </p:pic>
    </p:spTree>
    <p:extLst>
      <p:ext uri="{BB962C8B-B14F-4D97-AF65-F5344CB8AC3E}">
        <p14:creationId xmlns:p14="http://schemas.microsoft.com/office/powerpoint/2010/main" val="1893107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2326967"/>
          </a:xfrm>
        </p:spPr>
        <p:txBody>
          <a:bodyPr vert="horz" lIns="91440" tIns="45720" rIns="91440" bIns="45720" rtlCol="0" anchor="ctr">
            <a:normAutofit fontScale="90000"/>
          </a:bodyPr>
          <a:lstStyle/>
          <a:p>
            <a:pPr algn="ctr">
              <a:lnSpc>
                <a:spcPct val="83000"/>
              </a:lnSpc>
            </a:pPr>
            <a:r>
              <a:rPr lang="en-US" sz="3600" b="0" cap="all" spc="-100" dirty="0">
                <a:solidFill>
                  <a:schemeClr val="tx1"/>
                </a:solidFill>
              </a:rPr>
              <a:t>Personal Development Awards</a:t>
            </a:r>
            <a:br>
              <a:rPr lang="en-US" sz="3600" b="0" cap="all" spc="-100" dirty="0">
                <a:solidFill>
                  <a:schemeClr val="tx1"/>
                </a:solidFill>
              </a:rPr>
            </a:br>
            <a:br>
              <a:rPr lang="en-US" sz="3600" b="0" cap="all" spc="-100" dirty="0">
                <a:solidFill>
                  <a:schemeClr val="tx1"/>
                </a:solidFill>
              </a:rPr>
            </a:br>
            <a:endParaRPr lang="en-US" sz="3600" b="0" cap="all" spc="-100" dirty="0">
              <a:solidFill>
                <a:schemeClr val="tx1"/>
              </a:solidFill>
              <a:latin typeface="Twinkl Cursive Looped" panose="02000000000000000000" pitchFamily="2" charset="0"/>
            </a:endParaRPr>
          </a:p>
        </p:txBody>
      </p:sp>
      <p:pic>
        <p:nvPicPr>
          <p:cNvPr id="10" name="Picture 9">
            <a:extLst>
              <a:ext uri="{FF2B5EF4-FFF2-40B4-BE49-F238E27FC236}">
                <a16:creationId xmlns:a16="http://schemas.microsoft.com/office/drawing/2014/main" id="{D4B4F2C3-2A8F-4A83-B856-A5A1F3FC15D7}"/>
              </a:ext>
            </a:extLst>
          </p:cNvPr>
          <p:cNvPicPr>
            <a:picLocks noChangeAspect="1"/>
          </p:cNvPicPr>
          <p:nvPr/>
        </p:nvPicPr>
        <p:blipFill>
          <a:blip r:embed="rId2"/>
          <a:stretch>
            <a:fillRect/>
          </a:stretch>
        </p:blipFill>
        <p:spPr>
          <a:xfrm>
            <a:off x="4992796" y="395326"/>
            <a:ext cx="6630924" cy="475488"/>
          </a:xfrm>
          <a:prstGeom prst="rect">
            <a:avLst/>
          </a:prstGeom>
        </p:spPr>
      </p:pic>
      <p:pic>
        <p:nvPicPr>
          <p:cNvPr id="11266" name="Picture 2" descr="Grow your own food: “Growing Together – Safely Apart”">
            <a:extLst>
              <a:ext uri="{FF2B5EF4-FFF2-40B4-BE49-F238E27FC236}">
                <a16:creationId xmlns:a16="http://schemas.microsoft.com/office/drawing/2014/main" id="{E78E65E3-7E90-4F5B-9393-9711951B5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210" y="870814"/>
            <a:ext cx="7529790" cy="59871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0E4D17-868E-43BA-A117-C155C5D61946}"/>
              </a:ext>
            </a:extLst>
          </p:cNvPr>
          <p:cNvSpPr txBox="1"/>
          <p:nvPr/>
        </p:nvSpPr>
        <p:spPr>
          <a:xfrm>
            <a:off x="690664" y="4027251"/>
            <a:ext cx="3229583" cy="1200329"/>
          </a:xfrm>
          <a:prstGeom prst="rect">
            <a:avLst/>
          </a:prstGeom>
          <a:noFill/>
        </p:spPr>
        <p:txBody>
          <a:bodyPr wrap="square" rtlCol="0">
            <a:spAutoFit/>
          </a:bodyPr>
          <a:lstStyle/>
          <a:p>
            <a:r>
              <a:rPr lang="en-GB" sz="2400" b="1" dirty="0">
                <a:solidFill>
                  <a:srgbClr val="FF0000"/>
                </a:solidFill>
                <a:latin typeface="Twinkl Cursive Looped" panose="02000000000000000000" pitchFamily="2" charset="0"/>
              </a:rPr>
              <a:t>H</a:t>
            </a:r>
            <a:r>
              <a:rPr lang="en-GB" sz="2400" dirty="0">
                <a:latin typeface="Twinkl Cursive Looped" panose="02000000000000000000" pitchFamily="2" charset="0"/>
              </a:rPr>
              <a:t>elping children prepare for life, growing with God.</a:t>
            </a:r>
          </a:p>
        </p:txBody>
      </p:sp>
    </p:spTree>
    <p:extLst>
      <p:ext uri="{BB962C8B-B14F-4D97-AF65-F5344CB8AC3E}">
        <p14:creationId xmlns:p14="http://schemas.microsoft.com/office/powerpoint/2010/main" val="243383173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742875"/>
            <a:ext cx="5355264" cy="4220603"/>
          </a:xfrm>
        </p:spPr>
        <p:txBody>
          <a:bodyPr vert="horz" lIns="91440" tIns="45720" rIns="91440" bIns="45720" rtlCol="0" anchor="t">
            <a:normAutofit/>
          </a:bodyPr>
          <a:lstStyle/>
          <a:p>
            <a:pPr algn="l">
              <a:spcAft>
                <a:spcPts val="600"/>
              </a:spcAft>
            </a:pPr>
            <a:r>
              <a:rPr lang="en-GB" dirty="0">
                <a:latin typeface="Twinkl Cursive Looped" panose="02000000000000000000" pitchFamily="2" charset="0"/>
              </a:rPr>
              <a:t>.</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Online Media 4" title="Matthew West - Forgiveness (Lyrics)">
            <a:hlinkClick r:id="" action="ppaction://media"/>
            <a:extLst>
              <a:ext uri="{FF2B5EF4-FFF2-40B4-BE49-F238E27FC236}">
                <a16:creationId xmlns:a16="http://schemas.microsoft.com/office/drawing/2014/main" id="{8DBFFE0C-A090-4004-BE2B-0FF219BCFF24}"/>
              </a:ext>
            </a:extLst>
          </p:cNvPr>
          <p:cNvPicPr>
            <a:picLocks noRot="1" noChangeAspect="1"/>
          </p:cNvPicPr>
          <p:nvPr>
            <a:videoFile r:link="rId1"/>
          </p:nvPr>
        </p:nvPicPr>
        <p:blipFill>
          <a:blip r:embed="rId3"/>
          <a:stretch>
            <a:fillRect/>
          </a:stretch>
        </p:blipFill>
        <p:spPr>
          <a:xfrm>
            <a:off x="616738" y="1086903"/>
            <a:ext cx="10837843" cy="5199599"/>
          </a:xfrm>
          <a:prstGeom prst="rect">
            <a:avLst/>
          </a:prstGeom>
        </p:spPr>
      </p:pic>
    </p:spTree>
    <p:extLst>
      <p:ext uri="{BB962C8B-B14F-4D97-AF65-F5344CB8AC3E}">
        <p14:creationId xmlns:p14="http://schemas.microsoft.com/office/powerpoint/2010/main" val="269415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82" name="Rectangle 81">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1263938" y="3397022"/>
            <a:ext cx="9732773" cy="1160769"/>
          </a:xfrm>
        </p:spPr>
        <p:txBody>
          <a:bodyPr vert="horz" lIns="91440" tIns="45720" rIns="91440" bIns="45720" rtlCol="0">
            <a:normAutofit/>
          </a:bodyPr>
          <a:lstStyle/>
          <a:p>
            <a:r>
              <a:rPr lang="en-US" sz="4400" b="1" cap="none" spc="0" dirty="0">
                <a:latin typeface="Twinkl Cursive Looped" panose="02000000000000000000" pitchFamily="2" charset="0"/>
              </a:rPr>
              <a:t>What is Lent?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845574" y="4722384"/>
            <a:ext cx="10589342" cy="1160768"/>
          </a:xfrm>
        </p:spPr>
        <p:txBody>
          <a:bodyPr vert="horz" lIns="91440" tIns="45720" rIns="91440" bIns="45720" rtlCol="0">
            <a:normAutofit fontScale="92500"/>
          </a:bodyPr>
          <a:lstStyle/>
          <a:p>
            <a:pPr marL="285750" indent="-285750">
              <a:lnSpc>
                <a:spcPct val="100000"/>
              </a:lnSpc>
              <a:spcAft>
                <a:spcPts val="600"/>
              </a:spcAft>
              <a:buFont typeface="Wingdings" panose="05000000000000000000" pitchFamily="2" charset="2"/>
              <a:buChar char="§"/>
            </a:pPr>
            <a:r>
              <a:rPr lang="en-US" b="1" dirty="0">
                <a:latin typeface="Twinkl Cursive Looped" panose="02000000000000000000" pitchFamily="2" charset="0"/>
              </a:rPr>
              <a:t>Lent is a season of forty days beginning with Ash Wednesday and ending on Holy Saturday.</a:t>
            </a:r>
          </a:p>
          <a:p>
            <a:pPr marL="285750" indent="-285750">
              <a:lnSpc>
                <a:spcPct val="100000"/>
              </a:lnSpc>
              <a:spcAft>
                <a:spcPts val="600"/>
              </a:spcAft>
              <a:buFont typeface="Wingdings" panose="05000000000000000000" pitchFamily="2" charset="2"/>
              <a:buChar char="§"/>
            </a:pPr>
            <a:r>
              <a:rPr lang="en-US" b="1" dirty="0">
                <a:latin typeface="Twinkl Cursive Looped" panose="02000000000000000000" pitchFamily="2" charset="0"/>
              </a:rPr>
              <a:t>The period of 40 days reflects the 40 days that Jesus spent fasting in the wilderness</a:t>
            </a:r>
          </a:p>
          <a:p>
            <a:pPr marL="285750" indent="-285750">
              <a:lnSpc>
                <a:spcPct val="100000"/>
              </a:lnSpc>
              <a:spcAft>
                <a:spcPts val="600"/>
              </a:spcAft>
              <a:buFont typeface="Wingdings" panose="05000000000000000000" pitchFamily="2" charset="2"/>
              <a:buChar char="§"/>
            </a:pPr>
            <a:r>
              <a:rPr lang="en-US" b="1" dirty="0">
                <a:latin typeface="Twinkl Cursive Looped" panose="02000000000000000000" pitchFamily="2" charset="0"/>
              </a:rPr>
              <a:t>The </a:t>
            </a:r>
            <a:r>
              <a:rPr lang="en-US" b="1" dirty="0" err="1">
                <a:latin typeface="Twinkl Cursive Looped" panose="02000000000000000000" pitchFamily="2" charset="0"/>
              </a:rPr>
              <a:t>colour</a:t>
            </a:r>
            <a:r>
              <a:rPr lang="en-US" b="1" dirty="0">
                <a:latin typeface="Twinkl Cursive Looped" panose="02000000000000000000" pitchFamily="2" charset="0"/>
              </a:rPr>
              <a:t> for Lent is purple</a:t>
            </a:r>
          </a:p>
          <a:p>
            <a:pPr marL="285750" indent="-285750">
              <a:lnSpc>
                <a:spcPct val="100000"/>
              </a:lnSpc>
              <a:spcAft>
                <a:spcPts val="600"/>
              </a:spcAft>
              <a:buFont typeface="Wingdings" panose="05000000000000000000" pitchFamily="2" charset="2"/>
              <a:buChar char="§"/>
            </a:pPr>
            <a:endParaRPr lang="en-US" b="1" dirty="0">
              <a:latin typeface="Twinkl Cursive Looped" panose="02000000000000000000" pitchFamily="2" charset="0"/>
            </a:endParaRPr>
          </a:p>
          <a:p>
            <a:pPr marL="285750" indent="-285750">
              <a:lnSpc>
                <a:spcPct val="100000"/>
              </a:lnSpc>
              <a:spcAft>
                <a:spcPts val="600"/>
              </a:spcAft>
              <a:buFont typeface="Arial" panose="020B0604020202020204" pitchFamily="34" charset="0"/>
              <a:buChar char="•"/>
            </a:pPr>
            <a:endParaRPr lang="en-US" sz="1100" b="1" dirty="0">
              <a:latin typeface="Twinkl Cursive Looped" panose="02000000000000000000" pitchFamily="2" charset="0"/>
            </a:endParaRPr>
          </a:p>
          <a:p>
            <a:pPr indent="-182880">
              <a:lnSpc>
                <a:spcPct val="100000"/>
              </a:lnSpc>
              <a:spcAft>
                <a:spcPts val="600"/>
              </a:spcAft>
              <a:buFont typeface="Garamond" pitchFamily="18" charset="0"/>
              <a:buChar char="◦"/>
            </a:pPr>
            <a:endParaRPr lang="en-US" sz="1100" b="1" dirty="0">
              <a:latin typeface="Twinkl Cursive Looped" panose="02000000000000000000" pitchFamily="2" charset="0"/>
            </a:endParaRPr>
          </a:p>
          <a:p>
            <a:pPr indent="-182880">
              <a:lnSpc>
                <a:spcPct val="100000"/>
              </a:lnSpc>
              <a:spcAft>
                <a:spcPts val="600"/>
              </a:spcAft>
              <a:buFont typeface="Garamond" pitchFamily="18" charset="0"/>
              <a:buChar char="◦"/>
            </a:pPr>
            <a:endParaRPr lang="en-US" sz="1100" b="1" dirty="0"/>
          </a:p>
        </p:txBody>
      </p:sp>
      <p:sp>
        <p:nvSpPr>
          <p:cNvPr id="84" name="Rectangle 83">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6" name="Straight Connector 85">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Image result for lent">
            <a:extLst>
              <a:ext uri="{FF2B5EF4-FFF2-40B4-BE49-F238E27FC236}">
                <a16:creationId xmlns:a16="http://schemas.microsoft.com/office/drawing/2014/main" id="{1CC7B5E3-A487-43AA-83EC-AAEC323FB3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12" b="1"/>
          <a:stretch/>
        </p:blipFill>
        <p:spPr bwMode="auto">
          <a:xfrm>
            <a:off x="4130883" y="1395172"/>
            <a:ext cx="3940817" cy="221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91736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Ethos Group group </a:t>
            </a: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Prayer to share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How To Pray With Your Kids | Zack Donaldson">
            <a:extLst>
              <a:ext uri="{FF2B5EF4-FFF2-40B4-BE49-F238E27FC236}">
                <a16:creationId xmlns:a16="http://schemas.microsoft.com/office/drawing/2014/main" id="{8932D568-8E21-4923-87B7-E1E2B403A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8" y="462966"/>
            <a:ext cx="4573587" cy="593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6020D36A-CA55-4418-A367-56991CA9E3E4}"/>
              </a:ext>
            </a:extLst>
          </p:cNvPr>
          <p:cNvPicPr>
            <a:picLocks noChangeAspect="1"/>
          </p:cNvPicPr>
          <p:nvPr/>
        </p:nvPicPr>
        <p:blipFill rotWithShape="1">
          <a:blip r:embed="rId2"/>
          <a:srcRect t="13015" b="2715"/>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8657-7ADB-43EA-AD7B-8189090E9710}"/>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0" cap="all" spc="-100">
                <a:solidFill>
                  <a:schemeClr val="bg1"/>
                </a:solidFill>
              </a:rPr>
              <a:t>Reminders: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043237" y="1342937"/>
            <a:ext cx="5355264" cy="4406250"/>
          </a:xfrm>
        </p:spPr>
        <p:txBody>
          <a:bodyPr vert="horz" lIns="91440" tIns="45720" rIns="91440" bIns="45720" rtlCol="0" anchor="t">
            <a:normAutofit/>
          </a:bodyPr>
          <a:lstStyle/>
          <a:p>
            <a:pPr>
              <a:lnSpc>
                <a:spcPct val="107000"/>
              </a:lnSpc>
              <a:spcAft>
                <a:spcPts val="800"/>
              </a:spcAft>
            </a:pPr>
            <a:r>
              <a:rPr lang="en-GB" sz="4800" b="1">
                <a:latin typeface="Twinkl Cursive Looped" panose="02000000000000000000" pitchFamily="2" charset="0"/>
                <a:ea typeface="Calibri" panose="020F0502020204030204" pitchFamily="34" charset="0"/>
                <a:cs typeface="Times New Roman" panose="02020603050405020304" pitchFamily="18" charset="0"/>
              </a:rPr>
              <a:t> </a:t>
            </a:r>
            <a:endParaRPr lang="en-GB" sz="480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170" name="Picture 2" descr="Postcard from Timperley: 14/10/12 - 21/10/12">
            <a:extLst>
              <a:ext uri="{FF2B5EF4-FFF2-40B4-BE49-F238E27FC236}">
                <a16:creationId xmlns:a16="http://schemas.microsoft.com/office/drawing/2014/main" id="{E7F57D64-36AD-464C-9D95-D9BE72D50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37" y="614417"/>
            <a:ext cx="5262953" cy="51347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BC - Manchester - Faith - My Passion">
            <a:extLst>
              <a:ext uri="{FF2B5EF4-FFF2-40B4-BE49-F238E27FC236}">
                <a16:creationId xmlns:a16="http://schemas.microsoft.com/office/drawing/2014/main" id="{AA866BD8-6542-4068-9389-DCE16D485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325" y="1022226"/>
            <a:ext cx="1447800"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3CBC1-73CB-4B43-992D-2666442BE648}"/>
              </a:ext>
            </a:extLst>
          </p:cNvPr>
          <p:cNvSpPr txBox="1"/>
          <p:nvPr/>
        </p:nvSpPr>
        <p:spPr>
          <a:xfrm>
            <a:off x="6243484" y="2340077"/>
            <a:ext cx="3156155" cy="1569660"/>
          </a:xfrm>
          <a:prstGeom prst="rect">
            <a:avLst/>
          </a:prstGeom>
          <a:noFill/>
        </p:spPr>
        <p:txBody>
          <a:bodyPr wrap="square" rtlCol="0">
            <a:spAutoFit/>
          </a:bodyPr>
          <a:lstStyle/>
          <a:p>
            <a:r>
              <a:rPr lang="en-GB" sz="3200">
                <a:latin typeface="Twinkl Cursive Looped" panose="02000000000000000000" pitchFamily="2" charset="0"/>
              </a:rPr>
              <a:t>Reverend Jan</a:t>
            </a:r>
          </a:p>
          <a:p>
            <a:endParaRPr lang="en-GB" sz="3200">
              <a:latin typeface="Twinkl Cursive Looped" panose="02000000000000000000" pitchFamily="2" charset="0"/>
            </a:endParaRPr>
          </a:p>
          <a:p>
            <a:r>
              <a:rPr lang="en-GB" sz="3200">
                <a:latin typeface="Twinkl Cursive Looped" panose="02000000000000000000" pitchFamily="2" charset="0"/>
              </a:rPr>
              <a:t>Blessing to all</a:t>
            </a:r>
          </a:p>
        </p:txBody>
      </p:sp>
    </p:spTree>
    <p:extLst>
      <p:ext uri="{BB962C8B-B14F-4D97-AF65-F5344CB8AC3E}">
        <p14:creationId xmlns:p14="http://schemas.microsoft.com/office/powerpoint/2010/main" val="10229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D2DF-373D-441E-8CD7-DD7182A8EDB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D19E812-C73D-4FFF-995A-04A799B3A180}"/>
              </a:ext>
            </a:extLst>
          </p:cNvPr>
          <p:cNvSpPr>
            <a:spLocks noGrp="1"/>
          </p:cNvSpPr>
          <p:nvPr>
            <p:ph idx="1"/>
          </p:nvPr>
        </p:nvSpPr>
        <p:spPr>
          <a:xfrm>
            <a:off x="685800" y="609600"/>
            <a:ext cx="7233082" cy="597763"/>
          </a:xfrm>
        </p:spPr>
        <p:txBody>
          <a:bodyPr>
            <a:normAutofit/>
          </a:bodyPr>
          <a:lstStyle/>
          <a:p>
            <a:r>
              <a:rPr lang="en-GB" sz="2000" b="1" dirty="0">
                <a:solidFill>
                  <a:srgbClr val="222222"/>
                </a:solidFill>
                <a:latin typeface="Twinkl Cursive Looped" panose="02000000000000000000" pitchFamily="2" charset="0"/>
              </a:rPr>
              <a:t>W</a:t>
            </a:r>
            <a:r>
              <a:rPr lang="en-GB" sz="2000" b="1" i="0" dirty="0">
                <a:solidFill>
                  <a:srgbClr val="222222"/>
                </a:solidFill>
                <a:effectLst/>
                <a:latin typeface="Twinkl Cursive Looped" panose="02000000000000000000" pitchFamily="2" charset="0"/>
              </a:rPr>
              <a:t>hat did you do before coming to school this morning? </a:t>
            </a:r>
            <a:endParaRPr lang="en-GB" sz="2000" b="1" dirty="0">
              <a:latin typeface="Twinkl Cursive Looped" panose="02000000000000000000" pitchFamily="2" charset="0"/>
            </a:endParaRPr>
          </a:p>
        </p:txBody>
      </p:sp>
      <p:sp>
        <p:nvSpPr>
          <p:cNvPr id="4" name="Text Placeholder 3">
            <a:extLst>
              <a:ext uri="{FF2B5EF4-FFF2-40B4-BE49-F238E27FC236}">
                <a16:creationId xmlns:a16="http://schemas.microsoft.com/office/drawing/2014/main" id="{800F9975-3CEC-453C-9FEB-051580D20800}"/>
              </a:ext>
            </a:extLst>
          </p:cNvPr>
          <p:cNvSpPr>
            <a:spLocks noGrp="1"/>
          </p:cNvSpPr>
          <p:nvPr>
            <p:ph type="body" sz="half" idx="2"/>
          </p:nvPr>
        </p:nvSpPr>
        <p:spPr/>
        <p:txBody>
          <a:bodyPr>
            <a:normAutofit/>
          </a:bodyPr>
          <a:lstStyle/>
          <a:p>
            <a:r>
              <a:rPr lang="en-GB" sz="2400" b="0" i="0" dirty="0">
                <a:solidFill>
                  <a:srgbClr val="222222"/>
                </a:solidFill>
                <a:effectLst/>
                <a:latin typeface="Twinkl Cursive Looped" panose="02000000000000000000" pitchFamily="2" charset="0"/>
              </a:rPr>
              <a:t>Today we are thinking about Lent. Lent is when Christians remember a time of preparation that Jesus went through.</a:t>
            </a:r>
            <a:endParaRPr lang="en-GB" sz="2400" dirty="0">
              <a:latin typeface="Twinkl Cursive Looped" panose="02000000000000000000" pitchFamily="2" charset="0"/>
            </a:endParaRPr>
          </a:p>
        </p:txBody>
      </p:sp>
      <p:pic>
        <p:nvPicPr>
          <p:cNvPr id="1026" name="Picture 2" descr="There Are No Stupid Questions—Unless I Ask My Daughter">
            <a:extLst>
              <a:ext uri="{FF2B5EF4-FFF2-40B4-BE49-F238E27FC236}">
                <a16:creationId xmlns:a16="http://schemas.microsoft.com/office/drawing/2014/main" id="{277DC94D-95DA-4504-95FE-52D945D9D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7456"/>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ushing Teeth for Children with Autism and Sensory Processing Disorder -  The Warren Center | Non-profit organization in Richardson, Texas">
            <a:extLst>
              <a:ext uri="{FF2B5EF4-FFF2-40B4-BE49-F238E27FC236}">
                <a16:creationId xmlns:a16="http://schemas.microsoft.com/office/drawing/2014/main" id="{A24E1017-F495-4E38-8E07-ADB43A576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572" y="16859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91 Boy Brushing Hair Photos - Free &amp; Royalty-Free Stock Photos from  Dreamstime">
            <a:extLst>
              <a:ext uri="{FF2B5EF4-FFF2-40B4-BE49-F238E27FC236}">
                <a16:creationId xmlns:a16="http://schemas.microsoft.com/office/drawing/2014/main" id="{5B9A2783-413B-4F47-850D-25F8780DD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6" y="34290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ouldham All Saints CEP | Uniform">
            <a:extLst>
              <a:ext uri="{FF2B5EF4-FFF2-40B4-BE49-F238E27FC236}">
                <a16:creationId xmlns:a16="http://schemas.microsoft.com/office/drawing/2014/main" id="{6A2DC3D5-DE94-425B-BDA2-6AAB83BD7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596" y="3703098"/>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217EE3-AEBA-4F15-BCAE-C5083CFEFCDB}"/>
              </a:ext>
            </a:extLst>
          </p:cNvPr>
          <p:cNvSpPr txBox="1"/>
          <p:nvPr/>
        </p:nvSpPr>
        <p:spPr>
          <a:xfrm>
            <a:off x="355107" y="5708342"/>
            <a:ext cx="7368465" cy="646331"/>
          </a:xfrm>
          <a:prstGeom prst="rect">
            <a:avLst/>
          </a:prstGeom>
          <a:noFill/>
        </p:spPr>
        <p:txBody>
          <a:bodyPr wrap="square" rtlCol="0">
            <a:spAutoFit/>
          </a:bodyPr>
          <a:lstStyle/>
          <a:p>
            <a:r>
              <a:rPr lang="en-GB" b="1" dirty="0">
                <a:latin typeface="Twinkl Cursive Looped" panose="02000000000000000000" pitchFamily="2" charset="0"/>
              </a:rPr>
              <a:t>A lot of preparation ready to get to school… You are PREPARING for school.</a:t>
            </a:r>
          </a:p>
        </p:txBody>
      </p:sp>
      <p:pic>
        <p:nvPicPr>
          <p:cNvPr id="10" name="Picture 2" descr="Image result for lent">
            <a:extLst>
              <a:ext uri="{FF2B5EF4-FFF2-40B4-BE49-F238E27FC236}">
                <a16:creationId xmlns:a16="http://schemas.microsoft.com/office/drawing/2014/main" id="{A9882948-ED68-4E0B-AE7B-C44F009FBE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112" b="1"/>
          <a:stretch/>
        </p:blipFill>
        <p:spPr bwMode="auto">
          <a:xfrm>
            <a:off x="8458200" y="607392"/>
            <a:ext cx="3367836" cy="172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1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ppt_x"/>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7" name="Rectangle 76">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emptations of Jesus in the Wilderness">
            <a:extLst>
              <a:ext uri="{FF2B5EF4-FFF2-40B4-BE49-F238E27FC236}">
                <a16:creationId xmlns:a16="http://schemas.microsoft.com/office/drawing/2014/main" id="{2276B6D1-EEC0-4779-8FBD-CA59EAC396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7654" y="589935"/>
            <a:ext cx="5367165" cy="601296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2111E3-9A7A-44DB-AB65-3FB0F622C3FD}"/>
              </a:ext>
            </a:extLst>
          </p:cNvPr>
          <p:cNvSpPr txBox="1"/>
          <p:nvPr/>
        </p:nvSpPr>
        <p:spPr>
          <a:xfrm>
            <a:off x="7064082" y="589936"/>
            <a:ext cx="4472922" cy="5445104"/>
          </a:xfrm>
          <a:prstGeom prst="rect">
            <a:avLst/>
          </a:prstGeom>
        </p:spPr>
        <p:txBody>
          <a:bodyPr vert="horz" lIns="91440" tIns="45720" rIns="91440" bIns="45720" rtlCol="0">
            <a:normAutofit lnSpcReduction="10000"/>
          </a:bodyPr>
          <a:lstStyle/>
          <a:p>
            <a:pPr indent="-182880" defTabSz="914400">
              <a:lnSpc>
                <a:spcPct val="90000"/>
              </a:lnSpc>
              <a:spcAft>
                <a:spcPts val="600"/>
              </a:spcAft>
              <a:buClr>
                <a:schemeClr val="tx1">
                  <a:lumMod val="85000"/>
                  <a:lumOff val="15000"/>
                </a:schemeClr>
              </a:buClr>
              <a:buFont typeface="Garamond" pitchFamily="18" charset="0"/>
              <a:buChar char="◦"/>
            </a:pPr>
            <a:r>
              <a:rPr lang="en-US" sz="2200" b="1" i="0" dirty="0">
                <a:effectLst/>
                <a:latin typeface="Twinkl Cursive Looped" panose="02000000000000000000" pitchFamily="2" charset="0"/>
              </a:rPr>
              <a:t>For 30 years Jesus had lived at home in Nazareth. At the age of 30, he knew that he was about to start his public work. He was about to start teaching people about God and doing many amazing miracles. He knew it would not be easy and that eventually it would lead to his death.</a:t>
            </a:r>
            <a:br>
              <a:rPr lang="en-US" sz="2200" b="1" dirty="0">
                <a:latin typeface="Twinkl Cursive Looped" panose="02000000000000000000" pitchFamily="2" charset="0"/>
              </a:rPr>
            </a:br>
            <a:br>
              <a:rPr lang="en-US" sz="2200" b="1" dirty="0">
                <a:latin typeface="Twinkl Cursive Looped" panose="02000000000000000000" pitchFamily="2" charset="0"/>
              </a:rPr>
            </a:br>
            <a:r>
              <a:rPr lang="en-US" sz="2200" b="1" i="0" dirty="0">
                <a:effectLst/>
                <a:latin typeface="Twinkl Cursive Looped" panose="02000000000000000000" pitchFamily="2" charset="0"/>
              </a:rPr>
              <a:t>In preparation for this work, Jesus went off on his own into the desert for 40 days. For 40 days and nights he didn’t eat or drink anything and during this time he was tempted to do a number of things that he knew it was wrong to do</a:t>
            </a:r>
            <a:r>
              <a:rPr lang="en-US" b="0" i="0" dirty="0">
                <a:effectLst/>
              </a:rPr>
              <a:t>.  </a:t>
            </a:r>
            <a:endParaRPr lang="en-US" dirty="0"/>
          </a:p>
        </p:txBody>
      </p:sp>
    </p:spTree>
    <p:extLst>
      <p:ext uri="{BB962C8B-B14F-4D97-AF65-F5344CB8AC3E}">
        <p14:creationId xmlns:p14="http://schemas.microsoft.com/office/powerpoint/2010/main" val="299862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9" name="Rectangle 138">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41" name="Rectangle 14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y Did Satan Tempt Christ? The Temptation of Jesus in the Wilderness">
            <a:extLst>
              <a:ext uri="{FF2B5EF4-FFF2-40B4-BE49-F238E27FC236}">
                <a16:creationId xmlns:a16="http://schemas.microsoft.com/office/drawing/2014/main" id="{077C563E-9E37-4347-9061-D748B75A5E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19" r="3705" b="5719"/>
          <a:stretch/>
        </p:blipFill>
        <p:spPr bwMode="auto">
          <a:xfrm>
            <a:off x="-1866"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2111E3-9A7A-44DB-AB65-3FB0F622C3FD}"/>
              </a:ext>
            </a:extLst>
          </p:cNvPr>
          <p:cNvSpPr txBox="1"/>
          <p:nvPr/>
        </p:nvSpPr>
        <p:spPr>
          <a:xfrm>
            <a:off x="6836350" y="710120"/>
            <a:ext cx="4602152" cy="3480066"/>
          </a:xfrm>
          <a:prstGeom prst="rect">
            <a:avLst/>
          </a:prstGeom>
        </p:spPr>
        <p:txBody>
          <a:bodyPr vert="horz" lIns="91440" tIns="45720" rIns="91440" bIns="45720" rtlCol="0">
            <a:noAutofit/>
          </a:bodyPr>
          <a:lstStyle/>
          <a:p>
            <a:pPr indent="-182880" defTabSz="914400">
              <a:spcAft>
                <a:spcPts val="600"/>
              </a:spcAft>
              <a:buClr>
                <a:schemeClr val="tx1">
                  <a:lumMod val="85000"/>
                  <a:lumOff val="15000"/>
                </a:schemeClr>
              </a:buClr>
              <a:buFont typeface="Garamond" pitchFamily="18" charset="0"/>
              <a:buChar char="◦"/>
            </a:pPr>
            <a:r>
              <a:rPr lang="en-US" sz="3200" b="1" i="0" dirty="0">
                <a:effectLst/>
                <a:latin typeface="Twinkl Cursive Looped" panose="02000000000000000000" pitchFamily="2" charset="0"/>
              </a:rPr>
              <a:t>Jesus didn’t give in to the temptations and didn’t do anything wrong. At the end of 40 days he left the desert and began the work he had come to earth to do. His time in the desert had prepared him for this work</a:t>
            </a:r>
            <a:endParaRPr lang="en-US" sz="3200" b="1" dirty="0">
              <a:latin typeface="Twinkl Cursive Looped" panose="02000000000000000000" pitchFamily="2" charset="0"/>
            </a:endParaRPr>
          </a:p>
        </p:txBody>
      </p:sp>
    </p:spTree>
    <p:extLst>
      <p:ext uri="{BB962C8B-B14F-4D97-AF65-F5344CB8AC3E}">
        <p14:creationId xmlns:p14="http://schemas.microsoft.com/office/powerpoint/2010/main" val="233642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742875"/>
            <a:ext cx="5355264" cy="4220603"/>
          </a:xfrm>
        </p:spPr>
        <p:txBody>
          <a:bodyPr vert="horz" lIns="91440" tIns="45720" rIns="91440" bIns="45720" rtlCol="0" anchor="t">
            <a:normAutofit/>
          </a:bodyPr>
          <a:lstStyle/>
          <a:p>
            <a:pPr algn="l">
              <a:spcAft>
                <a:spcPts val="600"/>
              </a:spcAft>
            </a:pPr>
            <a:r>
              <a:rPr lang="en-GB" dirty="0">
                <a:latin typeface="Twinkl Cursive Looped" panose="02000000000000000000" pitchFamily="2" charset="0"/>
              </a:rPr>
              <a:t>.</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2559697" y="1045755"/>
            <a:ext cx="6619131" cy="605679"/>
          </a:xfrm>
          <a:prstGeom prst="rect">
            <a:avLst/>
          </a:prstGeom>
          <a:noFill/>
        </p:spPr>
        <p:txBody>
          <a:bodyPr wrap="square" lIns="91440" tIns="45720" rIns="91440" bIns="45720" rtlCol="0" anchor="t">
            <a:spAutoFit/>
          </a:bodyPr>
          <a:lstStyle/>
          <a:p>
            <a:pPr algn="ctr">
              <a:lnSpc>
                <a:spcPct val="107000"/>
              </a:lnSpc>
              <a:spcAft>
                <a:spcPts val="800"/>
              </a:spcAft>
            </a:pPr>
            <a:r>
              <a:rPr lang="en-GB" sz="3200" dirty="0">
                <a:solidFill>
                  <a:srgbClr val="00B050"/>
                </a:solidFill>
                <a:latin typeface="Twinkl Cursive Looped"/>
                <a:ea typeface="Calibri" panose="020F0502020204030204" pitchFamily="34" charset="0"/>
                <a:cs typeface="Times New Roman"/>
              </a:rPr>
              <a:t>Song: Forgiveness</a:t>
            </a:r>
            <a:r>
              <a:rPr lang="en-GB" sz="3200" dirty="0">
                <a:solidFill>
                  <a:srgbClr val="00B050"/>
                </a:solidFill>
                <a:effectLst/>
                <a:latin typeface="Twinkl Cursive Looped"/>
                <a:ea typeface="Calibri" panose="020F0502020204030204" pitchFamily="34" charset="0"/>
                <a:cs typeface="Times New Roman"/>
              </a:rPr>
              <a:t> </a:t>
            </a:r>
            <a:endParaRPr lang="en-GB" sz="3200" dirty="0">
              <a:effectLst/>
              <a:latin typeface="Twinkl Cursive Looped"/>
              <a:ea typeface="Calibri" panose="020F0502020204030204" pitchFamily="34" charset="0"/>
              <a:cs typeface="Times New Roman"/>
            </a:endParaRPr>
          </a:p>
        </p:txBody>
      </p:sp>
      <p:pic>
        <p:nvPicPr>
          <p:cNvPr id="11" name="Picture 2" descr="Image result for forgiveness images">
            <a:extLst>
              <a:ext uri="{FF2B5EF4-FFF2-40B4-BE49-F238E27FC236}">
                <a16:creationId xmlns:a16="http://schemas.microsoft.com/office/drawing/2014/main" id="{2DA8930B-A4E1-404A-A05D-54C2DAF81A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34" r="5403"/>
          <a:stretch/>
        </p:blipFill>
        <p:spPr bwMode="auto">
          <a:xfrm>
            <a:off x="483329" y="582597"/>
            <a:ext cx="1942959" cy="1315030"/>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Matthew West - Forgiveness (Lyrics)">
            <a:hlinkClick r:id="" action="ppaction://media"/>
            <a:extLst>
              <a:ext uri="{FF2B5EF4-FFF2-40B4-BE49-F238E27FC236}">
                <a16:creationId xmlns:a16="http://schemas.microsoft.com/office/drawing/2014/main" id="{8DBFFE0C-A090-4004-BE2B-0FF219BCFF24}"/>
              </a:ext>
            </a:extLst>
          </p:cNvPr>
          <p:cNvPicPr>
            <a:picLocks noRot="1" noChangeAspect="1"/>
          </p:cNvPicPr>
          <p:nvPr>
            <a:videoFile r:link="rId1"/>
          </p:nvPr>
        </p:nvPicPr>
        <p:blipFill>
          <a:blip r:embed="rId4"/>
          <a:stretch>
            <a:fillRect/>
          </a:stretch>
        </p:blipFill>
        <p:spPr>
          <a:xfrm>
            <a:off x="616738" y="1907468"/>
            <a:ext cx="10837843" cy="4379034"/>
          </a:xfrm>
          <a:prstGeom prst="rect">
            <a:avLst/>
          </a:prstGeom>
        </p:spPr>
      </p:pic>
    </p:spTree>
    <p:extLst>
      <p:ext uri="{BB962C8B-B14F-4D97-AF65-F5344CB8AC3E}">
        <p14:creationId xmlns:p14="http://schemas.microsoft.com/office/powerpoint/2010/main" val="18045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9" name="Rectangle 138">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41" name="Rectangle 14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en does Lent end? | Metro News">
            <a:extLst>
              <a:ext uri="{FF2B5EF4-FFF2-40B4-BE49-F238E27FC236}">
                <a16:creationId xmlns:a16="http://schemas.microsoft.com/office/drawing/2014/main" id="{771BA77C-B2FA-4CB3-9AD3-D1F753603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 y="15804"/>
            <a:ext cx="12180126" cy="68421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4BA7BF3-AFDC-4B19-BBFC-30F3185B867B}"/>
              </a:ext>
            </a:extLst>
          </p:cNvPr>
          <p:cNvSpPr txBox="1"/>
          <p:nvPr/>
        </p:nvSpPr>
        <p:spPr>
          <a:xfrm>
            <a:off x="5704459" y="30724"/>
            <a:ext cx="6475667" cy="4780270"/>
          </a:xfrm>
          <a:prstGeom prst="rect">
            <a:avLst/>
          </a:prstGeom>
        </p:spPr>
        <p:txBody>
          <a:bodyPr vert="horz" lIns="91440" tIns="45720" rIns="91440" bIns="45720" rtlCol="0">
            <a:noAutofit/>
          </a:bodyPr>
          <a:lstStyle/>
          <a:p>
            <a:pPr indent="-182880" defTabSz="914400">
              <a:spcAft>
                <a:spcPts val="600"/>
              </a:spcAft>
              <a:buClr>
                <a:schemeClr val="tx1">
                  <a:lumMod val="85000"/>
                  <a:lumOff val="15000"/>
                </a:schemeClr>
              </a:buClr>
              <a:buFont typeface="Garamond" pitchFamily="18" charset="0"/>
              <a:buChar char="◦"/>
            </a:pPr>
            <a:r>
              <a:rPr lang="en-GB" sz="3000" b="0" i="0" dirty="0">
                <a:solidFill>
                  <a:schemeClr val="bg1"/>
                </a:solidFill>
                <a:effectLst/>
                <a:latin typeface="Twinkl Cursive Looped" panose="02000000000000000000" pitchFamily="2" charset="0"/>
              </a:rPr>
              <a:t>Lent is the period of time that leads up to </a:t>
            </a:r>
            <a:r>
              <a:rPr lang="en-GB" sz="3000" b="1" i="0" dirty="0">
                <a:solidFill>
                  <a:schemeClr val="bg1"/>
                </a:solidFill>
                <a:effectLst/>
                <a:latin typeface="Twinkl Cursive Looped" panose="02000000000000000000" pitchFamily="2" charset="0"/>
              </a:rPr>
              <a:t>Easter</a:t>
            </a:r>
            <a:r>
              <a:rPr lang="en-GB" sz="3000" b="0" i="0" dirty="0">
                <a:solidFill>
                  <a:schemeClr val="bg1"/>
                </a:solidFill>
                <a:effectLst/>
                <a:latin typeface="Twinkl Cursive Looped" panose="02000000000000000000" pitchFamily="2" charset="0"/>
              </a:rPr>
              <a:t>; it begins on Ash Wednesday (the day after Shrove Tuesday – Pancake day).</a:t>
            </a:r>
          </a:p>
          <a:p>
            <a:pPr indent="-182880" defTabSz="914400">
              <a:spcAft>
                <a:spcPts val="600"/>
              </a:spcAft>
              <a:buClr>
                <a:schemeClr val="tx1">
                  <a:lumMod val="85000"/>
                  <a:lumOff val="15000"/>
                </a:schemeClr>
              </a:buClr>
              <a:buFont typeface="Garamond" pitchFamily="18" charset="0"/>
              <a:buChar char="◦"/>
            </a:pPr>
            <a:r>
              <a:rPr lang="en-GB" sz="3000" b="0" i="0" dirty="0">
                <a:solidFill>
                  <a:schemeClr val="bg1"/>
                </a:solidFill>
                <a:effectLst/>
                <a:latin typeface="Twinkl Cursive Looped" panose="02000000000000000000" pitchFamily="2" charset="0"/>
              </a:rPr>
              <a:t> </a:t>
            </a:r>
            <a:br>
              <a:rPr lang="en-GB" sz="3000" dirty="0">
                <a:solidFill>
                  <a:schemeClr val="bg1"/>
                </a:solidFill>
                <a:latin typeface="Twinkl Cursive Looped" panose="02000000000000000000" pitchFamily="2" charset="0"/>
              </a:rPr>
            </a:br>
            <a:r>
              <a:rPr lang="en-GB" sz="3000" b="0" i="0" dirty="0">
                <a:solidFill>
                  <a:schemeClr val="bg1"/>
                </a:solidFill>
                <a:effectLst/>
                <a:latin typeface="Twinkl Cursive Looped" panose="02000000000000000000" pitchFamily="2" charset="0"/>
              </a:rPr>
              <a:t>For Christians, Easter is the most </a:t>
            </a:r>
            <a:r>
              <a:rPr lang="en-GB" sz="3000" b="1" i="0" dirty="0">
                <a:solidFill>
                  <a:schemeClr val="bg1"/>
                </a:solidFill>
                <a:effectLst/>
                <a:latin typeface="Twinkl Cursive Looped" panose="02000000000000000000" pitchFamily="2" charset="0"/>
              </a:rPr>
              <a:t>important time of the year </a:t>
            </a:r>
            <a:r>
              <a:rPr lang="en-GB" sz="3000" b="0" i="0" dirty="0">
                <a:solidFill>
                  <a:schemeClr val="bg1"/>
                </a:solidFill>
                <a:effectLst/>
                <a:latin typeface="Twinkl Cursive Looped" panose="02000000000000000000" pitchFamily="2" charset="0"/>
              </a:rPr>
              <a:t>as it is then that they remember the death and resurrection of Jesus. Because Christians want to ‘</a:t>
            </a:r>
            <a:r>
              <a:rPr lang="en-GB" sz="3000" b="1" i="0" dirty="0">
                <a:solidFill>
                  <a:schemeClr val="bg1"/>
                </a:solidFill>
                <a:effectLst/>
                <a:latin typeface="Twinkl Cursive Looped" panose="02000000000000000000" pitchFamily="2" charset="0"/>
              </a:rPr>
              <a:t>be prepared</a:t>
            </a:r>
            <a:r>
              <a:rPr lang="en-GB" sz="3000" b="0" i="0" dirty="0">
                <a:solidFill>
                  <a:schemeClr val="bg1"/>
                </a:solidFill>
                <a:effectLst/>
                <a:latin typeface="Twinkl Cursive Looped" panose="02000000000000000000" pitchFamily="2" charset="0"/>
              </a:rPr>
              <a:t>’ for the celebration of Easter ,they use Lent as a time to think more about God, go to special church services and pray.</a:t>
            </a:r>
            <a:br>
              <a:rPr lang="en-GB" sz="3200" dirty="0">
                <a:solidFill>
                  <a:schemeClr val="bg1"/>
                </a:solidFill>
                <a:latin typeface="Twinkl Cursive Looped" panose="02000000000000000000" pitchFamily="2" charset="0"/>
              </a:rPr>
            </a:br>
            <a:br>
              <a:rPr lang="en-GB" sz="3200" dirty="0">
                <a:solidFill>
                  <a:schemeClr val="bg1"/>
                </a:solidFill>
                <a:latin typeface="Twinkl Cursive Looped" panose="02000000000000000000" pitchFamily="2" charset="0"/>
              </a:rPr>
            </a:br>
            <a:endParaRPr lang="en-US" sz="3200" b="1" dirty="0">
              <a:solidFill>
                <a:schemeClr val="bg1"/>
              </a:solidFill>
              <a:latin typeface="Twinkl Cursive Looped" panose="02000000000000000000" pitchFamily="2" charset="0"/>
            </a:endParaRPr>
          </a:p>
        </p:txBody>
      </p:sp>
    </p:spTree>
    <p:extLst>
      <p:ext uri="{BB962C8B-B14F-4D97-AF65-F5344CB8AC3E}">
        <p14:creationId xmlns:p14="http://schemas.microsoft.com/office/powerpoint/2010/main" val="3317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FFCFB47-3C9E-4532-8065-D3633A77B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67A625B-A166-4C03-ADD8-0535D718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35A5F97-C3A9-4101-8F5C-06E22105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pic>
        <p:nvPicPr>
          <p:cNvPr id="4100" name="Picture 4">
            <a:extLst>
              <a:ext uri="{FF2B5EF4-FFF2-40B4-BE49-F238E27FC236}">
                <a16:creationId xmlns:a16="http://schemas.microsoft.com/office/drawing/2014/main" id="{08988879-D800-4620-9ECB-F5BBD5B44D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86" b="-1"/>
          <a:stretch/>
        </p:blipFill>
        <p:spPr bwMode="auto">
          <a:xfrm>
            <a:off x="806117" y="809244"/>
            <a:ext cx="6583680" cy="5239512"/>
          </a:xfrm>
          <a:prstGeom prst="rect">
            <a:avLst/>
          </a:prstGeom>
          <a:noFill/>
          <a:ln w="6350" cap="sq">
            <a:noFill/>
            <a:miter lim="800000"/>
          </a:ln>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00239F34-0E2D-4746-AAA9-920BD6063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82079E22-5065-47F9-AFCA-63C0DF2267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9098EF8-6D81-466E-A59B-778568FCF6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CB163DD-56F6-482F-862E-B6B9244DA6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344EF4DE-2334-4B49-8DC2-FDAC562A1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8329656" y="884902"/>
            <a:ext cx="3708894" cy="4768645"/>
          </a:xfrm>
        </p:spPr>
        <p:txBody>
          <a:bodyPr vert="horz" lIns="91440" tIns="45720" rIns="91440" bIns="45720" rtlCol="0">
            <a:normAutofit fontScale="92500" lnSpcReduction="10000"/>
          </a:bodyPr>
          <a:lstStyle/>
          <a:p>
            <a:pPr>
              <a:lnSpc>
                <a:spcPct val="100000"/>
              </a:lnSpc>
            </a:pPr>
            <a:endParaRPr lang="en-GB" sz="700" dirty="0">
              <a:solidFill>
                <a:schemeClr val="tx1">
                  <a:lumMod val="85000"/>
                  <a:lumOff val="15000"/>
                </a:schemeClr>
              </a:solidFill>
            </a:endParaRPr>
          </a:p>
          <a:p>
            <a:pPr>
              <a:lnSpc>
                <a:spcPct val="100000"/>
              </a:lnSpc>
            </a:pPr>
            <a:endParaRPr lang="en-GB" sz="700" b="1" dirty="0">
              <a:solidFill>
                <a:schemeClr val="tx1">
                  <a:lumMod val="85000"/>
                  <a:lumOff val="15000"/>
                </a:schemeClr>
              </a:solidFill>
            </a:endParaRPr>
          </a:p>
          <a:p>
            <a:pPr>
              <a:lnSpc>
                <a:spcPct val="100000"/>
              </a:lnSpc>
            </a:pPr>
            <a:endParaRPr lang="en-GB" sz="700" b="1" dirty="0">
              <a:solidFill>
                <a:schemeClr val="tx1">
                  <a:lumMod val="85000"/>
                  <a:lumOff val="15000"/>
                </a:schemeClr>
              </a:solidFill>
            </a:endParaRPr>
          </a:p>
          <a:p>
            <a:pPr>
              <a:lnSpc>
                <a:spcPct val="100000"/>
              </a:lnSpc>
            </a:pPr>
            <a:r>
              <a:rPr lang="en-GB" sz="2800" b="1" dirty="0">
                <a:solidFill>
                  <a:schemeClr val="tx1">
                    <a:lumMod val="85000"/>
                    <a:lumOff val="15000"/>
                  </a:schemeClr>
                </a:solidFill>
                <a:latin typeface="Twinkl Cursive Looped" panose="02000000000000000000" pitchFamily="2" charset="0"/>
              </a:rPr>
              <a:t>Prayer:</a:t>
            </a:r>
          </a:p>
          <a:p>
            <a:pPr>
              <a:lnSpc>
                <a:spcPct val="100000"/>
              </a:lnSpc>
            </a:pPr>
            <a:r>
              <a:rPr lang="en-GB" sz="2800" b="1" dirty="0">
                <a:solidFill>
                  <a:schemeClr val="tx1">
                    <a:lumMod val="85000"/>
                    <a:lumOff val="15000"/>
                  </a:schemeClr>
                </a:solidFill>
                <a:latin typeface="Twinkl Cursive Looped" panose="02000000000000000000" pitchFamily="2" charset="0"/>
              </a:rPr>
              <a:t> </a:t>
            </a:r>
          </a:p>
          <a:p>
            <a:pPr>
              <a:lnSpc>
                <a:spcPct val="100000"/>
              </a:lnSpc>
            </a:pPr>
            <a:r>
              <a:rPr lang="en-GB" sz="2800" b="1" dirty="0">
                <a:solidFill>
                  <a:schemeClr val="tx1">
                    <a:lumMod val="85000"/>
                    <a:lumOff val="15000"/>
                  </a:schemeClr>
                </a:solidFill>
                <a:latin typeface="Twinkl Cursive Looped" panose="02000000000000000000" pitchFamily="2" charset="0"/>
              </a:rPr>
              <a:t>Dear Lord,</a:t>
            </a:r>
          </a:p>
          <a:p>
            <a:pPr>
              <a:lnSpc>
                <a:spcPct val="100000"/>
              </a:lnSpc>
            </a:pPr>
            <a:r>
              <a:rPr lang="en-GB" sz="2800" b="1" dirty="0">
                <a:solidFill>
                  <a:schemeClr val="tx1">
                    <a:lumMod val="85000"/>
                    <a:lumOff val="15000"/>
                  </a:schemeClr>
                </a:solidFill>
                <a:latin typeface="Twinkl Cursive Looped" panose="02000000000000000000" pitchFamily="2" charset="0"/>
              </a:rPr>
              <a:t>Help us to be ready to show forgiveness, as YOU are ready to forgive us.</a:t>
            </a:r>
          </a:p>
          <a:p>
            <a:pPr>
              <a:lnSpc>
                <a:spcPct val="100000"/>
              </a:lnSpc>
            </a:pPr>
            <a:r>
              <a:rPr lang="en-GB" sz="2800" b="1" dirty="0">
                <a:solidFill>
                  <a:schemeClr val="tx1">
                    <a:lumMod val="85000"/>
                    <a:lumOff val="15000"/>
                  </a:schemeClr>
                </a:solidFill>
                <a:latin typeface="Twinkl Cursive Looped" panose="02000000000000000000" pitchFamily="2" charset="0"/>
              </a:rPr>
              <a:t> Guide us in your light forever and always. </a:t>
            </a:r>
          </a:p>
          <a:p>
            <a:pPr>
              <a:lnSpc>
                <a:spcPct val="100000"/>
              </a:lnSpc>
            </a:pPr>
            <a:r>
              <a:rPr lang="en-GB" sz="2800" b="1" dirty="0">
                <a:solidFill>
                  <a:schemeClr val="tx1">
                    <a:lumMod val="85000"/>
                    <a:lumOff val="15000"/>
                  </a:schemeClr>
                </a:solidFill>
                <a:latin typeface="Twinkl Cursive Looped" panose="02000000000000000000" pitchFamily="2" charset="0"/>
              </a:rPr>
              <a:t>Amen.</a:t>
            </a:r>
            <a:endParaRPr lang="en-GB" sz="2800" dirty="0">
              <a:solidFill>
                <a:schemeClr val="tx1">
                  <a:lumMod val="85000"/>
                  <a:lumOff val="15000"/>
                </a:schemeClr>
              </a:solidFill>
              <a:latin typeface="Twinkl Cursive Looped" panose="02000000000000000000" pitchFamily="2" charset="0"/>
            </a:endParaRPr>
          </a:p>
          <a:p>
            <a:pPr>
              <a:lnSpc>
                <a:spcPct val="100000"/>
              </a:lnSpc>
              <a:spcAft>
                <a:spcPts val="800"/>
              </a:spcAft>
            </a:pPr>
            <a:r>
              <a:rPr lang="en-GB" sz="2800" b="1" dirty="0">
                <a:solidFill>
                  <a:schemeClr val="tx1">
                    <a:lumMod val="85000"/>
                    <a:lumOff val="15000"/>
                  </a:schemeClr>
                </a:solidFill>
                <a:latin typeface="Twinkl Cursive Looped" panose="02000000000000000000" pitchFamily="2" charset="0"/>
                <a:ea typeface="Calibri" panose="020F0502020204030204" pitchFamily="34" charset="0"/>
                <a:cs typeface="Times New Roman" panose="02020603050405020304" pitchFamily="18" charset="0"/>
              </a:rPr>
              <a:t> </a:t>
            </a:r>
            <a:endParaRPr lang="en-GB" sz="2800" dirty="0">
              <a:solidFill>
                <a:schemeClr val="tx1">
                  <a:lumMod val="85000"/>
                  <a:lumOff val="15000"/>
                </a:schemeClr>
              </a:solidFill>
              <a:latin typeface="Twinkl Cursive Looped" panose="02000000000000000000" pitchFamily="2" charset="0"/>
              <a:ea typeface="Calibri" panose="020F0502020204030204" pitchFamily="34" charset="0"/>
              <a:cs typeface="Times New Roman" panose="02020603050405020304" pitchFamily="18" charset="0"/>
            </a:endParaRPr>
          </a:p>
          <a:p>
            <a:pPr>
              <a:lnSpc>
                <a:spcPct val="100000"/>
              </a:lnSpc>
              <a:spcAft>
                <a:spcPts val="600"/>
              </a:spcAft>
            </a:pPr>
            <a:endParaRPr lang="en-GB" sz="700" dirty="0">
              <a:solidFill>
                <a:schemeClr val="tx1">
                  <a:lumMod val="85000"/>
                  <a:lumOff val="15000"/>
                </a:schemeClr>
              </a:solidFill>
              <a:latin typeface="Twinkl Cursive Looped" panose="02000000000000000000" pitchFamily="2" charset="0"/>
            </a:endParaRPr>
          </a:p>
        </p:txBody>
      </p:sp>
    </p:spTree>
    <p:extLst>
      <p:ext uri="{BB962C8B-B14F-4D97-AF65-F5344CB8AC3E}">
        <p14:creationId xmlns:p14="http://schemas.microsoft.com/office/powerpoint/2010/main" val="289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424"/>
      </a:dk2>
      <a:lt2>
        <a:srgbClr val="E7E2E8"/>
      </a:lt2>
      <a:accent1>
        <a:srgbClr val="5CB346"/>
      </a:accent1>
      <a:accent2>
        <a:srgbClr val="83B03A"/>
      </a:accent2>
      <a:accent3>
        <a:srgbClr val="A8A442"/>
      </a:accent3>
      <a:accent4>
        <a:srgbClr val="B17C3B"/>
      </a:accent4>
      <a:accent5>
        <a:srgbClr val="C35C4D"/>
      </a:accent5>
      <a:accent6>
        <a:srgbClr val="B13B5D"/>
      </a:accent6>
      <a:hlink>
        <a:srgbClr val="C06742"/>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D481D1737C624789CDC0062E470A3A" ma:contentTypeVersion="11" ma:contentTypeDescription="Create a new document." ma:contentTypeScope="" ma:versionID="8ce9a0b7967ad49b27d7ec09bcbb35d0">
  <xsd:schema xmlns:xsd="http://www.w3.org/2001/XMLSchema" xmlns:xs="http://www.w3.org/2001/XMLSchema" xmlns:p="http://schemas.microsoft.com/office/2006/metadata/properties" xmlns:ns2="cdfd068b-20d5-4086-86dc-bd85d8e86094" xmlns:ns3="598a01a8-5d69-453e-ab46-27cc0e5f55aa" targetNamespace="http://schemas.microsoft.com/office/2006/metadata/properties" ma:root="true" ma:fieldsID="15887561ba2fae8054c2bc37f941decf" ns2:_="" ns3:_="">
    <xsd:import namespace="cdfd068b-20d5-4086-86dc-bd85d8e86094"/>
    <xsd:import namespace="598a01a8-5d69-453e-ab46-27cc0e5f55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a01a8-5d69-453e-ab46-27cc0e5f55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4D80AB-7FD2-45DA-B089-D45B29218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598a01a8-5d69-453e-ab46-27cc0e5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70E69A-8B7C-4B71-B0E4-6C6CF8A25C5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A39BD5F-4615-4779-A4A7-0E22479301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550</TotalTime>
  <Words>922</Words>
  <Application>Microsoft Office PowerPoint</Application>
  <PresentationFormat>Widescreen</PresentationFormat>
  <Paragraphs>93</Paragraphs>
  <Slides>32</Slides>
  <Notes>0</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bree</vt:lpstr>
      <vt:lpstr>Calibri</vt:lpstr>
      <vt:lpstr>Garamond</vt:lpstr>
      <vt:lpstr>Selawik Light</vt:lpstr>
      <vt:lpstr>Speak Pro</vt:lpstr>
      <vt:lpstr>Twinkl Cursive Looped</vt:lpstr>
      <vt:lpstr>Wingdings</vt:lpstr>
      <vt:lpstr>SavonVTI</vt:lpstr>
      <vt:lpstr>Collective worship </vt:lpstr>
      <vt:lpstr>PowerPoint Presentation</vt:lpstr>
      <vt:lpstr>What is Lent? </vt:lpstr>
      <vt:lpstr>PowerPoint Presentation</vt:lpstr>
      <vt:lpstr>PowerPoint Presentation</vt:lpstr>
      <vt:lpstr>PowerPoint Presentation</vt:lpstr>
      <vt:lpstr>PowerPoint Presentation</vt:lpstr>
      <vt:lpstr>PowerPoint Presentation</vt:lpstr>
      <vt:lpstr>PowerPoint Presentation</vt:lpstr>
      <vt:lpstr>Collective worship </vt:lpstr>
      <vt:lpstr>PowerPoint Presentation</vt:lpstr>
      <vt:lpstr>PowerPoint Presentation</vt:lpstr>
      <vt:lpstr>PowerPoint Presentation</vt:lpstr>
      <vt:lpstr>Collective worship </vt:lpstr>
      <vt:lpstr>PowerPoint Presentation</vt:lpstr>
      <vt:lpstr>PowerPoint Presentation</vt:lpstr>
      <vt:lpstr>PowerPoint Presentation</vt:lpstr>
      <vt:lpstr>PowerPoint Presentation</vt:lpstr>
      <vt:lpstr>Children’s choice</vt:lpstr>
      <vt:lpstr>Collective worship </vt:lpstr>
      <vt:lpstr>PowerPoint Presentation</vt:lpstr>
      <vt:lpstr>PowerPoint Presentation</vt:lpstr>
      <vt:lpstr>PowerPoint Presentation</vt:lpstr>
      <vt:lpstr>Collective worship </vt:lpstr>
      <vt:lpstr>PowerPoint Presentation</vt:lpstr>
      <vt:lpstr>Birthdays….Happy Birthday to YOU.</vt:lpstr>
      <vt:lpstr>Head Teacher Awards </vt:lpstr>
      <vt:lpstr>Personal Development Awards  </vt:lpstr>
      <vt:lpstr>PowerPoint Presentation</vt:lpstr>
      <vt:lpstr>PowerPoint Presentation</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dc:title>
  <dc:creator>karen mowbray</dc:creator>
  <cp:lastModifiedBy>Karen Mowbray</cp:lastModifiedBy>
  <cp:revision>262</cp:revision>
  <dcterms:created xsi:type="dcterms:W3CDTF">2020-08-15T12:15:28Z</dcterms:created>
  <dcterms:modified xsi:type="dcterms:W3CDTF">2022-02-23T13:05:25Z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0x01010016D481D1737C624789CDC0062E470A3A</vt:lpwstr>
  </property>
</Properties>
</file>