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6" r:id="rId3"/>
    <p:sldId id="259" r:id="rId4"/>
    <p:sldId id="262" r:id="rId5"/>
    <p:sldId id="258" r:id="rId6"/>
    <p:sldId id="269" r:id="rId7"/>
    <p:sldId id="270" r:id="rId8"/>
    <p:sldId id="265" r:id="rId9"/>
    <p:sldId id="268" r:id="rId10"/>
    <p:sldId id="271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CC0000"/>
    <a:srgbClr val="3366FF"/>
    <a:srgbClr val="003E1C"/>
    <a:srgbClr val="D60093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93" autoAdjust="0"/>
    <p:restoredTop sz="93689" autoAdjust="0"/>
  </p:normalViewPr>
  <p:slideViewPr>
    <p:cSldViewPr>
      <p:cViewPr varScale="1">
        <p:scale>
          <a:sx n="66" d="100"/>
          <a:sy n="66" d="100"/>
        </p:scale>
        <p:origin x="521" y="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8E06A-98BC-461D-8EC4-E099B90C7DF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9EACC-FC96-470C-83BC-83B0E2A4B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698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9EACC-FC96-470C-83BC-83B0E2A4B6A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048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9EACC-FC96-470C-83BC-83B0E2A4B6A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658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9EACC-FC96-470C-83BC-83B0E2A4B6A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104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9EACC-FC96-470C-83BC-83B0E2A4B6A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999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8A0C-5545-4FC6-8260-43FCC71C66DC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A634-1616-4FC1-80DA-900724ED2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80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48A0C-5545-4FC6-8260-43FCC71C66DC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FA634-1616-4FC1-80DA-900724ED22C5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659" y="44624"/>
            <a:ext cx="2817118" cy="122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0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witter.com/CheshireSSYP" TargetMode="External"/><Relationship Id="rId3" Type="http://schemas.openxmlformats.org/officeDocument/2006/relationships/slideLayout" Target="../slideLayouts/slideLayout1.xml"/><Relationship Id="rId7" Type="http://schemas.openxmlformats.org/officeDocument/2006/relationships/hyperlink" Target="http://www.facebook.com/cheshirepolice" TargetMode="Externa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0.png"/><Relationship Id="rId5" Type="http://schemas.openxmlformats.org/officeDocument/2006/relationships/image" Target="../media/image7.png"/><Relationship Id="rId4" Type="http://schemas.openxmlformats.org/officeDocument/2006/relationships/image" Target="../media/image29.jpg"/><Relationship Id="rId9" Type="http://schemas.openxmlformats.org/officeDocument/2006/relationships/hyperlink" Target="http://www.cheshire.police.uk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hyperlink" Target="https://www.o2.co.uk/help/nspcc/helplin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hildline.org.uk/" TargetMode="External"/><Relationship Id="rId5" Type="http://schemas.openxmlformats.org/officeDocument/2006/relationships/image" Target="../media/image27.jpeg"/><Relationship Id="rId4" Type="http://schemas.openxmlformats.org/officeDocument/2006/relationships/hyperlink" Target="https://youngminds.org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268759"/>
            <a:ext cx="8691902" cy="51860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Whilst You Are </a:t>
            </a:r>
            <a:r>
              <a:rPr lang="en-US" sz="5400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A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t Home</a:t>
            </a:r>
          </a:p>
          <a:p>
            <a:pPr algn="ctr"/>
            <a:r>
              <a:rPr lang="en-US" sz="36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We are going to stay in touch</a:t>
            </a:r>
          </a:p>
          <a:p>
            <a:pPr algn="ctr"/>
            <a:endParaRPr lang="en-US" sz="1400" b="1" dirty="0" smtClean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3600" b="1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800" b="1" dirty="0" smtClean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3600" b="1" cap="none" spc="0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3600" b="1" dirty="0" smtClean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1000" b="1" cap="none" spc="0" dirty="0" smtClean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3600" b="1" cap="none" spc="0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900" b="1" cap="none" spc="0" dirty="0" smtClean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2800" b="1" dirty="0" smtClean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sz="28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2nd February 2021</a:t>
            </a:r>
            <a:endParaRPr lang="en-US" sz="2800" b="1" cap="none" spc="0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9307" t="37182" r="33145" b="23645"/>
          <a:stretch/>
        </p:blipFill>
        <p:spPr bwMode="auto">
          <a:xfrm>
            <a:off x="1537131" y="2996952"/>
            <a:ext cx="5832648" cy="2664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670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5" y="1312026"/>
            <a:ext cx="9144000" cy="5688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52"/>
            <a:ext cx="3289125" cy="1300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1988840"/>
            <a:ext cx="741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We would also like to send our very best wishes to the amazing</a:t>
            </a:r>
          </a:p>
          <a:p>
            <a:pPr algn="ctr"/>
            <a:r>
              <a:rPr lang="en-GB" sz="4000" dirty="0" smtClean="0"/>
              <a:t> Sir Tom Moore</a:t>
            </a:r>
          </a:p>
          <a:p>
            <a:pPr algn="ctr"/>
            <a:r>
              <a:rPr lang="en-GB" sz="4000" dirty="0" smtClean="0"/>
              <a:t> while in hospital. </a:t>
            </a:r>
            <a:endParaRPr lang="en-GB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53336"/>
            <a:ext cx="9144000" cy="57606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594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368" y="424101"/>
            <a:ext cx="6624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Until next Time 9</a:t>
            </a:r>
            <a:r>
              <a:rPr lang="en-US" sz="5400" b="1" baseline="30000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th</a:t>
            </a:r>
            <a:r>
              <a:rPr lang="en-US" sz="54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 February 2021</a:t>
            </a:r>
            <a:endParaRPr lang="en-US" sz="3600" b="1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560" y="2360879"/>
            <a:ext cx="81003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Keep 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ashing your hands, remember Hands, Face and Space.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If you are feeling upset, worried or confused please speak to someone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Keep positive, by reminding yourself, You are an </a:t>
            </a:r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Amazing Child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          </a:t>
            </a:r>
            <a:endParaRPr lang="en-GB" sz="24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60848"/>
            <a:ext cx="981646" cy="9816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4640" y="5899354"/>
            <a:ext cx="2919359" cy="958646"/>
          </a:xfrm>
          <a:prstGeom prst="rect">
            <a:avLst/>
          </a:prstGeom>
        </p:spPr>
      </p:pic>
      <p:pic>
        <p:nvPicPr>
          <p:cNvPr id="13" name="Pc Panda talki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2560" y="4077072"/>
            <a:ext cx="2592288" cy="25922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57464" y="4653618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7"/>
              </a:rPr>
              <a:t>Cheshire Police on </a:t>
            </a:r>
            <a:r>
              <a:rPr lang="en-US" u="sng" dirty="0" smtClean="0">
                <a:hlinkClick r:id="rId7"/>
              </a:rPr>
              <a:t>Facebook</a:t>
            </a:r>
            <a:endParaRPr lang="en-US" u="sng" dirty="0" smtClean="0"/>
          </a:p>
          <a:p>
            <a:r>
              <a:rPr lang="en-US" u="sng" dirty="0" smtClean="0">
                <a:hlinkClick r:id="rId8"/>
              </a:rPr>
              <a:t>@</a:t>
            </a:r>
            <a:r>
              <a:rPr lang="en-US" u="sng" dirty="0" err="1" smtClean="0">
                <a:hlinkClick r:id="rId8"/>
              </a:rPr>
              <a:t>CheshireSSYP</a:t>
            </a:r>
            <a:r>
              <a:rPr lang="en-US" u="sng" dirty="0" smtClean="0">
                <a:hlinkClick r:id="rId8"/>
              </a:rPr>
              <a:t> </a:t>
            </a:r>
            <a:r>
              <a:rPr lang="en-US" u="sng" dirty="0">
                <a:hlinkClick r:id="rId8"/>
              </a:rPr>
              <a:t>on </a:t>
            </a:r>
            <a:r>
              <a:rPr lang="en-US" u="sng" dirty="0" smtClean="0">
                <a:hlinkClick r:id="rId8"/>
              </a:rPr>
              <a:t>Twitter</a:t>
            </a:r>
            <a:endParaRPr lang="en-US" u="sng" dirty="0" smtClean="0"/>
          </a:p>
          <a:p>
            <a:r>
              <a:rPr lang="en-GB" u="sng" dirty="0" smtClean="0">
                <a:hlinkClick r:id="rId9"/>
              </a:rPr>
              <a:t>www.cheshire.police.uk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77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9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22221"/>
            <a:ext cx="8748464" cy="520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4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024974"/>
            <a:ext cx="84112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Positive</a:t>
            </a:r>
            <a:r>
              <a:rPr lang="en-US" sz="40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Message of the Week</a:t>
            </a:r>
            <a:endParaRPr lang="en-US" sz="4000" b="1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400" y="2132856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Hello Everyone, we are into the 4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 week of the national lockdown and you are all doing very well.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This week we are going to be looking at being kind to one another, and when possible be there for our friends if they are not happy or feeling upset.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We know it is difficult being away from friends and family but we can stay in touch via social media.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In our presentation this week there will be a few activities to get involved with.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If </a:t>
            </a:r>
            <a:r>
              <a:rPr lang="en-GB" dirty="0">
                <a:latin typeface="Comic Sans MS" panose="030F0702030302020204" pitchFamily="66" charset="0"/>
              </a:rPr>
              <a:t>you </a:t>
            </a:r>
            <a:r>
              <a:rPr lang="en-GB" dirty="0" smtClean="0">
                <a:latin typeface="Comic Sans MS" panose="030F0702030302020204" pitchFamily="66" charset="0"/>
              </a:rPr>
              <a:t>are </a:t>
            </a:r>
            <a:r>
              <a:rPr lang="en-GB" dirty="0">
                <a:latin typeface="Comic Sans MS" panose="030F0702030302020204" pitchFamily="66" charset="0"/>
              </a:rPr>
              <a:t>worried about anything please </a:t>
            </a:r>
            <a:r>
              <a:rPr lang="en-GB" dirty="0" smtClean="0">
                <a:latin typeface="Comic Sans MS" panose="030F0702030302020204" pitchFamily="66" charset="0"/>
              </a:rPr>
              <a:t>remember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to talk to someone you trust.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4" r="3704" b="16068"/>
          <a:stretch/>
        </p:blipFill>
        <p:spPr>
          <a:xfrm>
            <a:off x="0" y="5346915"/>
            <a:ext cx="1533152" cy="12383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4" r="3704" b="16068"/>
          <a:stretch/>
        </p:blipFill>
        <p:spPr>
          <a:xfrm>
            <a:off x="7511486" y="5346915"/>
            <a:ext cx="1439174" cy="127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83627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4819" y="267909"/>
            <a:ext cx="60813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M</a:t>
            </a:r>
            <a:r>
              <a:rPr lang="en-US" sz="32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essages from</a:t>
            </a:r>
            <a:r>
              <a:rPr lang="en-US" sz="3200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PC Panda </a:t>
            </a:r>
            <a:endParaRPr lang="en-US" sz="3200" b="1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0751" y="1237178"/>
            <a:ext cx="3072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8" r="-1"/>
          <a:stretch/>
        </p:blipFill>
        <p:spPr>
          <a:xfrm>
            <a:off x="3329009" y="1606510"/>
            <a:ext cx="2016224" cy="4133353"/>
          </a:xfrm>
          <a:prstGeom prst="rect">
            <a:avLst/>
          </a:prstGeom>
        </p:spPr>
      </p:pic>
      <p:sp>
        <p:nvSpPr>
          <p:cNvPr id="2" name="Explosion 1 1"/>
          <p:cNvSpPr/>
          <p:nvPr/>
        </p:nvSpPr>
        <p:spPr>
          <a:xfrm>
            <a:off x="99257" y="1207385"/>
            <a:ext cx="3175281" cy="2376264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85782" y="2044207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“Please be kind to your class mates”</a:t>
            </a:r>
            <a:endParaRPr lang="en-GB" dirty="0"/>
          </a:p>
        </p:txBody>
      </p:sp>
      <p:sp>
        <p:nvSpPr>
          <p:cNvPr id="7" name="Explosion 1 6"/>
          <p:cNvSpPr/>
          <p:nvPr/>
        </p:nvSpPr>
        <p:spPr>
          <a:xfrm>
            <a:off x="5372917" y="975795"/>
            <a:ext cx="3672407" cy="2639730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941471" y="1870275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“feeling a bit down, please speak to a</a:t>
            </a:r>
          </a:p>
          <a:p>
            <a:pPr algn="ctr"/>
            <a:r>
              <a:rPr lang="en-GB" dirty="0" smtClean="0"/>
              <a:t> trusted adult”</a:t>
            </a:r>
            <a:endParaRPr lang="en-GB" dirty="0"/>
          </a:p>
        </p:txBody>
      </p:sp>
      <p:sp>
        <p:nvSpPr>
          <p:cNvPr id="9" name="Explosion 1 8"/>
          <p:cNvSpPr/>
          <p:nvPr/>
        </p:nvSpPr>
        <p:spPr>
          <a:xfrm>
            <a:off x="5467605" y="3514576"/>
            <a:ext cx="3568891" cy="2541327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092414" y="4389987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“If your friends feel sad ask them how</a:t>
            </a:r>
          </a:p>
          <a:p>
            <a:pPr algn="ctr"/>
            <a:r>
              <a:rPr lang="en-GB" dirty="0" smtClean="0"/>
              <a:t>they are” </a:t>
            </a:r>
            <a:endParaRPr lang="en-GB" dirty="0"/>
          </a:p>
        </p:txBody>
      </p:sp>
      <p:sp>
        <p:nvSpPr>
          <p:cNvPr id="11" name="Explosion 1 10"/>
          <p:cNvSpPr/>
          <p:nvPr/>
        </p:nvSpPr>
        <p:spPr>
          <a:xfrm>
            <a:off x="74819" y="3936951"/>
            <a:ext cx="3024336" cy="1926556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29798" y="456333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“Try and include everyone”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0116" y="5775718"/>
            <a:ext cx="2042801" cy="99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18750"/>
            <a:ext cx="659439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sz="32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Online Safety-Online Bullying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0" y="127978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70C0"/>
                </a:solidFill>
              </a:rPr>
              <a:t>This weeks online safety message is going to be about Online Bullying/Cyberbullying and how we can help stop this.</a:t>
            </a:r>
          </a:p>
          <a:p>
            <a:endParaRPr lang="en-GB" dirty="0"/>
          </a:p>
        </p:txBody>
      </p:sp>
      <p:sp>
        <p:nvSpPr>
          <p:cNvPr id="5" name="AutoShape 12" descr="Pound Sign Shaped Stress Ball"/>
          <p:cNvSpPr>
            <a:spLocks noChangeAspect="1" noChangeArrowheads="1"/>
          </p:cNvSpPr>
          <p:nvPr/>
        </p:nvSpPr>
        <p:spPr bwMode="auto">
          <a:xfrm>
            <a:off x="63500" y="-1365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6237312"/>
            <a:ext cx="1362221" cy="5264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8885" y="1666741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</a:rPr>
              <a:t>What is Online/Cyberbullying? </a:t>
            </a:r>
            <a:endParaRPr lang="en-GB" sz="24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2200" y="1869503"/>
            <a:ext cx="2638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</a:rPr>
              <a:t>Stop this by……..</a:t>
            </a:r>
            <a:endParaRPr lang="en-GB" sz="2400" b="1" dirty="0">
              <a:solidFill>
                <a:srgbClr val="7030A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486" y="2459226"/>
            <a:ext cx="2826815" cy="3696845"/>
          </a:xfrm>
          <a:prstGeom prst="rect">
            <a:avLst/>
          </a:prstGeom>
        </p:spPr>
      </p:pic>
      <p:sp>
        <p:nvSpPr>
          <p:cNvPr id="15" name="Flowchart: Punched Tape 14"/>
          <p:cNvSpPr/>
          <p:nvPr/>
        </p:nvSpPr>
        <p:spPr>
          <a:xfrm>
            <a:off x="339983" y="2471588"/>
            <a:ext cx="2664296" cy="3915782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80740" y="3284984"/>
            <a:ext cx="2394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Cyberbullying </a:t>
            </a:r>
            <a:r>
              <a:rPr lang="en-GB" dirty="0"/>
              <a:t>is any form of bullying which takes place online or through smartphones and tablets. </a:t>
            </a:r>
            <a:r>
              <a:rPr lang="en-GB" dirty="0" smtClean="0"/>
              <a:t>Social networking sites , </a:t>
            </a:r>
            <a:r>
              <a:rPr lang="en-GB" dirty="0"/>
              <a:t>messaging apps, gaming sites and chat rooms </a:t>
            </a:r>
          </a:p>
        </p:txBody>
      </p:sp>
      <p:sp>
        <p:nvSpPr>
          <p:cNvPr id="16" name="AutoShape 2" descr="Image result for Cyberbullying Clip Art Coloring Sheet"/>
          <p:cNvSpPr>
            <a:spLocks noChangeAspect="1" noChangeArrowheads="1"/>
          </p:cNvSpPr>
          <p:nvPr/>
        </p:nvSpPr>
        <p:spPr bwMode="auto">
          <a:xfrm>
            <a:off x="2619616" y="2132856"/>
            <a:ext cx="192405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57" y="2577718"/>
            <a:ext cx="2192568" cy="15717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237" y="4855877"/>
            <a:ext cx="2038876" cy="187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7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See the source image"/>
          <p:cNvSpPr>
            <a:spLocks noChangeAspect="1" noChangeArrowheads="1"/>
          </p:cNvSpPr>
          <p:nvPr/>
        </p:nvSpPr>
        <p:spPr bwMode="auto">
          <a:xfrm>
            <a:off x="42863" y="-904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See the source image"/>
          <p:cNvSpPr>
            <a:spLocks noChangeAspect="1" noChangeArrowheads="1"/>
          </p:cNvSpPr>
          <p:nvPr/>
        </p:nvSpPr>
        <p:spPr bwMode="auto">
          <a:xfrm>
            <a:off x="195263" y="619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905" y="6190142"/>
            <a:ext cx="2191199" cy="6678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97"/>
          <a:stretch/>
        </p:blipFill>
        <p:spPr>
          <a:xfrm>
            <a:off x="500063" y="486015"/>
            <a:ext cx="4636833" cy="57606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96136" y="1859466"/>
            <a:ext cx="319695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Here is a colouring sheet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,</a:t>
            </a:r>
          </a:p>
          <a:p>
            <a:pPr algn="ctr"/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You could colour and</a:t>
            </a:r>
          </a:p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</a:t>
            </a:r>
            <a:r>
              <a:rPr lang="en-US" sz="3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ut 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up in your schools </a:t>
            </a:r>
            <a:endParaRPr lang="en-US" sz="32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116816"/>
            <a:ext cx="1482840" cy="9300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62" y="366713"/>
            <a:ext cx="4720010" cy="582722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351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83768" y="505006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7" name="AutoShape 2" descr="Image result for playing outside safety"/>
          <p:cNvSpPr>
            <a:spLocks noChangeAspect="1" noChangeArrowheads="1"/>
          </p:cNvSpPr>
          <p:nvPr/>
        </p:nvSpPr>
        <p:spPr bwMode="auto">
          <a:xfrm>
            <a:off x="63500" y="-822325"/>
            <a:ext cx="11620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139751" y="912878"/>
            <a:ext cx="120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Worried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343818" y="3243796"/>
            <a:ext cx="737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Sad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21248" y="390559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Upset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59380" y="1050699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Confused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023" y="1271371"/>
            <a:ext cx="1008112" cy="1008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139" y="3519588"/>
            <a:ext cx="1003176" cy="1003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46" y="4321442"/>
            <a:ext cx="913284" cy="9132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3" r="2571" b="18113"/>
          <a:stretch/>
        </p:blipFill>
        <p:spPr>
          <a:xfrm>
            <a:off x="251520" y="5769260"/>
            <a:ext cx="1324642" cy="936104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2291407" y="2273040"/>
            <a:ext cx="3144689" cy="2596119"/>
          </a:xfrm>
          <a:prstGeom prst="cloudCallout">
            <a:avLst>
              <a:gd name="adj1" fmla="val -33786"/>
              <a:gd name="adj2" fmla="val 81712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694117" y="3154715"/>
            <a:ext cx="282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If you are feeling…..</a:t>
            </a:r>
            <a:endParaRPr lang="en-GB" sz="2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47" y="1420031"/>
            <a:ext cx="1570353" cy="978706"/>
          </a:xfrm>
          <a:prstGeom prst="rect">
            <a:avLst/>
          </a:prstGeom>
        </p:spPr>
      </p:pic>
      <p:sp>
        <p:nvSpPr>
          <p:cNvPr id="20" name="Explosion 2 19"/>
          <p:cNvSpPr/>
          <p:nvPr/>
        </p:nvSpPr>
        <p:spPr>
          <a:xfrm>
            <a:off x="4644008" y="4498055"/>
            <a:ext cx="4499992" cy="2359945"/>
          </a:xfrm>
          <a:prstGeom prst="irregularSeal2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236275" y="5395554"/>
            <a:ext cx="3137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We all need to talk at times, look out for each other 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420031"/>
            <a:ext cx="1523167" cy="152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211287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FF0000"/>
                </a:solidFill>
              </a:rPr>
              <a:t>This weeks activity</a:t>
            </a:r>
            <a:endParaRPr lang="en-GB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8" y="1038269"/>
            <a:ext cx="6552728" cy="5753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521" y="5877272"/>
            <a:ext cx="2479479" cy="9807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207743"/>
            <a:ext cx="1886711" cy="760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87" y="2054267"/>
            <a:ext cx="880496" cy="9508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882" y="2844313"/>
            <a:ext cx="1180431" cy="5647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" r="2454" b="12258"/>
          <a:stretch/>
        </p:blipFill>
        <p:spPr>
          <a:xfrm>
            <a:off x="7668345" y="3416965"/>
            <a:ext cx="1402490" cy="822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81" r="-400" b="19760"/>
          <a:stretch/>
        </p:blipFill>
        <p:spPr>
          <a:xfrm>
            <a:off x="6658990" y="4353118"/>
            <a:ext cx="1585417" cy="6480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19299" r="4326" b="31312"/>
          <a:stretch/>
        </p:blipFill>
        <p:spPr>
          <a:xfrm>
            <a:off x="7308304" y="5149200"/>
            <a:ext cx="1835697" cy="5840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59832" y="948942"/>
            <a:ext cx="225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Word 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53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267" y="5517232"/>
            <a:ext cx="3389733" cy="13407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904655" cy="1872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405" y="644963"/>
            <a:ext cx="4940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3366FF"/>
                </a:solidFill>
              </a:rPr>
              <a:t>Useful Services for you,</a:t>
            </a:r>
          </a:p>
          <a:p>
            <a:pPr algn="ctr"/>
            <a:r>
              <a:rPr lang="en-GB" sz="3200" b="1" dirty="0" smtClean="0">
                <a:solidFill>
                  <a:srgbClr val="3366FF"/>
                </a:solidFill>
              </a:rPr>
              <a:t>your Parents and Teachers. </a:t>
            </a:r>
            <a:endParaRPr lang="en-GB" sz="3200" b="1" dirty="0">
              <a:solidFill>
                <a:srgbClr val="3366FF"/>
              </a:solidFill>
            </a:endParaRPr>
          </a:p>
        </p:txBody>
      </p:sp>
      <p:pic>
        <p:nvPicPr>
          <p:cNvPr id="10" name="Picture 9" descr="Young Minds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5" y="3323175"/>
            <a:ext cx="2520280" cy="11587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369891" y="2197597"/>
            <a:ext cx="33843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GP’s Service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6741" y="3095157"/>
            <a:ext cx="62148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Wellbeing officer in school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51920" y="3931162"/>
            <a:ext cx="24641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3"/>
                </a:solidFill>
                <a:effectLst/>
              </a:rPr>
              <a:t>NHS - 111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1717" y="503201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err="1">
                <a:solidFill>
                  <a:srgbClr val="767676"/>
                </a:solidFill>
                <a:hlinkClick r:id="rId6"/>
              </a:rPr>
              <a:t>Childline</a:t>
            </a:r>
            <a:r>
              <a:rPr lang="en-GB" b="1" dirty="0">
                <a:solidFill>
                  <a:srgbClr val="767676"/>
                </a:solidFill>
                <a:hlinkClick r:id="rId6"/>
              </a:rPr>
              <a:t> | </a:t>
            </a:r>
            <a:r>
              <a:rPr lang="en-GB" b="1" dirty="0" err="1">
                <a:solidFill>
                  <a:srgbClr val="767676"/>
                </a:solidFill>
                <a:hlinkClick r:id="rId6"/>
              </a:rPr>
              <a:t>Childline</a:t>
            </a:r>
            <a:endParaRPr lang="en-GB" b="1" dirty="0">
              <a:solidFill>
                <a:srgbClr val="767676"/>
              </a:solidFill>
            </a:endParaRPr>
          </a:p>
          <a:p>
            <a:pPr>
              <a:buFont typeface="+mj-lt"/>
              <a:buAutoNum type="arabicPeriod"/>
            </a:pPr>
            <a:r>
              <a:rPr lang="en-GB" i="1" dirty="0">
                <a:solidFill>
                  <a:srgbClr val="767676"/>
                </a:solidFill>
              </a:rPr>
              <a:t>https://www.</a:t>
            </a:r>
            <a:r>
              <a:rPr lang="en-GB" b="1" i="1" dirty="0">
                <a:solidFill>
                  <a:srgbClr val="767676"/>
                </a:solidFill>
              </a:rPr>
              <a:t>childline</a:t>
            </a:r>
            <a:r>
              <a:rPr lang="en-GB" i="1" dirty="0">
                <a:solidFill>
                  <a:srgbClr val="767676"/>
                </a:solidFill>
              </a:rPr>
              <a:t>.org.uk</a:t>
            </a:r>
            <a:endParaRPr lang="en-GB" dirty="0">
              <a:solidFill>
                <a:srgbClr val="767676"/>
              </a:solidFill>
            </a:endParaRPr>
          </a:p>
          <a:p>
            <a:pPr>
              <a:buFont typeface="+mj-lt"/>
              <a:buAutoNum type="arabicPeriod"/>
            </a:pPr>
            <a:r>
              <a:rPr lang="en-GB" dirty="0">
                <a:solidFill>
                  <a:srgbClr val="767676"/>
                </a:solidFill>
              </a:rPr>
              <a:t>Get help and advice about a wide range of issues, call us on 0800 1111, talk to a counsellor online, send </a:t>
            </a:r>
            <a:r>
              <a:rPr lang="en-GB" b="1" dirty="0" err="1">
                <a:solidFill>
                  <a:srgbClr val="767676"/>
                </a:solidFill>
              </a:rPr>
              <a:t>Childline</a:t>
            </a:r>
            <a:r>
              <a:rPr lang="en-GB" dirty="0">
                <a:solidFill>
                  <a:srgbClr val="767676"/>
                </a:solidFill>
              </a:rPr>
              <a:t> an email or post on the message boards</a:t>
            </a:r>
          </a:p>
        </p:txBody>
      </p:sp>
      <p:sp>
        <p:nvSpPr>
          <p:cNvPr id="4" name="Rectangle 3"/>
          <p:cNvSpPr/>
          <p:nvPr/>
        </p:nvSpPr>
        <p:spPr>
          <a:xfrm>
            <a:off x="7092280" y="2165054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>
                <a:solidFill>
                  <a:srgbClr val="3333FF"/>
                </a:solidFill>
              </a:rPr>
              <a:t>NSPCC Helpline</a:t>
            </a:r>
            <a:r>
              <a:rPr lang="fi-FI" dirty="0"/>
              <a:t> </a:t>
            </a:r>
          </a:p>
          <a:p>
            <a:r>
              <a:rPr lang="fi-FI" dirty="0"/>
              <a:t>0808 800 5000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4931667" y="4985907"/>
            <a:ext cx="421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hlinkClick r:id="rId7"/>
              </a:rPr>
              <a:t>https://www.o2.co.uk/help/nspcc/helpline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44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522AE929C4824F90956F01A831E798" ma:contentTypeVersion="12" ma:contentTypeDescription="Create a new document." ma:contentTypeScope="" ma:versionID="02da013b1e1697fdabe339418af8604f">
  <xsd:schema xmlns:xsd="http://www.w3.org/2001/XMLSchema" xmlns:xs="http://www.w3.org/2001/XMLSchema" xmlns:p="http://schemas.microsoft.com/office/2006/metadata/properties" xmlns:ns2="cdfd068b-20d5-4086-86dc-bd85d8e86094" xmlns:ns3="a9f641f3-06e8-4ebf-82e1-ae3fe70e3f36" targetNamespace="http://schemas.microsoft.com/office/2006/metadata/properties" ma:root="true" ma:fieldsID="521466b7bbb7b204aced99452c0e539e" ns2:_="" ns3:_="">
    <xsd:import namespace="cdfd068b-20d5-4086-86dc-bd85d8e86094"/>
    <xsd:import namespace="a9f641f3-06e8-4ebf-82e1-ae3fe70e3f3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fd068b-20d5-4086-86dc-bd85d8e860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f641f3-06e8-4ebf-82e1-ae3fe70e3f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EA7478-CF57-4C82-BD6C-B63E18DA49EA}"/>
</file>

<file path=customXml/itemProps2.xml><?xml version="1.0" encoding="utf-8"?>
<ds:datastoreItem xmlns:ds="http://schemas.openxmlformats.org/officeDocument/2006/customXml" ds:itemID="{2D7CC745-A7A7-4DFF-9844-A3F67DA64FB2}"/>
</file>

<file path=customXml/itemProps3.xml><?xml version="1.0" encoding="utf-8"?>
<ds:datastoreItem xmlns:ds="http://schemas.openxmlformats.org/officeDocument/2006/customXml" ds:itemID="{A0C83AF9-A168-4913-AD3B-EC1749C50FB4}"/>
</file>

<file path=docProps/app.xml><?xml version="1.0" encoding="utf-8"?>
<Properties xmlns="http://schemas.openxmlformats.org/officeDocument/2006/extended-properties" xmlns:vt="http://schemas.openxmlformats.org/officeDocument/2006/docPropsVTypes">
  <TotalTime>2682</TotalTime>
  <Words>421</Words>
  <Application>Microsoft Office PowerPoint</Application>
  <PresentationFormat>On-screen Show (4:3)</PresentationFormat>
  <Paragraphs>76</Paragraphs>
  <Slides>11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Cheshire Constabulary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Gregory</dc:creator>
  <cp:lastModifiedBy>Mandy Simpson</cp:lastModifiedBy>
  <cp:revision>222</cp:revision>
  <dcterms:created xsi:type="dcterms:W3CDTF">2015-02-05T14:15:12Z</dcterms:created>
  <dcterms:modified xsi:type="dcterms:W3CDTF">2021-02-01T08:13:35Z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0x0101000A522AE929C4824F90956F01A831E798</vt:lpwstr>
  </property>
</Properties>
</file>