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79" r:id="rId7"/>
    <p:sldId id="280" r:id="rId8"/>
    <p:sldId id="274" r:id="rId9"/>
    <p:sldId id="284" r:id="rId10"/>
    <p:sldId id="281" r:id="rId11"/>
    <p:sldId id="282" r:id="rId12"/>
    <p:sldId id="283" r:id="rId13"/>
    <p:sldId id="285" r:id="rId14"/>
    <p:sldId id="277" r:id="rId15"/>
    <p:sldId id="264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Nixon" initials="KN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E1FF00"/>
    <a:srgbClr val="FF66FF"/>
    <a:srgbClr val="9933FF"/>
    <a:srgbClr val="A9EDAF"/>
    <a:srgbClr val="9BBB59"/>
    <a:srgbClr val="DCE6F2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8" autoAdjust="0"/>
    <p:restoredTop sz="94629" autoAdjust="0"/>
  </p:normalViewPr>
  <p:slideViewPr>
    <p:cSldViewPr>
      <p:cViewPr varScale="1">
        <p:scale>
          <a:sx n="90" d="100"/>
          <a:sy n="90" d="100"/>
        </p:scale>
        <p:origin x="124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48A0C-5545-4FC6-8260-43FCC71C66D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48A0C-5545-4FC6-8260-43FCC71C66D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59" y="44624"/>
            <a:ext cx="2817118" cy="122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g"/><Relationship Id="rId7" Type="http://schemas.openxmlformats.org/officeDocument/2006/relationships/image" Target="../media/image38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11" Type="http://schemas.openxmlformats.org/officeDocument/2006/relationships/image" Target="../media/image42.jpg"/><Relationship Id="rId5" Type="http://schemas.openxmlformats.org/officeDocument/2006/relationships/image" Target="../media/image36.jpeg"/><Relationship Id="rId10" Type="http://schemas.openxmlformats.org/officeDocument/2006/relationships/image" Target="../media/image41.jp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ildline.org.uk/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google.co.uk/url?sa=i&amp;url=https://www.shutterstock.com/search/music%2Bnotes&amp;psig=AOvVaw36Kum832s1FqN723nDiWZp&amp;ust=1589960698162000&amp;source=images&amp;cd=vfe&amp;ved=0CAIQjRxqFwoTCKjYwae3v-kCFQAAAAAdAAAAABA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Relationship Id="rId9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www.google.co.uk/url?sa=i&amp;url=https://www.shutterstock.com/search/bin%2Bcartoon&amp;psig=AOvVaw0FJ9Z8Pr4NfO-BqwC5kSba&amp;ust=1593238964564000&amp;source=images&amp;cd=vfe&amp;ved=0CAIQjRxqFwoTCMis9ubrnuoCFQAAAAAdAAAAABAD" TargetMode="External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30579" y="1916832"/>
            <a:ext cx="18473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sz="4000" b="1" cap="none" spc="0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40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4000" b="1" cap="none" spc="0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5896" y="3133420"/>
            <a:ext cx="2304256" cy="36009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600" b="1" i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i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i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28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Edition 12</a:t>
            </a:r>
          </a:p>
          <a:p>
            <a:pPr algn="ctr"/>
            <a:endParaRPr lang="en-US" sz="28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GB" sz="32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30th June 2020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724" y="6165305"/>
            <a:ext cx="1751276" cy="6926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33056"/>
            <a:ext cx="1584176" cy="280135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Cloud Callout 3"/>
          <p:cNvSpPr/>
          <p:nvPr/>
        </p:nvSpPr>
        <p:spPr>
          <a:xfrm>
            <a:off x="179512" y="980728"/>
            <a:ext cx="8856984" cy="3168352"/>
          </a:xfrm>
          <a:prstGeom prst="cloudCallout">
            <a:avLst>
              <a:gd name="adj1" fmla="val -36804"/>
              <a:gd name="adj2" fmla="val 57199"/>
            </a:avLst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Whilst You Are At Home</a:t>
            </a:r>
          </a:p>
          <a:p>
            <a:pPr algn="ctr"/>
            <a:r>
              <a:rPr lang="en-US" sz="4000" b="1" i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We are going to stay in touch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8866" y="6334296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E1FF00"/>
                </a:solidFill>
              </a:rPr>
              <a:t>PC PANDA</a:t>
            </a:r>
          </a:p>
        </p:txBody>
      </p:sp>
      <p:pic>
        <p:nvPicPr>
          <p:cNvPr id="2050" name="Picture 6" descr="https://pngimg.com/uploads/ice_cream/ice_cream_PNG510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7729" y="4663729"/>
            <a:ext cx="245959" cy="54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704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249471"/>
            <a:ext cx="2227784" cy="56085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0528" y="221023"/>
            <a:ext cx="7268344" cy="1470025"/>
          </a:xfrm>
        </p:spPr>
        <p:txBody>
          <a:bodyPr/>
          <a:lstStyle/>
          <a:p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LOOKING AT DIVERSITY </a:t>
            </a:r>
            <a:endParaRPr lang="en-GB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956958"/>
            <a:ext cx="3065988" cy="27733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41334" y="3008844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ee if you can name the </a:t>
            </a:r>
            <a:r>
              <a:rPr lang="en-GB" b="1" dirty="0">
                <a:solidFill>
                  <a:srgbClr val="FF0000"/>
                </a:solidFill>
              </a:rPr>
              <a:t>Fruit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 and the</a:t>
            </a:r>
            <a:r>
              <a:rPr lang="en-GB" b="1" dirty="0">
                <a:solidFill>
                  <a:srgbClr val="00B050"/>
                </a:solidFill>
              </a:rPr>
              <a:t> Country 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it may have grown in.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" y="980728"/>
            <a:ext cx="2171939" cy="20494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32" y="3157851"/>
            <a:ext cx="4012058" cy="903444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1979712" y="1340768"/>
            <a:ext cx="3312367" cy="1512168"/>
          </a:xfrm>
          <a:prstGeom prst="cloudCallout">
            <a:avLst>
              <a:gd name="adj1" fmla="val -22177"/>
              <a:gd name="adj2" fmla="val 6756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rgbClr val="E1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The beauty of the world lays in the diversity of its people.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27015">
            <a:off x="5810264" y="1060004"/>
            <a:ext cx="512716" cy="3284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3" y="3179550"/>
            <a:ext cx="671314" cy="430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177" y="1129926"/>
            <a:ext cx="438963" cy="28118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41334" y="1206151"/>
            <a:ext cx="2842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tx2">
                    <a:lumMod val="75000"/>
                  </a:schemeClr>
                </a:solidFill>
              </a:rPr>
              <a:t>Could you create your own diversity poster for your home or school.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240" y="1667816"/>
            <a:ext cx="1546905" cy="1108598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540" y="5661248"/>
            <a:ext cx="2368524" cy="10549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8967" y="5138318"/>
            <a:ext cx="249110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</a:rPr>
              <a:t>E</a:t>
            </a:r>
            <a:r>
              <a:rPr lang="en-GB" sz="1400" dirty="0">
                <a:solidFill>
                  <a:srgbClr val="00B050"/>
                </a:solidFill>
              </a:rPr>
              <a:t>very </a:t>
            </a:r>
            <a:r>
              <a:rPr lang="en-GB" b="1" dirty="0">
                <a:solidFill>
                  <a:srgbClr val="00B050"/>
                </a:solidFill>
              </a:rPr>
              <a:t>C</a:t>
            </a:r>
            <a:r>
              <a:rPr lang="en-GB" sz="1400" dirty="0">
                <a:solidFill>
                  <a:srgbClr val="00B050"/>
                </a:solidFill>
              </a:rPr>
              <a:t>hild is a different flower.  Altogether they make this world a beautiful garden!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16778" y="4223868"/>
            <a:ext cx="2568051" cy="262912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78" y="4361891"/>
            <a:ext cx="2381934" cy="24910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042" y="4425444"/>
            <a:ext cx="671314" cy="43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28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67544" y="-1078699"/>
            <a:ext cx="9555726" cy="7936699"/>
            <a:chOff x="416874" y="-1065168"/>
            <a:chExt cx="9555726" cy="7936699"/>
          </a:xfrm>
        </p:grpSpPr>
        <p:sp>
          <p:nvSpPr>
            <p:cNvPr id="7" name="TextBox 6"/>
            <p:cNvSpPr txBox="1"/>
            <p:nvPr/>
          </p:nvSpPr>
          <p:spPr>
            <a:xfrm>
              <a:off x="5436096" y="-1065168"/>
              <a:ext cx="4536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Great Britain is a Wonderfully Diverse Country</a:t>
              </a:r>
            </a:p>
          </p:txBody>
        </p:sp>
        <p:sp>
          <p:nvSpPr>
            <p:cNvPr id="8" name="AutoShape 2" descr="Diversity in the classroom - Diversity A4 POSTERS~OFSTED~Nursery ..."/>
            <p:cNvSpPr>
              <a:spLocks noChangeAspect="1" noChangeArrowheads="1"/>
            </p:cNvSpPr>
            <p:nvPr/>
          </p:nvSpPr>
          <p:spPr bwMode="auto">
            <a:xfrm>
              <a:off x="579232" y="3140968"/>
              <a:ext cx="135255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0894" y="160339"/>
              <a:ext cx="61786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n/>
                  <a:solidFill>
                    <a:schemeClr val="accent4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Comic Sans MS" panose="030F0702030302020204" pitchFamily="66" charset="0"/>
                </a:rPr>
                <a:t>LOOKING AT DIVERSITY</a:t>
              </a:r>
              <a:endParaRPr lang="en-GB" sz="3600" dirty="0"/>
            </a:p>
          </p:txBody>
        </p:sp>
        <p:grpSp>
          <p:nvGrpSpPr>
            <p:cNvPr id="6" name="Group 5"/>
            <p:cNvGrpSpPr/>
            <p:nvPr/>
          </p:nvGrpSpPr>
          <p:grpSpPr>
            <a:xfrm flipH="1">
              <a:off x="430894" y="981467"/>
              <a:ext cx="3679577" cy="5375907"/>
              <a:chOff x="323528" y="1052736"/>
              <a:chExt cx="4320480" cy="5328592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323528" y="1052736"/>
                <a:ext cx="4320480" cy="5328592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en-GB" dirty="0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530739" y="1268760"/>
                <a:ext cx="3888432" cy="4896544"/>
              </a:xfrm>
              <a:prstGeom prst="rect">
                <a:avLst/>
              </a:prstGeom>
              <a:noFill/>
              <a:ln w="76200">
                <a:solidFill>
                  <a:schemeClr val="tx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en-GB" dirty="0"/>
              </a:p>
            </p:txBody>
          </p:sp>
        </p:grpSp>
        <p:pic>
          <p:nvPicPr>
            <p:cNvPr id="1026" name="Picture 1" descr="https://i.pinimg.com/originals/b4/67/9c/b4679c53435cec17f9afa6dbf7d80a36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993" y="1447829"/>
              <a:ext cx="3173377" cy="4590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 flipH="1">
              <a:off x="4383337" y="1472692"/>
              <a:ext cx="2016223" cy="4528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China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Thailand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Japan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France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India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Vietnam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America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Switzerland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Italy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Ireland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Egypt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England 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Iran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Mexico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Argentina</a:t>
              </a:r>
            </a:p>
            <a:p>
              <a:r>
                <a:rPr lang="en-GB" dirty="0">
                  <a:solidFill>
                    <a:schemeClr val="tx2">
                      <a:lumMod val="75000"/>
                    </a:schemeClr>
                  </a:solidFill>
                </a:rPr>
                <a:t>Greece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6874" y="6502199"/>
              <a:ext cx="78995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See if you can match the flags with the Country.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2320" y="6217219"/>
              <a:ext cx="1440976" cy="56995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99592" y="2420888"/>
              <a:ext cx="4466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763687" y="2420888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87248" y="2420888"/>
              <a:ext cx="600604" cy="33827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05337" y="2471134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56859" y="3449105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63687" y="4417413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779810" y="3440842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70573" y="3436278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12030" y="3436278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56859" y="4483359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70572" y="4428860"/>
              <a:ext cx="540903" cy="3425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312030" y="4420120"/>
              <a:ext cx="332076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29" name="TextBox 28"/>
            <p:cNvSpPr txBox="1"/>
            <p:nvPr/>
          </p:nvSpPr>
          <p:spPr>
            <a:xfrm flipH="1">
              <a:off x="683993" y="5516247"/>
              <a:ext cx="2953420" cy="1965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641" y="2643693"/>
            <a:ext cx="2797325" cy="350141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6146641" y="1278180"/>
            <a:ext cx="2808312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Here are some religious symbols from around the world, see if you can find out which countries some of the religions are practiced.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2938522" y="2348880"/>
            <a:ext cx="1561470" cy="23430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216" y="4534428"/>
            <a:ext cx="196948" cy="22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43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19556" y="1526461"/>
            <a:ext cx="8280919" cy="1899643"/>
          </a:xfrm>
          <a:solidFill>
            <a:schemeClr val="accent5">
              <a:lumMod val="20000"/>
              <a:lumOff val="80000"/>
              <a:alpha val="54000"/>
            </a:schemeClr>
          </a:solidFill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GB" sz="2000" dirty="0">
                <a:solidFill>
                  <a:schemeClr val="accent5">
                    <a:lumMod val="50000"/>
                  </a:schemeClr>
                </a:solidFill>
              </a:rPr>
              <a:t>If it is your Birthday this week</a:t>
            </a:r>
            <a:br>
              <a:rPr lang="en-GB" dirty="0"/>
            </a:br>
            <a:r>
              <a:rPr lang="en-GB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Happy</a:t>
            </a:r>
            <a:r>
              <a:rPr lang="en-GB" sz="7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GB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Birthday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5" y="-6521"/>
            <a:ext cx="2458601" cy="39365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2830">
            <a:off x="230371" y="3471538"/>
            <a:ext cx="366486" cy="3664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5570">
            <a:off x="8102394" y="2800694"/>
            <a:ext cx="488394" cy="5441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828" y="4447389"/>
            <a:ext cx="389204" cy="4736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5460"/>
            <a:ext cx="3816424" cy="12218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0280" y="3191166"/>
            <a:ext cx="7695446" cy="116142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GB" dirty="0">
                <a:solidFill>
                  <a:schemeClr val="accent4">
                    <a:lumMod val="75000"/>
                  </a:schemeClr>
                </a:solidFill>
              </a:rPr>
              <a:t>Happy Birthday to you, Happy Birthday to you, Happy Birthday Special person Happy Birthday toooo yoooou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3" y="4024806"/>
            <a:ext cx="2674625" cy="24457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183" y="6223100"/>
            <a:ext cx="2674625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334">
            <a:off x="5666025" y="3864342"/>
            <a:ext cx="3367633" cy="303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01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66512" y="908720"/>
            <a:ext cx="63367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Until next Time </a:t>
            </a:r>
            <a:r>
              <a:rPr lang="en-US" sz="36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7th July 2020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4629" y="2924944"/>
            <a:ext cx="648072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washing your hands and carry on with your exercise.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Stay healthy, by doing a bit of exercise every day.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positive, by reminding yourself, You are an </a:t>
            </a:r>
            <a:r>
              <a:rPr lang="en-GB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Amazing Child</a:t>
            </a: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000" u="sng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Do</a:t>
            </a:r>
            <a:r>
              <a:rPr lang="en-GB" sz="2000" u="sng" dirty="0">
                <a:solidFill>
                  <a:srgbClr val="7030A0"/>
                </a:solidFill>
              </a:rPr>
              <a:t> </a:t>
            </a:r>
            <a:r>
              <a:rPr lang="en-GB" sz="2000" u="sng" dirty="0">
                <a:solidFill>
                  <a:srgbClr val="7030A0"/>
                </a:solidFill>
                <a:latin typeface="Arial Rounded MT Bold" panose="020F0704030504030204" pitchFamily="34" charset="0"/>
              </a:rPr>
              <a:t>Your Bit for Great Britain and the NHS</a:t>
            </a:r>
          </a:p>
          <a:p>
            <a:pPr algn="ctr"/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</a:t>
            </a:r>
            <a:endParaRPr lang="en-GB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296443"/>
            <a:ext cx="981646" cy="98164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9552" y="5331359"/>
            <a:ext cx="396044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767676"/>
                </a:solidFill>
                <a:hlinkClick r:id="rId3"/>
              </a:rPr>
              <a:t>Childline | Childline</a:t>
            </a:r>
            <a:endParaRPr lang="en-GB" b="1" dirty="0">
              <a:solidFill>
                <a:srgbClr val="767676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100" i="1" dirty="0">
                <a:solidFill>
                  <a:srgbClr val="767676"/>
                </a:solidFill>
              </a:rPr>
              <a:t>https://www.</a:t>
            </a:r>
            <a:r>
              <a:rPr lang="en-GB" sz="1100" b="1" i="1" dirty="0">
                <a:solidFill>
                  <a:srgbClr val="767676"/>
                </a:solidFill>
              </a:rPr>
              <a:t>childline</a:t>
            </a:r>
            <a:r>
              <a:rPr lang="en-GB" sz="1100" i="1" dirty="0">
                <a:solidFill>
                  <a:srgbClr val="767676"/>
                </a:solidFill>
              </a:rPr>
              <a:t>.org.uk</a:t>
            </a:r>
            <a:endParaRPr lang="en-GB" sz="1100" dirty="0">
              <a:solidFill>
                <a:srgbClr val="767676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100" dirty="0">
                <a:solidFill>
                  <a:srgbClr val="767676"/>
                </a:solidFill>
              </a:rPr>
              <a:t>Get help and advice about a wide range of issues, call us on 0800 1111, talk to a counsellor online, send </a:t>
            </a:r>
            <a:r>
              <a:rPr lang="en-GB" sz="1100" b="1" dirty="0">
                <a:solidFill>
                  <a:srgbClr val="767676"/>
                </a:solidFill>
              </a:rPr>
              <a:t>Childline</a:t>
            </a:r>
            <a:r>
              <a:rPr lang="en-GB" sz="1100" dirty="0">
                <a:solidFill>
                  <a:srgbClr val="767676"/>
                </a:solidFill>
              </a:rPr>
              <a:t> an email or post on the message boards</a:t>
            </a:r>
            <a:endParaRPr lang="en-GB" sz="1100" dirty="0">
              <a:solidFill>
                <a:srgbClr val="767676"/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39451" y="5359257"/>
            <a:ext cx="1759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dirty="0">
                <a:solidFill>
                  <a:srgbClr val="3333FF"/>
                </a:solidFill>
              </a:rPr>
              <a:t>NSPCC Helpline</a:t>
            </a:r>
            <a:r>
              <a:rPr lang="fi-FI" dirty="0"/>
              <a:t> </a:t>
            </a:r>
          </a:p>
          <a:p>
            <a:r>
              <a:rPr lang="fi-FI" dirty="0"/>
              <a:t>0808 800 5000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776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08520" y="151447"/>
            <a:ext cx="6593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Positive messages of the week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AutoShape 2" descr="Image result for clapping hands"/>
          <p:cNvSpPr>
            <a:spLocks noChangeAspect="1" noChangeArrowheads="1"/>
          </p:cNvSpPr>
          <p:nvPr/>
        </p:nvSpPr>
        <p:spPr bwMode="auto">
          <a:xfrm>
            <a:off x="63500" y="-914400"/>
            <a:ext cx="15906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4" descr="Image result for clapping hands"/>
          <p:cNvSpPr>
            <a:spLocks noChangeAspect="1" noChangeArrowheads="1"/>
          </p:cNvSpPr>
          <p:nvPr/>
        </p:nvSpPr>
        <p:spPr bwMode="auto">
          <a:xfrm>
            <a:off x="215900" y="-762000"/>
            <a:ext cx="15906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2" descr="Music Notes Images, Stock Photos &amp; Vectors | Shutterstock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01775" y="425062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0888" y="195262"/>
            <a:ext cx="1385251" cy="1307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86" y="1196752"/>
            <a:ext cx="8796284" cy="55983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560" y="2348880"/>
            <a:ext cx="802177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Hello Everybody                      </a:t>
            </a:r>
          </a:p>
          <a:p>
            <a:pPr algn="ctr"/>
            <a:r>
              <a:rPr lang="en-GB" sz="1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The sunshine has returned, hopefully you will be able to get out to play &amp; enjoy it, </a:t>
            </a:r>
          </a:p>
          <a:p>
            <a:pPr algn="ctr"/>
            <a:r>
              <a:rPr lang="en-GB" sz="1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The Prime Minister has now announced the Playgrounds will be opening as of </a:t>
            </a:r>
            <a:r>
              <a:rPr lang="en-GB" sz="12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the 4</a:t>
            </a:r>
            <a:r>
              <a:rPr lang="en-GB" sz="1200" baseline="30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th</a:t>
            </a:r>
            <a:r>
              <a:rPr lang="en-GB" sz="12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of July. </a:t>
            </a:r>
          </a:p>
          <a:p>
            <a:pPr algn="ctr"/>
            <a:r>
              <a:rPr lang="en-GB" sz="1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And so with this we need you to think about being responsible while out and about. </a:t>
            </a:r>
          </a:p>
          <a:p>
            <a:pPr algn="ctr"/>
            <a:r>
              <a:rPr lang="en-GB" sz="1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Pc Panda wants you all to play your part in keeping safe!</a:t>
            </a:r>
          </a:p>
          <a:p>
            <a:pPr algn="ctr"/>
            <a:r>
              <a:rPr lang="en-GB" sz="1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We hope you have a great active and creative week. </a:t>
            </a:r>
          </a:p>
          <a:p>
            <a:pPr algn="ctr"/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GB" sz="14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4886" y="6309320"/>
            <a:ext cx="8796284" cy="54868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995" y="6309320"/>
            <a:ext cx="1387175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8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4586" y="1912708"/>
            <a:ext cx="2546915" cy="723719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5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PCSO Di Wiggins  said. </a:t>
            </a:r>
          </a:p>
          <a:p>
            <a:r>
              <a:rPr lang="en-GB" sz="25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"Please don’t talk to strangers Online!”</a:t>
            </a:r>
            <a:br>
              <a:rPr lang="en-GB" sz="2000" dirty="0">
                <a:latin typeface="Arial Narrow" panose="020B0606020202030204" pitchFamily="34" charset="0"/>
              </a:rPr>
            </a:br>
            <a:endParaRPr lang="en-GB" sz="2000" dirty="0">
              <a:latin typeface="Arial Narrow" panose="020B0606020202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6583" y="1129142"/>
            <a:ext cx="8776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</a:t>
            </a:r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ersonal </a:t>
            </a:r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M</a:t>
            </a:r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essages </a:t>
            </a:r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F</a:t>
            </a:r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rom </a:t>
            </a:r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Y</a:t>
            </a:r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our Local PCSO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075489"/>
            <a:ext cx="1062790" cy="10471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86853" y="5138607"/>
            <a:ext cx="3098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PCSO Jim Newns, Wants you to “Always wear a helmet </a:t>
            </a:r>
          </a:p>
          <a:p>
            <a:pPr algn="ctr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when on your bike”</a:t>
            </a: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583" y="3905859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C00000"/>
                </a:solidFill>
              </a:rPr>
              <a:t>PCSO Watson said always use the</a:t>
            </a:r>
            <a:endParaRPr lang="en-GB" sz="2000" dirty="0"/>
          </a:p>
          <a:p>
            <a:endParaRPr lang="en-GB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497" y="6170883"/>
            <a:ext cx="1728503" cy="683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74" y="4319095"/>
            <a:ext cx="1038889" cy="10191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" y="2371720"/>
            <a:ext cx="1092804" cy="10973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4416">
            <a:off x="1775728" y="2457954"/>
            <a:ext cx="726517" cy="926598"/>
          </a:xfrm>
          <a:prstGeom prst="rect">
            <a:avLst/>
          </a:prstGeom>
        </p:spPr>
      </p:pic>
      <p:pic>
        <p:nvPicPr>
          <p:cNvPr id="13" name="Picture 4" descr="http://www.brainvisor.com/images/png/bike-helmet-brain-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766" y="5738771"/>
            <a:ext cx="1240650" cy="99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793505" y="2001571"/>
            <a:ext cx="2734541" cy="400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164" y="2423184"/>
            <a:ext cx="1738767" cy="2129267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3032049" y="1836209"/>
            <a:ext cx="47525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dirty="0"/>
          </a:p>
          <a:p>
            <a:r>
              <a:rPr lang="en-GB" sz="1600" b="1" dirty="0">
                <a:solidFill>
                  <a:schemeClr val="accent1">
                    <a:lumMod val="75000"/>
                  </a:schemeClr>
                </a:solidFill>
              </a:rPr>
              <a:t>PCSO Karen Nixon says know your emergency services!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39" y="3556433"/>
            <a:ext cx="2507280" cy="221984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6228184" y="2990924"/>
            <a:ext cx="3361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C00000"/>
                </a:solidFill>
              </a:rPr>
              <a:t>PCSO Ange:</a:t>
            </a:r>
          </a:p>
          <a:p>
            <a:r>
              <a:rPr lang="en-GB" sz="1400" b="1" dirty="0">
                <a:solidFill>
                  <a:srgbClr val="C00000"/>
                </a:solidFill>
              </a:rPr>
              <a:t>Says always know your fire safety</a:t>
            </a:r>
          </a:p>
        </p:txBody>
      </p:sp>
    </p:spTree>
    <p:extLst>
      <p:ext uri="{BB962C8B-B14F-4D97-AF65-F5344CB8AC3E}">
        <p14:creationId xmlns:p14="http://schemas.microsoft.com/office/powerpoint/2010/main" val="3462901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34000" y="-26422"/>
            <a:ext cx="7772400" cy="792088"/>
          </a:xfrm>
        </p:spPr>
        <p:txBody>
          <a:bodyPr/>
          <a:lstStyle/>
          <a:p>
            <a:r>
              <a:rPr lang="en-US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36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SAFETY AROUND WATER</a:t>
            </a:r>
            <a:br>
              <a:rPr lang="en-US" sz="36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</a:br>
            <a:r>
              <a:rPr lang="en-US" sz="16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And some things you need to think about when playing near water</a:t>
            </a:r>
            <a:endParaRPr lang="en-GB" sz="1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633" y="6344442"/>
            <a:ext cx="1298376" cy="51355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21386622">
            <a:off x="300161" y="1348676"/>
            <a:ext cx="1632384" cy="2810188"/>
            <a:chOff x="131304" y="1315593"/>
            <a:chExt cx="1528258" cy="221844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7111" flipH="1">
              <a:off x="131304" y="1315593"/>
              <a:ext cx="1528258" cy="221844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01826" y="2630303"/>
              <a:ext cx="1041406" cy="473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When you need ‘HELP’ shout as loud as you can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491276" y="1314624"/>
            <a:ext cx="2411525" cy="1717159"/>
            <a:chOff x="2719516" y="1411354"/>
            <a:chExt cx="2279172" cy="2218441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9516" y="1411354"/>
              <a:ext cx="2279172" cy="2218441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3024821" y="2672217"/>
              <a:ext cx="1656913" cy="675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Only swim when you are with an adult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 rot="1543305">
            <a:off x="7131440" y="2267322"/>
            <a:ext cx="1592658" cy="2161458"/>
            <a:chOff x="7274746" y="1563890"/>
            <a:chExt cx="1592658" cy="2161458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7111" flipH="1">
              <a:off x="7274746" y="1563890"/>
              <a:ext cx="1592658" cy="216145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7534864" y="2708920"/>
              <a:ext cx="122413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/>
                <a:t>It only takes a small amount of water to drown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971" y="2961073"/>
            <a:ext cx="3094348" cy="341245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 rot="1022956">
            <a:off x="5264461" y="1249893"/>
            <a:ext cx="1875071" cy="2472859"/>
            <a:chOff x="5102816" y="139255"/>
            <a:chExt cx="1879041" cy="254419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7111" flipH="1">
              <a:off x="5137186" y="139255"/>
              <a:ext cx="1752667" cy="2544196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5102816" y="1432581"/>
              <a:ext cx="1879041" cy="744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/>
                <a:t>On a very hot day, a body of water will be extremely cold &amp; you could suffer “Cold Water Shock”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2407" y="4404684"/>
            <a:ext cx="2478028" cy="2217773"/>
            <a:chOff x="176049" y="3337670"/>
            <a:chExt cx="2035581" cy="306098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7111" flipH="1">
              <a:off x="176049" y="3337670"/>
              <a:ext cx="2035581" cy="306098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29535" y="4868160"/>
              <a:ext cx="1292680" cy="1211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Places like canals can hide many dangerous items, like shopping trollies that you could get your legs trapped in.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086414" y="4147388"/>
            <a:ext cx="2486690" cy="2420887"/>
            <a:chOff x="6896041" y="3769292"/>
            <a:chExt cx="1923901" cy="279276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88933" flipH="1">
              <a:off x="6896041" y="3769292"/>
              <a:ext cx="1923901" cy="279276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101711" y="5449170"/>
              <a:ext cx="1686090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Send for help to rescue a pet if it falls into water, never go in yourself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979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398" y="7276145"/>
            <a:ext cx="1572742" cy="6220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900608" y="176881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    </a:t>
            </a:r>
            <a:r>
              <a:rPr lang="en-US" sz="36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WATER SAFETY ACTIVITY </a:t>
            </a:r>
            <a:endParaRPr lang="en-GB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7068"/>
            <a:ext cx="9145587" cy="4758597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 flipH="1">
            <a:off x="540670" y="7348153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Have a look at the picture and see how many hazards you can find?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864777" y="6225795"/>
            <a:ext cx="7416031" cy="400110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Have a look at the picture and see how many hazards you can find?</a:t>
            </a:r>
          </a:p>
        </p:txBody>
      </p:sp>
    </p:spTree>
    <p:extLst>
      <p:ext uri="{BB962C8B-B14F-4D97-AF65-F5344CB8AC3E}">
        <p14:creationId xmlns:p14="http://schemas.microsoft.com/office/powerpoint/2010/main" val="28828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96" y="160338"/>
            <a:ext cx="6449781" cy="864096"/>
          </a:xfrm>
        </p:spPr>
        <p:txBody>
          <a:bodyPr/>
          <a:lstStyle/>
          <a:p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ACTIVITY &amp; JOKES </a:t>
            </a:r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endParaRPr lang="en-GB" dirty="0"/>
          </a:p>
        </p:txBody>
      </p:sp>
      <p:pic>
        <p:nvPicPr>
          <p:cNvPr id="1026" name="Picture 2" descr="ad103e93-2594-4853-b5a9-6b4db00f5f7f@chesh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17347">
            <a:off x="3962148" y="444201"/>
            <a:ext cx="3895727" cy="5976664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36512" y="4509120"/>
            <a:ext cx="2237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How do you learn to collect rubbish</a:t>
            </a:r>
          </a:p>
        </p:txBody>
      </p:sp>
      <p:sp>
        <p:nvSpPr>
          <p:cNvPr id="6" name="AutoShape 4" descr="Bin Cartoon Images, Stock Photos &amp; Vectors | Shutterstock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960" y="5026813"/>
            <a:ext cx="1141255" cy="18169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07215" y="6211669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You pick it up as you go along!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2691">
            <a:off x="5178017" y="5776515"/>
            <a:ext cx="612051" cy="40214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504" y="1080462"/>
            <a:ext cx="1944216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What do Olympic sprinters eat before a race?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4365" y="3593480"/>
            <a:ext cx="1450494" cy="27699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Nothing. They fast!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8" y="1542127"/>
            <a:ext cx="1266298" cy="20465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81" y="3075788"/>
            <a:ext cx="854803" cy="51288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328" y="6218719"/>
            <a:ext cx="1615327" cy="639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6176" y="5434576"/>
            <a:ext cx="2387991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The eye is in the detail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167" y="5218553"/>
            <a:ext cx="432046" cy="43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12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418" y="81019"/>
            <a:ext cx="54058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INTERNET SAFETY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9474"/>
          <a:stretch/>
        </p:blipFill>
        <p:spPr>
          <a:xfrm>
            <a:off x="5717796" y="1729200"/>
            <a:ext cx="3146938" cy="292879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564" y="5877273"/>
            <a:ext cx="2478091" cy="9807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4919547"/>
            <a:ext cx="5117006" cy="17845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0" y="1273622"/>
            <a:ext cx="1584176" cy="338437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965738" y="823155"/>
            <a:ext cx="2664296" cy="1162286"/>
            <a:chOff x="1403648" y="857406"/>
            <a:chExt cx="2664296" cy="1162286"/>
          </a:xfrm>
        </p:grpSpPr>
        <p:sp>
          <p:nvSpPr>
            <p:cNvPr id="9" name="Oval Callout 8"/>
            <p:cNvSpPr/>
            <p:nvPr/>
          </p:nvSpPr>
          <p:spPr>
            <a:xfrm>
              <a:off x="1441871" y="857406"/>
              <a:ext cx="2448272" cy="1162286"/>
            </a:xfrm>
            <a:prstGeom prst="wedgeEllipseCallout">
              <a:avLst>
                <a:gd name="adj1" fmla="val -35972"/>
                <a:gd name="adj2" fmla="val 88403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403648" y="1088306"/>
              <a:ext cx="266429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PC Panda says ‘Staying safe online is very important’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225476" y="1767172"/>
            <a:ext cx="25585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C00000"/>
                </a:solidFill>
              </a:rPr>
              <a:t>P</a:t>
            </a:r>
            <a:r>
              <a:rPr lang="en-GB" sz="1400" dirty="0"/>
              <a:t>RIVATES ARE </a:t>
            </a:r>
            <a:r>
              <a:rPr lang="en-GB" sz="1400" b="1" dirty="0">
                <a:solidFill>
                  <a:srgbClr val="C00000"/>
                </a:solidFill>
              </a:rPr>
              <a:t>P</a:t>
            </a:r>
            <a:r>
              <a:rPr lang="en-GB" sz="1400" dirty="0"/>
              <a:t>RIVATE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en-GB" sz="1400" dirty="0"/>
              <a:t>LWAYS REMEMBER YOUR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en-GB" sz="1400" dirty="0"/>
              <a:t>ODY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en-GB" sz="1400" dirty="0"/>
              <a:t>ELONGS TO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en-GB" sz="1400" dirty="0"/>
              <a:t>OU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en-GB" sz="1400" dirty="0"/>
              <a:t>o </a:t>
            </a:r>
            <a:r>
              <a:rPr lang="en-GB" sz="1400" b="1" dirty="0">
                <a:solidFill>
                  <a:schemeClr val="accent1"/>
                </a:solidFill>
              </a:rPr>
              <a:t>M</a:t>
            </a:r>
            <a:r>
              <a:rPr lang="en-GB" sz="1400" dirty="0"/>
              <a:t>eans </a:t>
            </a:r>
            <a:r>
              <a:rPr lang="en-GB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en-GB" sz="1400" dirty="0"/>
              <a:t>O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en-GB" sz="1400" dirty="0"/>
              <a:t>ALK ABOUT 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en-GB" sz="1400" dirty="0"/>
              <a:t>ECRETS THAT 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U</a:t>
            </a:r>
            <a:r>
              <a:rPr lang="en-GB" sz="1400" dirty="0"/>
              <a:t>PSET YOU 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B050"/>
                </a:solidFill>
              </a:rPr>
              <a:t>S</a:t>
            </a:r>
            <a:r>
              <a:rPr lang="en-GB" sz="1400" dirty="0"/>
              <a:t>PEAK UP. </a:t>
            </a:r>
            <a:r>
              <a:rPr lang="en-GB" sz="1400" b="1" dirty="0">
                <a:solidFill>
                  <a:srgbClr val="00B050"/>
                </a:solidFill>
              </a:rPr>
              <a:t>S</a:t>
            </a:r>
            <a:r>
              <a:rPr lang="en-GB" sz="1400" dirty="0"/>
              <a:t>OMEONE CAN </a:t>
            </a:r>
            <a:r>
              <a:rPr lang="en-GB" sz="1400" b="1" dirty="0">
                <a:solidFill>
                  <a:srgbClr val="00B050"/>
                </a:solidFill>
              </a:rPr>
              <a:t>H</a:t>
            </a:r>
            <a:r>
              <a:rPr lang="en-GB" sz="1400" dirty="0"/>
              <a:t>ELP</a:t>
            </a:r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707089" y="4695970"/>
            <a:ext cx="3168352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PANTOSAURUS HELPING US TO  STAY SAFE, WHEN ONLINE &amp; IN THE REAL WORLD</a:t>
            </a:r>
          </a:p>
        </p:txBody>
      </p:sp>
    </p:spTree>
    <p:extLst>
      <p:ext uri="{BB962C8B-B14F-4D97-AF65-F5344CB8AC3E}">
        <p14:creationId xmlns:p14="http://schemas.microsoft.com/office/powerpoint/2010/main" val="117487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6369"/>
          <a:stretch/>
        </p:blipFill>
        <p:spPr>
          <a:xfrm>
            <a:off x="3561656" y="2137785"/>
            <a:ext cx="5472608" cy="3528392"/>
          </a:xfrm>
          <a:prstGeom prst="rect">
            <a:avLst/>
          </a:prstGeom>
          <a:ln w="38100">
            <a:solidFill>
              <a:srgbClr val="9933FF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0528" y="487565"/>
            <a:ext cx="7772400" cy="1470025"/>
          </a:xfrm>
        </p:spPr>
        <p:txBody>
          <a:bodyPr/>
          <a:lstStyle/>
          <a:p>
            <a:r>
              <a:rPr lang="en-US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Choosing a Password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9832" y="5652738"/>
            <a:ext cx="5652628" cy="1008113"/>
          </a:xfrm>
        </p:spPr>
        <p:txBody>
          <a:bodyPr/>
          <a:lstStyle/>
          <a:p>
            <a:r>
              <a:rPr lang="en-GB" sz="2000" b="1" dirty="0">
                <a:solidFill>
                  <a:srgbClr val="7030A0"/>
                </a:solidFill>
              </a:rPr>
              <a:t>Remember: </a:t>
            </a:r>
          </a:p>
          <a:p>
            <a:r>
              <a:rPr lang="en-GB" sz="2000" b="1" dirty="0">
                <a:solidFill>
                  <a:srgbClr val="7030A0"/>
                </a:solidFill>
              </a:rPr>
              <a:t>Don’t share your passwords with your friends</a:t>
            </a:r>
          </a:p>
          <a:p>
            <a:r>
              <a:rPr lang="en-GB" sz="2000" b="1" dirty="0">
                <a:solidFill>
                  <a:srgbClr val="7030A0"/>
                </a:solidFill>
              </a:rPr>
              <a:t>Change your password regularly</a:t>
            </a:r>
          </a:p>
          <a:p>
            <a:endParaRPr lang="en-GB" sz="2000" b="1" dirty="0"/>
          </a:p>
          <a:p>
            <a:pPr algn="l"/>
            <a:endParaRPr lang="en-GB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-9105" y="2644745"/>
            <a:ext cx="3240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Choosing a strong password is very important in keeping yourself safe.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Here is a little help in creating a good strong password.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315" y="4076199"/>
            <a:ext cx="2341520" cy="27371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1457934"/>
            <a:ext cx="827393" cy="9787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71900" y="2059058"/>
            <a:ext cx="5652120" cy="3672408"/>
          </a:xfrm>
          <a:prstGeom prst="rect">
            <a:avLst/>
          </a:prstGeom>
          <a:noFill/>
          <a:ln w="38100">
            <a:solidFill>
              <a:srgbClr val="FF66FF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328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96552" y="372443"/>
            <a:ext cx="7772400" cy="1470025"/>
          </a:xfrm>
        </p:spPr>
        <p:txBody>
          <a:bodyPr/>
          <a:lstStyle/>
          <a:p>
            <a:r>
              <a:rPr lang="en-US" sz="36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Internet Safety Activity</a:t>
            </a:r>
            <a:endParaRPr lang="en-GB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9020" r="5552" b="9123"/>
          <a:stretch/>
        </p:blipFill>
        <p:spPr>
          <a:xfrm>
            <a:off x="253060" y="1090520"/>
            <a:ext cx="5099605" cy="5560021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5140674"/>
            <a:ext cx="1872208" cy="14509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3753146"/>
            <a:ext cx="2952328" cy="2897395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3" name="Oval 2"/>
          <p:cNvSpPr/>
          <p:nvPr/>
        </p:nvSpPr>
        <p:spPr>
          <a:xfrm>
            <a:off x="5580112" y="1340768"/>
            <a:ext cx="3471707" cy="211364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Find the words given in the puzzle.  If you are not sure which each word means, ask your teacher of parent?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888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522AE929C4824F90956F01A831E798" ma:contentTypeVersion="12" ma:contentTypeDescription="Create a new document." ma:contentTypeScope="" ma:versionID="02da013b1e1697fdabe339418af8604f">
  <xsd:schema xmlns:xsd="http://www.w3.org/2001/XMLSchema" xmlns:xs="http://www.w3.org/2001/XMLSchema" xmlns:p="http://schemas.microsoft.com/office/2006/metadata/properties" xmlns:ns2="cdfd068b-20d5-4086-86dc-bd85d8e86094" xmlns:ns3="a9f641f3-06e8-4ebf-82e1-ae3fe70e3f36" targetNamespace="http://schemas.microsoft.com/office/2006/metadata/properties" ma:root="true" ma:fieldsID="521466b7bbb7b204aced99452c0e539e" ns2:_="" ns3:_="">
    <xsd:import namespace="cdfd068b-20d5-4086-86dc-bd85d8e86094"/>
    <xsd:import namespace="a9f641f3-06e8-4ebf-82e1-ae3fe70e3f3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f641f3-06e8-4ebf-82e1-ae3fe70e3f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4FB30E-26F4-4C19-BAE4-62D13160C6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a9f641f3-06e8-4ebf-82e1-ae3fe70e3f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606AF3-569D-48B2-9FF9-7E2FF65102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701E75-06C9-4DAA-8823-5BDE2D5570F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5606</TotalTime>
  <Words>724</Words>
  <Application>Microsoft Office PowerPoint</Application>
  <PresentationFormat>On-screen Show (4:3)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Narrow</vt:lpstr>
      <vt:lpstr>Arial Rounded MT Bold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 SAFETY AROUND WATER And some things you need to think about when playing near water</vt:lpstr>
      <vt:lpstr>PowerPoint Presentation</vt:lpstr>
      <vt:lpstr> ACTIVITY &amp; JOKES  </vt:lpstr>
      <vt:lpstr>PowerPoint Presentation</vt:lpstr>
      <vt:lpstr>Choosing a Password</vt:lpstr>
      <vt:lpstr>Internet Safety Activity</vt:lpstr>
      <vt:lpstr>LOOKING AT DIVERSITY </vt:lpstr>
      <vt:lpstr>PowerPoint Presentation</vt:lpstr>
      <vt:lpstr>If it is your Birthday this week Happy Birthday  </vt:lpstr>
      <vt:lpstr>PowerPoint Presentation</vt:lpstr>
    </vt:vector>
  </TitlesOfParts>
  <Company>Cheshire Constabulary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Gregory</dc:creator>
  <cp:lastModifiedBy>Louise Bolan</cp:lastModifiedBy>
  <cp:revision>361</cp:revision>
  <dcterms:created xsi:type="dcterms:W3CDTF">2015-02-05T14:15:12Z</dcterms:created>
  <dcterms:modified xsi:type="dcterms:W3CDTF">2020-09-22T14:47:06Z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0x0101000A522AE929C4824F90956F01A831E798</vt:lpwstr>
  </property>
</Properties>
</file>