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604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62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E54106-6B62-4CF6-8D77-61AF684CE11E}" v="10" dt="2024-09-05T15:28:48.663"/>
    <p1510:client id="{CDE52EC9-A028-4C4A-93AB-606437E76848}" v="3" dt="2024-09-06T11:38:00.1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5202B0CA-FC54-4496-8BCA-5EF66A818D29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/>
        <a:fill>
          <a:solidFill>
            <a:srgbClr val="E7E7E7"/>
          </a:solidFill>
        </a:fill>
      </a:tcStyle>
    </a:wholeTbl>
    <a:band1H>
      <a:tcStyle>
        <a:tcBdr/>
        <a:fill>
          <a:solidFill>
            <a:srgbClr val="CBCBCB"/>
          </a:solidFill>
        </a:fill>
      </a:tcStyle>
    </a:band1H>
    <a:band1V>
      <a:tcStyle>
        <a:tcBdr/>
        <a:fill>
          <a:solidFill>
            <a:srgbClr val="CBCBCB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E7E7E7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57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chin Sharma" userId="d652832d-1f2c-4e98-9a30-6eb423cf13a2" providerId="ADAL" clId="{CDE52EC9-A028-4C4A-93AB-606437E76848}"/>
    <pc:docChg chg="modSld">
      <pc:chgData name="Sachin Sharma" userId="d652832d-1f2c-4e98-9a30-6eb423cf13a2" providerId="ADAL" clId="{CDE52EC9-A028-4C4A-93AB-606437E76848}" dt="2024-09-06T11:39:08.406" v="13" actId="1076"/>
      <pc:docMkLst>
        <pc:docMk/>
      </pc:docMkLst>
      <pc:sldChg chg="addSp modSp mod">
        <pc:chgData name="Sachin Sharma" userId="d652832d-1f2c-4e98-9a30-6eb423cf13a2" providerId="ADAL" clId="{CDE52EC9-A028-4C4A-93AB-606437E76848}" dt="2024-09-06T11:39:08.406" v="13" actId="1076"/>
        <pc:sldMkLst>
          <pc:docMk/>
          <pc:sldMk cId="2347224168" sldId="3604"/>
        </pc:sldMkLst>
        <pc:spChg chg="mod">
          <ac:chgData name="Sachin Sharma" userId="d652832d-1f2c-4e98-9a30-6eb423cf13a2" providerId="ADAL" clId="{CDE52EC9-A028-4C4A-93AB-606437E76848}" dt="2024-09-06T11:35:58.086" v="0" actId="20577"/>
          <ac:spMkLst>
            <pc:docMk/>
            <pc:sldMk cId="2347224168" sldId="3604"/>
            <ac:spMk id="13" creationId="{B80A9801-0D8C-40AA-B644-5F2F4BEDA294}"/>
          </ac:spMkLst>
        </pc:spChg>
        <pc:picChg chg="add mod">
          <ac:chgData name="Sachin Sharma" userId="d652832d-1f2c-4e98-9a30-6eb423cf13a2" providerId="ADAL" clId="{CDE52EC9-A028-4C4A-93AB-606437E76848}" dt="2024-09-06T11:39:08.406" v="13" actId="1076"/>
          <ac:picMkLst>
            <pc:docMk/>
            <pc:sldMk cId="2347224168" sldId="3604"/>
            <ac:picMk id="10" creationId="{6B94BA3D-F571-9FB4-1CD3-6A1318BC4AD8}"/>
          </ac:picMkLst>
        </pc:picChg>
        <pc:picChg chg="add mod">
          <ac:chgData name="Sachin Sharma" userId="d652832d-1f2c-4e98-9a30-6eb423cf13a2" providerId="ADAL" clId="{CDE52EC9-A028-4C4A-93AB-606437E76848}" dt="2024-09-06T11:38:29.197" v="11" actId="1076"/>
          <ac:picMkLst>
            <pc:docMk/>
            <pc:sldMk cId="2347224168" sldId="3604"/>
            <ac:picMk id="11" creationId="{6C0767D9-AF0D-1DE0-87FA-9F220A8CAD5D}"/>
          </ac:picMkLst>
        </pc:picChg>
        <pc:picChg chg="add mod">
          <ac:chgData name="Sachin Sharma" userId="d652832d-1f2c-4e98-9a30-6eb423cf13a2" providerId="ADAL" clId="{CDE52EC9-A028-4C4A-93AB-606437E76848}" dt="2024-09-06T11:38:59.011" v="12" actId="1076"/>
          <ac:picMkLst>
            <pc:docMk/>
            <pc:sldMk cId="2347224168" sldId="3604"/>
            <ac:picMk id="14" creationId="{D59AAC1F-95EE-8406-4614-75B321FD629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38B294-FD6D-0EFC-252A-1DFC53D6596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5D4102-AC53-7EE0-ACA4-6A1B589812C7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57686C2B-F0D4-49CF-87B0-0883ADED6D42}" type="datetime1">
              <a:rPr lang="en-GB"/>
              <a:pPr lvl="0"/>
              <a:t>06/09/2024</a:t>
            </a:fld>
            <a:endParaRPr lang="en-GB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2C3D6BB-61BD-A686-B603-652FD8C826E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FECD09A-CFAB-BAC5-7625-E12DF30122E2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3848B4-4DFB-FC33-5C73-8A2124D76FAB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F6C3B0-D83C-B74B-9172-042AA9DEF4C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B6DBAC89-B7D0-4F15-88B9-7F8B0C302957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2568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7BCD3-2C52-0CAF-7BF3-BA9B406F5EE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C3C6AF-8029-4606-8659-AD0E113CA69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45A95-F38F-EE8B-8E1C-8D27D57A5B0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A8AC9-5E73-32F8-4819-92D8540772C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C6C21-8436-B343-DBC5-3EF56996A5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8C022F-0328-4DE7-AFBD-BD1828D3A88A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876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288B2-39F8-59B4-5CBB-5BB8B81788F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A5DCD-A088-1568-7F3E-BBE7B0D5212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40C51-80C3-BCD5-1982-D43F1524E60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C40EE-6225-F706-2F58-3F011F2AD1C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DBF8D-2DE2-D145-495A-05EB1DB807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75E5DF-BB70-44E0-8F73-A8A637CFA019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3444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5B3FE9-BCD0-4C21-DE2B-D56EA33E2173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C6753-90CB-5F17-CE17-F316E4283BF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72310-5289-F42A-BBCA-1F884034E71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0D445E-3CAF-2DD1-14BB-0CC75039719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482A9-A8B6-7D6F-D9F0-7F0AB52D43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CEA3EE-66F3-4E56-944F-0BA295CE2785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0071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2C3DA-716F-1EDB-B26E-178EE396230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49411-4BFA-D6F0-0BD0-A832C0DA583D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78035-06AE-264A-EB11-A9FA8B9667B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0839A-29B1-A6D5-0443-82DE4B45B61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8E5CB-A589-B6C5-0AA2-C3F29659CD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A09930-D06D-499E-A60E-C9A399BC9254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471163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71DEC-6FCA-CEF5-7DA7-9A6679C7D08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69D75-DBD4-F8EC-86FD-B425CBB53F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F3BB6-9011-E590-7896-D5A21E8EBEB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E8803-5F07-E6FF-3E8B-9389AA039B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B965A-C7F0-E8E8-37C7-B428B6A25B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01A59EC-6081-454D-A79F-68BA7EB106AF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282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5C810-DE2A-1E15-93C9-BB20C638F3F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1F6DE-CD92-D19C-4E29-6903704842F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346A3-CC5A-5BCA-84AC-CA4A8C753C7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AE42C6-2395-A693-8C5B-C5E05C30EB7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E9FCF-FB36-5E3B-90D1-E734DF8903F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5FBEA-EF83-5E38-96D5-9C4B9E5B5E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217EF7-9557-49BF-8156-A3420AC8567B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37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309FC-4237-4F7F-C3B0-A2C60BFC59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FB164E-E7E4-AE99-4099-1478BC1B7D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2B4D46-6253-6B01-D504-EF3D2555BE7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742F6F-11FF-50F1-EB12-57FDBB869E6D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6143FE-240C-F98E-64FB-BC7BBC554BFA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29B45D-D5BF-DE9F-751D-F7984AED244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A00FB5-5AAB-9DD9-19AD-A2955FDCD13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29A5DF-CD10-03DA-ADFF-9CD21B5A63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5FB1CD-CF28-4223-8962-AEEC6865E426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636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23C2A-309F-8C9E-5F77-8428B97ECF4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F816DD-0D0D-E142-6116-400E62A6E64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25F23D-FE0D-D288-F536-575E694E1FA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D1E7DF-FEE8-E9C8-2DB6-A1BFA1BE5D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D0AFC59-E93F-403B-B74E-91C766932118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142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AAD59A-9ADB-AF02-9F3B-12BF1B5E0F5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D7CF42-6E0C-BF61-690F-DF10BBEA0CB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9B2031-5BFC-EED5-B43F-1B15451D6F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B594F9-EF00-4441-A5DA-C5680298B4AA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88211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F6A78-F5E4-F942-388D-6F79C13BDB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56C64-AEA7-09B7-0F1E-020893F5720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7987E3-737D-198C-285F-DE6949523AE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B75EF7-2287-9C39-CACA-4ABE3736D4A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2DDA35-E0D4-6ABC-EA3B-F80CFCED7FE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CF4E4-09B6-34CB-9B4F-D3072F10F6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8D54AD-6FC9-472E-954D-8EA581B81E63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4335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53007-B8D5-8526-A343-64416B6DA9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259D54-A8ED-C636-C3BF-218D4C5F7F69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4ECCA7-87E0-4C9F-9397-A975A720ABA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C47888-1008-F0A8-BCC7-98A6E4E9A9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172774-FE43-750A-1982-65AB02669E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10C6B-4314-1A2B-4BCF-B3F1374E4B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527967-1F1C-43CB-8DE4-BE027EE397ED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563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7137E2-18D5-5998-412A-5AEFBFF2CA4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9"/>
            <a:ext cx="78867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6A6A27-E377-96DE-4ABB-9C9C87A0D1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50" y="1825627"/>
            <a:ext cx="78867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F8A9D-6837-90A8-4DE4-2A0E0593A192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r>
              <a:rPr lang="en-US" dirty="0"/>
              <a:t>04/06/2018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715FD1-CA72-3BFC-8D10-7CE35CF5460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49" y="6356351"/>
            <a:ext cx="3086099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B71F5-825B-923A-149C-A9A95B2C570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49" y="6356351"/>
            <a:ext cx="20574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0F450927-9A72-4399-9A67-6E0FDBF67CE8}" type="slidenum"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7FCACB2-F3DD-43CD-8E21-B89B792D3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542340"/>
              </p:ext>
            </p:extLst>
          </p:nvPr>
        </p:nvGraphicFramePr>
        <p:xfrm>
          <a:off x="3475177" y="1455585"/>
          <a:ext cx="3228728" cy="3541698"/>
        </p:xfrm>
        <a:graphic>
          <a:graphicData uri="http://schemas.openxmlformats.org/drawingml/2006/table">
            <a:tbl>
              <a:tblPr firstRow="1" bandRow="1">
                <a:effectLst/>
                <a:tableStyleId>{5202B0CA-FC54-4496-8BCA-5EF66A818D29}</a:tableStyleId>
              </a:tblPr>
              <a:tblGrid>
                <a:gridCol w="1043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5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364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kern="1200" dirty="0">
                          <a:solidFill>
                            <a:schemeClr val="bg1"/>
                          </a:solidFill>
                          <a:latin typeface="Arial Nova" panose="020F0502020204030204" pitchFamily="34" charset="0"/>
                          <a:ea typeface="Calibri" pitchFamily="34"/>
                          <a:cs typeface="Times New Roman" pitchFamily="18"/>
                        </a:rPr>
                        <a:t>Subject Specific Vocabulary </a:t>
                      </a: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62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36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 Nova" panose="020F0502020204030204" pitchFamily="34" charset="0"/>
                        </a:rPr>
                        <a:t>Chichen Itza</a:t>
                      </a: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DE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 Nova" panose="020F0502020204030204" pitchFamily="34" charset="0"/>
                        </a:rPr>
                        <a:t>The most well-known Mayan pyramid</a:t>
                      </a:r>
                      <a:endParaRPr lang="en-GB" sz="1100" kern="1200" dirty="0">
                        <a:solidFill>
                          <a:srgbClr val="000000"/>
                        </a:solidFill>
                        <a:latin typeface="Arial Nova" panose="020F050202020403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F0502020204030204" pitchFamily="34" charset="0"/>
                          <a:ea typeface="+mn-ea"/>
                          <a:cs typeface="+mn-cs"/>
                        </a:rPr>
                        <a:t>Itzamna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 Nova" panose="020F0502020204030204" pitchFamily="34" charset="0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DE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F0502020204030204" pitchFamily="34" charset="0"/>
                          <a:ea typeface="+mn-ea"/>
                          <a:cs typeface="+mn-cs"/>
                        </a:rPr>
                        <a:t>The main god of the Maya, Itzamna was the god of fire who created the Earth</a:t>
                      </a:r>
                      <a:endParaRPr lang="en-GB" sz="1100" kern="1200" dirty="0">
                        <a:solidFill>
                          <a:srgbClr val="000000"/>
                        </a:solidFill>
                        <a:latin typeface="Arial Nova" panose="020F050202020403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5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 Nova" panose="020F0502020204030204" pitchFamily="34" charset="0"/>
                        </a:rPr>
                        <a:t>codices</a:t>
                      </a: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DE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Arial Nova" panose="020F0502020204030204" pitchFamily="34" charset="0"/>
                        </a:rPr>
                        <a:t>Books, made of soft bark and folded like a fan, created by the Maya</a:t>
                      </a:r>
                      <a:endParaRPr lang="en-GB" sz="1100" kern="1200" dirty="0">
                        <a:solidFill>
                          <a:srgbClr val="000000"/>
                        </a:solidFill>
                        <a:latin typeface="Arial Nova" panose="020F050202020403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1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 Nova" panose="020F0502020204030204" pitchFamily="34" charset="0"/>
                        </a:rPr>
                        <a:t>ahau or ahaw</a:t>
                      </a: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DE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F0502020204030204" pitchFamily="34" charset="0"/>
                          <a:ea typeface="+mn-ea"/>
                          <a:cs typeface="+mn-cs"/>
                        </a:rPr>
                        <a:t>The main king or lord of a Mayan city-state</a:t>
                      </a:r>
                      <a:endParaRPr lang="en-GB" sz="1100" kern="1200" dirty="0">
                        <a:solidFill>
                          <a:srgbClr val="000000"/>
                        </a:solidFill>
                        <a:latin typeface="Arial Nova" panose="020F050202020403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77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 Nova" panose="020F0502020204030204" pitchFamily="34" charset="0"/>
                        </a:rPr>
                        <a:t>batab</a:t>
                      </a: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DE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F0502020204030204" pitchFamily="34" charset="0"/>
                          <a:ea typeface="+mn-ea"/>
                          <a:cs typeface="+mn-cs"/>
                        </a:rPr>
                        <a:t>A lesser lord, usually ruling over a small town</a:t>
                      </a:r>
                      <a:endParaRPr lang="en-GB" sz="1100" kern="1200" dirty="0">
                        <a:solidFill>
                          <a:srgbClr val="000000"/>
                        </a:solidFill>
                        <a:latin typeface="Arial Nova" panose="020F050202020403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2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 Nova" panose="020F0502020204030204" pitchFamily="34" charset="0"/>
                        </a:rPr>
                        <a:t>Kukulcan</a:t>
                      </a:r>
                    </a:p>
                    <a:p>
                      <a:pPr lvl="0" algn="ctr"/>
                      <a:endParaRPr lang="en-GB" sz="1200" b="1" kern="1200" dirty="0">
                        <a:solidFill>
                          <a:schemeClr val="tx1"/>
                        </a:solidFill>
                        <a:latin typeface="Arial Nova" panose="020F050202020403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DE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Nova" panose="020F0502020204030204" pitchFamily="34" charset="0"/>
                          <a:ea typeface="+mn-ea"/>
                          <a:cs typeface="+mn-cs"/>
                        </a:rPr>
                        <a:t>The serpent god of the Maya. One of the primary gods, especially to the Itza peoples of Chichen Itza</a:t>
                      </a:r>
                      <a:endParaRPr lang="en-GB" sz="1100" kern="1200" dirty="0">
                        <a:solidFill>
                          <a:srgbClr val="000000"/>
                        </a:solidFill>
                        <a:latin typeface="Arial Nova" panose="020F0502020204030204" pitchFamily="34" charset="0"/>
                        <a:ea typeface="Calibri" pitchFamily="34"/>
                        <a:cs typeface="Times New Roman" pitchFamily="18"/>
                      </a:endParaRPr>
                    </a:p>
                  </a:txBody>
                  <a:tcPr marL="64707" marR="64707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" name="Table 7">
            <a:extLst>
              <a:ext uri="{FF2B5EF4-FFF2-40B4-BE49-F238E27FC236}">
                <a16:creationId xmlns:a16="http://schemas.microsoft.com/office/drawing/2014/main" id="{714AB40E-F91C-4347-B21B-85EDFBA7D1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854027"/>
              </p:ext>
            </p:extLst>
          </p:nvPr>
        </p:nvGraphicFramePr>
        <p:xfrm>
          <a:off x="162052" y="1471069"/>
          <a:ext cx="3193398" cy="3502699"/>
        </p:xfrm>
        <a:graphic>
          <a:graphicData uri="http://schemas.openxmlformats.org/drawingml/2006/table">
            <a:tbl>
              <a:tblPr firstRow="1" bandRow="1">
                <a:effectLst/>
                <a:tableStyleId>{5202B0CA-FC54-4496-8BCA-5EF66A818D29}</a:tableStyleId>
              </a:tblPr>
              <a:tblGrid>
                <a:gridCol w="3193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8692">
                <a:tc>
                  <a:txBody>
                    <a:bodyPr/>
                    <a:lstStyle/>
                    <a:p>
                      <a:pPr lvl="0" algn="ctr"/>
                      <a:r>
                        <a:rPr lang="en-GB" sz="1800" kern="1200" dirty="0">
                          <a:solidFill>
                            <a:schemeClr val="bg1"/>
                          </a:solidFill>
                          <a:latin typeface="+mj-lt"/>
                          <a:ea typeface="Calibri" pitchFamily="34"/>
                          <a:cs typeface="Times New Roman" pitchFamily="18"/>
                        </a:rPr>
                        <a:t>Sticky knowledge </a:t>
                      </a:r>
                    </a:p>
                  </a:txBody>
                  <a:tcPr marL="64695" marR="64695" marT="32353" marB="32353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6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915"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1" kern="1200" dirty="0">
                          <a:solidFill>
                            <a:srgbClr val="000000"/>
                          </a:solidFill>
                          <a:latin typeface="Arial Nova" panose="020B0504020202020204" pitchFamily="34" charset="0"/>
                          <a:ea typeface="Calibri" pitchFamily="34"/>
                          <a:cs typeface="Times New Roman" pitchFamily="18"/>
                        </a:rPr>
                        <a:t>Know about the Maya and what they gave society</a:t>
                      </a: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DE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latin typeface="Arial Nova" panose="020B0504020202020204" pitchFamily="34" charset="0"/>
                        </a:rPr>
                        <a:t>Know what was happening in Britain when the Maya were at their most powerful</a:t>
                      </a: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latin typeface="Arial Nova" panose="020B0504020202020204" pitchFamily="34" charset="0"/>
                        </a:rPr>
                        <a:t>Know how different the Mayan and the Egyptian pyramids were</a:t>
                      </a: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latin typeface="Arial Nova" panose="020B0504020202020204" pitchFamily="34" charset="0"/>
                        </a:rPr>
                        <a:t>Know how the Mayan belief in Gods created a culture of sacrifice </a:t>
                      </a: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132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latin typeface="Arial Nova" panose="020B0504020202020204" pitchFamily="34" charset="0"/>
                        </a:rPr>
                        <a:t>Understand how the pok-ta-pok Mayan game could be described as the earliest football match</a:t>
                      </a: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6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latin typeface="Arial Nova" panose="020B0504020202020204" pitchFamily="34" charset="0"/>
                        </a:rPr>
                        <a:t>Understand why the Mayan civilisation died out</a:t>
                      </a:r>
                    </a:p>
                  </a:txBody>
                  <a:tcPr marL="64695" marR="64695" marT="32353" marB="32353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098" name="Picture 2" descr="Why did the Maya civilization collapse? | Live Science">
            <a:extLst>
              <a:ext uri="{FF2B5EF4-FFF2-40B4-BE49-F238E27FC236}">
                <a16:creationId xmlns:a16="http://schemas.microsoft.com/office/drawing/2014/main" id="{AAC910A3-EDEC-4918-AE85-A4F5CB43FE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3634" y="1457871"/>
            <a:ext cx="1999354" cy="123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10 Secrets from the Mayan Civilization that Will Leave You Dumbstruck">
            <a:extLst>
              <a:ext uri="{FF2B5EF4-FFF2-40B4-BE49-F238E27FC236}">
                <a16:creationId xmlns:a16="http://schemas.microsoft.com/office/drawing/2014/main" id="{CE8461F0-E04B-4BF7-952B-E000D10E6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53" y="2737256"/>
            <a:ext cx="2006236" cy="1162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The demise of Mayan civilization should serve as a warning">
            <a:extLst>
              <a:ext uri="{FF2B5EF4-FFF2-40B4-BE49-F238E27FC236}">
                <a16:creationId xmlns:a16="http://schemas.microsoft.com/office/drawing/2014/main" id="{120B2639-1952-47E4-9862-C17E6AD857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411" y="3941050"/>
            <a:ext cx="2013577" cy="1041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9E968E6D-3D59-454F-ABAC-647D3459B532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9144000" cy="599749"/>
          </a:xfrm>
          <a:prstGeom prst="rect">
            <a:avLst/>
          </a:prstGeom>
          <a:solidFill>
            <a:srgbClr val="7030A0"/>
          </a:solidFill>
        </p:spPr>
        <p:txBody>
          <a:bodyPr anchor="ctr" anchorCtr="1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altLang="en-US" sz="2800" b="1" dirty="0">
                <a:solidFill>
                  <a:schemeClr val="bg1"/>
                </a:solidFill>
                <a:latin typeface="Lexend Deca" pitchFamily="2" charset="0"/>
              </a:rPr>
              <a:t>History Year 5/6 Big Idea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0A9801-0D8C-40AA-B644-5F2F4BEDA294}"/>
              </a:ext>
            </a:extLst>
          </p:cNvPr>
          <p:cNvSpPr/>
          <p:nvPr/>
        </p:nvSpPr>
        <p:spPr>
          <a:xfrm>
            <a:off x="0" y="881187"/>
            <a:ext cx="9144000" cy="37310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wrap="square" lIns="64700" tIns="32349" rIns="64700" bIns="32349" anchor="ctr">
            <a:spAutoFit/>
          </a:bodyPr>
          <a:lstStyle/>
          <a:p>
            <a:pPr algn="ctr" defTabSz="862686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1" kern="0" dirty="0">
                <a:solidFill>
                  <a:srgbClr val="7030A0"/>
                </a:solidFill>
                <a:latin typeface="Lexend Deca" pitchFamily="2" charset="0"/>
                <a:ea typeface="Calibri" pitchFamily="34"/>
                <a:cs typeface="Times New Roman" pitchFamily="18"/>
              </a:rPr>
              <a:t>Main Learning: Civilisations – The Maya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B7CF77D-FA42-42CB-A377-620D1082C7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2051" y="5060140"/>
            <a:ext cx="2513893" cy="1630278"/>
          </a:xfrm>
          <a:prstGeom prst="rect">
            <a:avLst/>
          </a:prstGeom>
        </p:spPr>
      </p:pic>
      <p:sp>
        <p:nvSpPr>
          <p:cNvPr id="2" name="Footer Placeholder 19">
            <a:extLst>
              <a:ext uri="{FF2B5EF4-FFF2-40B4-BE49-F238E27FC236}">
                <a16:creationId xmlns:a16="http://schemas.microsoft.com/office/drawing/2014/main" id="{DCDF973E-6F09-972F-2F30-589F04665D52}"/>
              </a:ext>
            </a:extLst>
          </p:cNvPr>
          <p:cNvSpPr txBox="1">
            <a:spLocks/>
          </p:cNvSpPr>
          <p:nvPr/>
        </p:nvSpPr>
        <p:spPr>
          <a:xfrm>
            <a:off x="3028950" y="5060141"/>
            <a:ext cx="3086100" cy="16613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Lexend Deca ExtraLight" pitchFamily="2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" name="Slide Number Placeholder 20">
            <a:extLst>
              <a:ext uri="{FF2B5EF4-FFF2-40B4-BE49-F238E27FC236}">
                <a16:creationId xmlns:a16="http://schemas.microsoft.com/office/drawing/2014/main" id="{0417D7DD-B227-BBBD-551D-C2A0842D1B26}"/>
              </a:ext>
            </a:extLst>
          </p:cNvPr>
          <p:cNvSpPr txBox="1">
            <a:spLocks/>
          </p:cNvSpPr>
          <p:nvPr/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Lexend Deca ExtraLight" pitchFamily="2" charset="0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817BD12-4A5F-4743-9C1D-F01EE8155284}" type="slidenum">
              <a:rPr lang="en-GB" smtClean="0"/>
              <a:pPr/>
              <a:t>1</a:t>
            </a:fld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F7BC987-5974-E85A-BE8B-1B974DEF60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219858"/>
              </p:ext>
            </p:extLst>
          </p:nvPr>
        </p:nvGraphicFramePr>
        <p:xfrm>
          <a:off x="2753352" y="5068817"/>
          <a:ext cx="3014726" cy="1621601"/>
        </p:xfrm>
        <a:graphic>
          <a:graphicData uri="http://schemas.openxmlformats.org/drawingml/2006/table">
            <a:tbl>
              <a:tblPr/>
              <a:tblGrid>
                <a:gridCol w="3014726">
                  <a:extLst>
                    <a:ext uri="{9D8B030D-6E8A-4147-A177-3AD203B41FA5}">
                      <a16:colId xmlns:a16="http://schemas.microsoft.com/office/drawing/2014/main" val="2664399454"/>
                    </a:ext>
                  </a:extLst>
                </a:gridCol>
              </a:tblGrid>
              <a:tr h="357706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What did the Ancient Maya believe? 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490719"/>
                  </a:ext>
                </a:extLst>
              </a:tr>
              <a:tr h="126389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Religion was very important to the Ancient Maya, evidenced by their impressive temples. The Ancient Maya worshipped their kings like they were gods but they also worshipped their ancestors and a range of different gods and goddesses.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4212973"/>
                  </a:ext>
                </a:extLst>
              </a:tr>
            </a:tbl>
          </a:graphicData>
        </a:graphic>
      </p:graphicFrame>
      <p:sp>
        <p:nvSpPr>
          <p:cNvPr id="7" name="Control 1">
            <a:extLst>
              <a:ext uri="{FF2B5EF4-FFF2-40B4-BE49-F238E27FC236}">
                <a16:creationId xmlns:a16="http://schemas.microsoft.com/office/drawing/2014/main" id="{8E398F74-4511-B1A9-82A7-AA511DD20FF6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6421303" y="10263034"/>
            <a:ext cx="3014662" cy="1443738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B470BD8-12AB-D2A9-D601-DAFA58913C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951956"/>
              </p:ext>
            </p:extLst>
          </p:nvPr>
        </p:nvGraphicFramePr>
        <p:xfrm>
          <a:off x="5845485" y="5060139"/>
          <a:ext cx="2977504" cy="1630279"/>
        </p:xfrm>
        <a:graphic>
          <a:graphicData uri="http://schemas.openxmlformats.org/drawingml/2006/table">
            <a:tbl>
              <a:tblPr/>
              <a:tblGrid>
                <a:gridCol w="2977504">
                  <a:extLst>
                    <a:ext uri="{9D8B030D-6E8A-4147-A177-3AD203B41FA5}">
                      <a16:colId xmlns:a16="http://schemas.microsoft.com/office/drawing/2014/main" val="2725255222"/>
                    </a:ext>
                  </a:extLst>
                </a:gridCol>
              </a:tblGrid>
              <a:tr h="379534"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What was happening in  900 CE?</a:t>
                      </a:r>
                      <a:endParaRPr lang="en-GB" sz="10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957459"/>
                  </a:ext>
                </a:extLst>
              </a:tr>
              <a:tr h="1250745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A wide range of civilizations were flourishing in 900 CE. The Maya in Central America, the  Edo in West Africa and the Islamic Empire in Baghdad in Asia. </a:t>
                      </a:r>
                      <a:endParaRPr lang="en-GB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570977"/>
                  </a:ext>
                </a:extLst>
              </a:tr>
            </a:tbl>
          </a:graphicData>
        </a:graphic>
      </p:graphicFrame>
      <p:sp>
        <p:nvSpPr>
          <p:cNvPr id="9" name="Control 2">
            <a:extLst>
              <a:ext uri="{FF2B5EF4-FFF2-40B4-BE49-F238E27FC236}">
                <a16:creationId xmlns:a16="http://schemas.microsoft.com/office/drawing/2014/main" id="{D28B22DA-584C-A6C6-DF94-B51890919DE3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6319703" y="8836263"/>
            <a:ext cx="2976836" cy="1322630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Picture 9" descr="A scroll of history with a seal&#10;&#10;Description automatically generated">
            <a:extLst>
              <a:ext uri="{FF2B5EF4-FFF2-40B4-BE49-F238E27FC236}">
                <a16:creationId xmlns:a16="http://schemas.microsoft.com/office/drawing/2014/main" id="{6B94BA3D-F571-9FB4-1CD3-6A1318BC4A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49" y="881187"/>
            <a:ext cx="290830" cy="2908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C0767D9-AF0D-1DE0-87FA-9F220A8CAD5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2889" y="885844"/>
            <a:ext cx="518205" cy="28653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59AAC1F-95EE-8406-4614-75B321FD629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524654" y="853120"/>
            <a:ext cx="778993" cy="42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22416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D481D1737C624789CDC0062E470A3A" ma:contentTypeVersion="19" ma:contentTypeDescription="Create a new document." ma:contentTypeScope="" ma:versionID="1a1c5f5cc00bc80f3b938a6af2794a8d">
  <xsd:schema xmlns:xsd="http://www.w3.org/2001/XMLSchema" xmlns:xs="http://www.w3.org/2001/XMLSchema" xmlns:p="http://schemas.microsoft.com/office/2006/metadata/properties" xmlns:ns2="cdfd068b-20d5-4086-86dc-bd85d8e86094" xmlns:ns3="598a01a8-5d69-453e-ab46-27cc0e5f55aa" targetNamespace="http://schemas.microsoft.com/office/2006/metadata/properties" ma:root="true" ma:fieldsID="9753cacc55882e6ec5fa13d03105f956" ns2:_="" ns3:_="">
    <xsd:import namespace="cdfd068b-20d5-4086-86dc-bd85d8e86094"/>
    <xsd:import namespace="598a01a8-5d69-453e-ab46-27cc0e5f55a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fd068b-20d5-4086-86dc-bd85d8e8609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ba1f980-a9eb-4363-988f-2fb27f90176c}" ma:internalName="TaxCatchAll" ma:showField="CatchAllData" ma:web="cdfd068b-20d5-4086-86dc-bd85d8e860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8a01a8-5d69-453e-ab46-27cc0e5f55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66d6860-d01e-4c43-9962-b51fa0336c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8a01a8-5d69-453e-ab46-27cc0e5f55aa">
      <Terms xmlns="http://schemas.microsoft.com/office/infopath/2007/PartnerControls"/>
    </lcf76f155ced4ddcb4097134ff3c332f>
    <TaxCatchAll xmlns="cdfd068b-20d5-4086-86dc-bd85d8e86094" xsi:nil="true"/>
  </documentManagement>
</p:properties>
</file>

<file path=customXml/itemProps1.xml><?xml version="1.0" encoding="utf-8"?>
<ds:datastoreItem xmlns:ds="http://schemas.openxmlformats.org/officeDocument/2006/customXml" ds:itemID="{B40AEBA1-CF65-4674-99A5-46A3ED6C56C1}"/>
</file>

<file path=customXml/itemProps2.xml><?xml version="1.0" encoding="utf-8"?>
<ds:datastoreItem xmlns:ds="http://schemas.openxmlformats.org/officeDocument/2006/customXml" ds:itemID="{E1D80498-6066-435E-BEBF-FE6E3BE216F0}"/>
</file>

<file path=customXml/itemProps3.xml><?xml version="1.0" encoding="utf-8"?>
<ds:datastoreItem xmlns:ds="http://schemas.openxmlformats.org/officeDocument/2006/customXml" ds:itemID="{82C8ED91-B5F1-4D8F-B91E-C0F96F2302BF}"/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17</TotalTime>
  <Words>257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Nova</vt:lpstr>
      <vt:lpstr>Calibri</vt:lpstr>
      <vt:lpstr>Calibri Light</vt:lpstr>
      <vt:lpstr>Lexend Deca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FOCUSHISTORY Putting literature at the heart of history</dc:title>
  <dc:creator>Clive Davies</dc:creator>
  <cp:lastModifiedBy>Sachin Sharma</cp:lastModifiedBy>
  <cp:revision>338</cp:revision>
  <dcterms:created xsi:type="dcterms:W3CDTF">2018-06-03T06:58:19Z</dcterms:created>
  <dcterms:modified xsi:type="dcterms:W3CDTF">2024-09-06T11:39:08Z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0x01010016D481D1737C624789CDC0062E470A3A</vt:lpwstr>
  </property>
</Properties>
</file>