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4"/>
  </p:sldMasterIdLst>
  <p:sldIdLst>
    <p:sldId id="256" r:id="rId5"/>
    <p:sldId id="257" r:id="rId6"/>
    <p:sldId id="295" r:id="rId7"/>
    <p:sldId id="258" r:id="rId8"/>
    <p:sldId id="291" r:id="rId9"/>
    <p:sldId id="301" r:id="rId10"/>
    <p:sldId id="261" r:id="rId11"/>
    <p:sldId id="268" r:id="rId12"/>
    <p:sldId id="269" r:id="rId13"/>
    <p:sldId id="294" r:id="rId14"/>
    <p:sldId id="292" r:id="rId15"/>
    <p:sldId id="272" r:id="rId16"/>
    <p:sldId id="302" r:id="rId17"/>
    <p:sldId id="296" r:id="rId18"/>
    <p:sldId id="275" r:id="rId19"/>
    <p:sldId id="276" r:id="rId20"/>
    <p:sldId id="277" r:id="rId21"/>
    <p:sldId id="278" r:id="rId22"/>
    <p:sldId id="293" r:id="rId23"/>
    <p:sldId id="281" r:id="rId24"/>
    <p:sldId id="282" r:id="rId25"/>
    <p:sldId id="286" r:id="rId26"/>
    <p:sldId id="283" r:id="rId27"/>
    <p:sldId id="303" r:id="rId28"/>
    <p:sldId id="284" r:id="rId29"/>
    <p:sldId id="287" r:id="rId30"/>
    <p:sldId id="288" r:id="rId31"/>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11A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7" d="100"/>
          <a:sy n="97" d="100"/>
        </p:scale>
        <p:origin x="26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10/6/2021</a:t>
            </a:fld>
            <a:endParaRPr lang="en-US"/>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4719270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4F40B7-36AB-4376-BE14-EF7004D79BB9}" type="datetime1">
              <a:rPr lang="en-US" smtClean="0"/>
              <a:t>10/6/2021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420581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F87CAB8-DCAE-46A5-AADA-B3FAD11A54E0}" type="datetime1">
              <a:rPr lang="en-US" smtClean="0"/>
              <a:t>10/6/2021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270008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32B432-ACDA-4023-A761-2BAB76577B62}" type="datetime1">
              <a:rPr lang="en-US" smtClean="0"/>
              <a:t>10/6/2021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309739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10/6/2021</a:t>
            </a:fld>
            <a:endParaRPr lang="en-US"/>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73534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9186D26-FA5F-4637-B602-B7C2DC34CFD4}" type="datetime1">
              <a:rPr lang="en-US" smtClean="0"/>
              <a:t>10/6/2021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7888374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A7F15D8-96D1-4781-BC50-CA8A088B2FE4}" type="datetime1">
              <a:rPr lang="en-US" smtClean="0"/>
              <a:t>10/6/2021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812437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9A96C99-B8F8-4528-BD05-0E16E943DC09}" type="datetime1">
              <a:rPr lang="en-US" smtClean="0"/>
              <a:t>10/6/2021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5535607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10/6/2021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245148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10/6/2021</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2498783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10/6/2021</a:t>
            </a:fld>
            <a:endParaRPr lang="en-US"/>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02067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10/6/2021</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72839694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77" r:id="rId5"/>
    <p:sldLayoutId id="2147483683" r:id="rId6"/>
    <p:sldLayoutId id="2147483684" r:id="rId7"/>
    <p:sldLayoutId id="2147483688" r:id="rId8"/>
    <p:sldLayoutId id="2147483687" r:id="rId9"/>
    <p:sldLayoutId id="2147483686" r:id="rId10"/>
    <p:sldLayoutId id="2147483678" r:id="rId11"/>
  </p:sldLayoutIdLst>
  <p:hf sldNum="0" hdr="0" ftr="0" dt="0"/>
  <p:txStyles>
    <p:titleStyle>
      <a:lvl1pPr algn="l" defTabSz="914400" rtl="0" eaLnBrk="1" latinLnBrk="0" hangingPunct="1">
        <a:lnSpc>
          <a:spcPct val="90000"/>
        </a:lnSpc>
        <a:spcBef>
          <a:spcPct val="0"/>
        </a:spcBef>
        <a:buNone/>
        <a:defRPr lang="en-US" sz="4000" b="1"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3pPr>
      <a:lvl4pPr marL="100584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4pPr>
      <a:lvl5pPr marL="1280160" indent="-182880" algn="l" defTabSz="914400" rtl="0" eaLnBrk="1" latinLnBrk="0" hangingPunct="1">
        <a:lnSpc>
          <a:spcPct val="110000"/>
        </a:lnSpc>
        <a:spcBef>
          <a:spcPts val="500"/>
        </a:spcBef>
        <a:buClr>
          <a:schemeClr val="tx1">
            <a:lumMod val="85000"/>
            <a:lumOff val="15000"/>
          </a:schemeClr>
        </a:buClr>
        <a:buFont typeface="Garamond" pitchFamily="18" charset="0"/>
        <a:buChar char="◦"/>
        <a:defRPr sz="11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6.xml"/><Relationship Id="rId1" Type="http://schemas.openxmlformats.org/officeDocument/2006/relationships/video" Target="https://www.youtube.com/embed/KSuB4t3q_dA?feature=oembed"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1.xml"/><Relationship Id="rId1" Type="http://schemas.openxmlformats.org/officeDocument/2006/relationships/video" Target="https://www.youtube.com/embed/5J29YsEfYlo?feature=oembed" TargetMode="External"/><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6.xml"/><Relationship Id="rId1" Type="http://schemas.openxmlformats.org/officeDocument/2006/relationships/video" Target="https://www.youtube.com/embed/L-nb5CR1uec?feature=oembed"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6.xml"/><Relationship Id="rId1" Type="http://schemas.openxmlformats.org/officeDocument/2006/relationships/video" Target="https://www.youtube.com/embed/KSuB4t3q_dA?feature=oembed"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6.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1.xml"/><Relationship Id="rId1" Type="http://schemas.openxmlformats.org/officeDocument/2006/relationships/video" Target="https://www.youtube.com/embed/9eRXq-cKmr0?feature=oembed"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6.xml"/><Relationship Id="rId1" Type="http://schemas.openxmlformats.org/officeDocument/2006/relationships/video" Target="https://www.youtube.com/embed/KSuB4t3q_dA?feature=oembed"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1340361"/>
            <a:ext cx="3729162" cy="3341700"/>
          </a:xfrm>
        </p:spPr>
        <p:txBody>
          <a:bodyPr>
            <a:normAutofit/>
          </a:bodyPr>
          <a:lstStyle/>
          <a:p>
            <a:r>
              <a:rPr lang="en-GB" sz="3600">
                <a:solidFill>
                  <a:schemeClr val="tx1"/>
                </a:solidFill>
                <a:latin typeface="Twinkl Cursive Looped" panose="02000000000000000000" pitchFamily="2" charset="0"/>
              </a:rPr>
              <a:t>Collective worship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005452"/>
          </a:xfrm>
        </p:spPr>
        <p:txBody>
          <a:bodyPr vert="horz" lIns="91440" tIns="45720" rIns="91440" bIns="45720" rtlCol="0">
            <a:noAutofit/>
          </a:bodyPr>
          <a:lstStyle/>
          <a:p>
            <a:pPr>
              <a:lnSpc>
                <a:spcPct val="100000"/>
              </a:lnSpc>
              <a:spcAft>
                <a:spcPts val="600"/>
              </a:spcAft>
            </a:pPr>
            <a:r>
              <a:rPr lang="en-GB" sz="2400" b="1">
                <a:solidFill>
                  <a:schemeClr val="tx1"/>
                </a:solidFill>
                <a:latin typeface="Twinkl Cursive Looped"/>
              </a:rPr>
              <a:t>The value of </a:t>
            </a:r>
            <a:r>
              <a:rPr lang="en-GB" sz="2400" b="1">
                <a:solidFill>
                  <a:srgbClr val="00B0F0"/>
                </a:solidFill>
                <a:latin typeface="Twinkl Cursive Looped"/>
              </a:rPr>
              <a:t>Truthfulness</a:t>
            </a:r>
          </a:p>
          <a:p>
            <a:pPr>
              <a:lnSpc>
                <a:spcPct val="100000"/>
              </a:lnSpc>
              <a:spcAft>
                <a:spcPts val="600"/>
              </a:spcAft>
            </a:pPr>
            <a:r>
              <a:rPr lang="en-GB" sz="2400">
                <a:solidFill>
                  <a:schemeClr val="tx1"/>
                </a:solidFill>
                <a:latin typeface="Twinkl Cursive Looped"/>
              </a:rPr>
              <a:t>“The truth will set you free” John 8:32</a:t>
            </a:r>
          </a:p>
          <a:p>
            <a:pPr>
              <a:lnSpc>
                <a:spcPct val="100000"/>
              </a:lnSpc>
              <a:spcAft>
                <a:spcPts val="600"/>
              </a:spcAft>
            </a:pPr>
            <a:r>
              <a:rPr lang="en-GB" sz="2400" b="1">
                <a:solidFill>
                  <a:schemeClr val="tx1"/>
                </a:solidFill>
                <a:latin typeface="Twinkl Cursive Looped"/>
              </a:rPr>
              <a:t>Worship 5</a:t>
            </a:r>
          </a:p>
        </p:txBody>
      </p:sp>
      <p:pic>
        <p:nvPicPr>
          <p:cNvPr id="4" name="Picture 2" descr="Adam, Eve, the Gospel, and the Truthfulness of Scripture - Servants of Grace">
            <a:extLst>
              <a:ext uri="{FF2B5EF4-FFF2-40B4-BE49-F238E27FC236}">
                <a16:creationId xmlns:a16="http://schemas.microsoft.com/office/drawing/2014/main" id="{448DE344-6228-4A77-8FEE-B9B454DAFF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2210" y="8878"/>
            <a:ext cx="752979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9491872"/>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04B7AC44-1B7B-4F09-9AA4-3DFDEC575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77" name="Rectangle 76">
            <a:extLst>
              <a:ext uri="{FF2B5EF4-FFF2-40B4-BE49-F238E27FC236}">
                <a16:creationId xmlns:a16="http://schemas.microsoft.com/office/drawing/2014/main" id="{6683E473-94FF-4ACE-9433-1F14799E89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79" name="Rectangle 78">
            <a:extLst>
              <a:ext uri="{FF2B5EF4-FFF2-40B4-BE49-F238E27FC236}">
                <a16:creationId xmlns:a16="http://schemas.microsoft.com/office/drawing/2014/main" id="{282E2A95-1A08-4118-83C6-B1CA5648E0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sp>
        <p:nvSpPr>
          <p:cNvPr id="81" name="Rectangle 80">
            <a:extLst>
              <a:ext uri="{FF2B5EF4-FFF2-40B4-BE49-F238E27FC236}">
                <a16:creationId xmlns:a16="http://schemas.microsoft.com/office/drawing/2014/main" id="{68DC0EC7-60EA-4BD3-BC04-D547DE1B28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0122" y="413053"/>
            <a:ext cx="8212114" cy="6064596"/>
          </a:xfrm>
          <a:prstGeom prst="rect">
            <a:avLst/>
          </a:prstGeom>
          <a:noFill/>
          <a:ln w="6350" cap="sq" cmpd="sng" algn="ctr">
            <a:solidFill>
              <a:srgbClr val="404040"/>
            </a:solidFill>
            <a:prstDash val="solid"/>
            <a:miter lim="800000"/>
          </a:ln>
          <a:effectLst/>
        </p:spPr>
      </p:sp>
      <p:pic>
        <p:nvPicPr>
          <p:cNvPr id="5124" name="Picture 4" descr="Download Wallpaper coin money sky penny, 1920x1080, Money falling from the  sky">
            <a:extLst>
              <a:ext uri="{FF2B5EF4-FFF2-40B4-BE49-F238E27FC236}">
                <a16:creationId xmlns:a16="http://schemas.microsoft.com/office/drawing/2014/main" id="{024BE8F5-6CC5-41DA-9073-6CF221609E2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04701" y="717756"/>
            <a:ext cx="7237877" cy="5286254"/>
          </a:xfrm>
          <a:prstGeom prst="rect">
            <a:avLst/>
          </a:prstGeom>
          <a:noFill/>
          <a:extLst>
            <a:ext uri="{909E8E84-426E-40DD-AFC4-6F175D3DCCD1}">
              <a14:hiddenFill xmlns:a14="http://schemas.microsoft.com/office/drawing/2010/main">
                <a:solidFill>
                  <a:srgbClr val="FFFFFF"/>
                </a:solidFill>
              </a14:hiddenFill>
            </a:ext>
          </a:extLst>
        </p:spPr>
      </p:pic>
      <p:sp>
        <p:nvSpPr>
          <p:cNvPr id="83" name="Rectangle 82">
            <a:extLst>
              <a:ext uri="{FF2B5EF4-FFF2-40B4-BE49-F238E27FC236}">
                <a16:creationId xmlns:a16="http://schemas.microsoft.com/office/drawing/2014/main" id="{2FFEFC7E-85EE-4AC9-A351-FBEB13A1D6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20386" y="237744"/>
            <a:ext cx="2926080"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5" name="Rectangle 84">
            <a:extLst>
              <a:ext uri="{FF2B5EF4-FFF2-40B4-BE49-F238E27FC236}">
                <a16:creationId xmlns:a16="http://schemas.microsoft.com/office/drawing/2014/main" id="{CB2511BB-FC4C-45F3-94EB-661D6806C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56699" y="413053"/>
            <a:ext cx="2616201" cy="606459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2B9240-8912-438F-9B33-9CD42790E23E}"/>
              </a:ext>
            </a:extLst>
          </p:cNvPr>
          <p:cNvSpPr>
            <a:spLocks noGrp="1"/>
          </p:cNvSpPr>
          <p:nvPr>
            <p:ph type="title"/>
          </p:nvPr>
        </p:nvSpPr>
        <p:spPr>
          <a:xfrm>
            <a:off x="9321801" y="612843"/>
            <a:ext cx="2312480" cy="1499738"/>
          </a:xfrm>
        </p:spPr>
        <p:txBody>
          <a:bodyPr vert="horz" lIns="91440" tIns="45720" rIns="91440" bIns="45720" rtlCol="0" anchor="b">
            <a:noAutofit/>
          </a:bodyPr>
          <a:lstStyle/>
          <a:p>
            <a:r>
              <a:rPr lang="en-US" sz="2800">
                <a:latin typeface="Twinkl Cursive Looped" panose="02000000000000000000" pitchFamily="2" charset="0"/>
              </a:rPr>
              <a:t>When the penny dropped for me…</a:t>
            </a:r>
          </a:p>
        </p:txBody>
      </p:sp>
      <p:sp>
        <p:nvSpPr>
          <p:cNvPr id="5" name="TextBox 4">
            <a:extLst>
              <a:ext uri="{FF2B5EF4-FFF2-40B4-BE49-F238E27FC236}">
                <a16:creationId xmlns:a16="http://schemas.microsoft.com/office/drawing/2014/main" id="{0A575F22-C66B-4B5E-A3C7-8B081CCE2507}"/>
              </a:ext>
            </a:extLst>
          </p:cNvPr>
          <p:cNvSpPr txBox="1"/>
          <p:nvPr/>
        </p:nvSpPr>
        <p:spPr>
          <a:xfrm>
            <a:off x="9321801" y="2149813"/>
            <a:ext cx="2312479" cy="3854197"/>
          </a:xfrm>
          <a:prstGeom prst="rect">
            <a:avLst/>
          </a:prstGeom>
        </p:spPr>
        <p:txBody>
          <a:bodyPr vert="horz" lIns="91440" tIns="45720" rIns="91440" bIns="45720" rtlCol="0">
            <a:normAutofit/>
          </a:bodyPr>
          <a:lstStyle/>
          <a:p>
            <a:pPr indent="-182880" defTabSz="914400">
              <a:spcAft>
                <a:spcPts val="600"/>
              </a:spcAft>
              <a:buClr>
                <a:schemeClr val="tx1">
                  <a:lumMod val="85000"/>
                  <a:lumOff val="15000"/>
                </a:schemeClr>
              </a:buClr>
              <a:buFont typeface="Garamond" pitchFamily="18" charset="0"/>
              <a:buChar char="◦"/>
            </a:pPr>
            <a:r>
              <a:rPr lang="en-US" sz="2800">
                <a:solidFill>
                  <a:srgbClr val="0070C0"/>
                </a:solidFill>
                <a:latin typeface="Twinkl Cursive Looped" panose="02000000000000000000" pitchFamily="2" charset="0"/>
              </a:rPr>
              <a:t>Use a </a:t>
            </a:r>
            <a:r>
              <a:rPr lang="en-US" sz="2800" err="1">
                <a:solidFill>
                  <a:srgbClr val="0070C0"/>
                </a:solidFill>
                <a:latin typeface="Twinkl Cursive Looped" panose="02000000000000000000" pitchFamily="2" charset="0"/>
              </a:rPr>
              <a:t>postit</a:t>
            </a:r>
            <a:r>
              <a:rPr lang="en-US" sz="2800">
                <a:solidFill>
                  <a:srgbClr val="0070C0"/>
                </a:solidFill>
                <a:latin typeface="Twinkl Cursive Looped" panose="02000000000000000000" pitchFamily="2" charset="0"/>
              </a:rPr>
              <a:t> to recall a time when YOU have understood something for the first time</a:t>
            </a:r>
            <a:r>
              <a:rPr lang="en-US" sz="1400">
                <a:solidFill>
                  <a:schemeClr val="tx1">
                    <a:lumMod val="85000"/>
                    <a:lumOff val="15000"/>
                  </a:schemeClr>
                </a:solidFill>
                <a:latin typeface="Twinkl Cursive Looped" panose="02000000000000000000" pitchFamily="2" charset="0"/>
              </a:rPr>
              <a:t>.</a:t>
            </a:r>
          </a:p>
        </p:txBody>
      </p:sp>
    </p:spTree>
    <p:extLst>
      <p:ext uri="{BB962C8B-B14F-4D97-AF65-F5344CB8AC3E}">
        <p14:creationId xmlns:p14="http://schemas.microsoft.com/office/powerpoint/2010/main" val="4559250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533786" y="1557228"/>
            <a:ext cx="5355264" cy="4406250"/>
          </a:xfrm>
        </p:spPr>
        <p:txBody>
          <a:bodyPr vert="horz" lIns="91440" tIns="45720" rIns="91440" bIns="45720" rtlCol="0" anchor="t">
            <a:normAutofit/>
          </a:bodyPr>
          <a:lstStyle/>
          <a:p>
            <a:pPr>
              <a:spcAft>
                <a:spcPts val="600"/>
              </a:spcAft>
            </a:pPr>
            <a:endParaRPr lang="en-GB">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2" name="Picture 4" descr="A group of people around each other&#10;&#10;Description automatically generated">
            <a:extLst>
              <a:ext uri="{FF2B5EF4-FFF2-40B4-BE49-F238E27FC236}">
                <a16:creationId xmlns:a16="http://schemas.microsoft.com/office/drawing/2014/main" id="{7CB1009C-7030-4BBD-BE8F-7D01BE1BD3B4}"/>
              </a:ext>
            </a:extLst>
          </p:cNvPr>
          <p:cNvPicPr>
            <a:picLocks noChangeAspect="1"/>
          </p:cNvPicPr>
          <p:nvPr/>
        </p:nvPicPr>
        <p:blipFill>
          <a:blip r:embed="rId2"/>
          <a:stretch>
            <a:fillRect/>
          </a:stretch>
        </p:blipFill>
        <p:spPr>
          <a:xfrm>
            <a:off x="993569" y="859813"/>
            <a:ext cx="3960420" cy="4950347"/>
          </a:xfrm>
          <a:prstGeom prst="rect">
            <a:avLst/>
          </a:prstGeom>
        </p:spPr>
      </p:pic>
      <p:pic>
        <p:nvPicPr>
          <p:cNvPr id="3074" name="Picture 2" descr="The Lord&amp;#39;s Prayer Display Posters by Twinkl Printable Resources | TpT">
            <a:extLst>
              <a:ext uri="{FF2B5EF4-FFF2-40B4-BE49-F238E27FC236}">
                <a16:creationId xmlns:a16="http://schemas.microsoft.com/office/drawing/2014/main" id="{FAD109EE-75F8-46DF-BB55-6C77EA8BCE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9663" y="457197"/>
            <a:ext cx="6815135" cy="5943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9147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1340361"/>
            <a:ext cx="3729162" cy="3341700"/>
          </a:xfrm>
        </p:spPr>
        <p:txBody>
          <a:bodyPr>
            <a:normAutofit/>
          </a:bodyPr>
          <a:lstStyle/>
          <a:p>
            <a:r>
              <a:rPr lang="en-GB" sz="3600">
                <a:solidFill>
                  <a:schemeClr val="tx1"/>
                </a:solidFill>
                <a:latin typeface="Twinkl Cursive Looped" panose="02000000000000000000" pitchFamily="2" charset="0"/>
              </a:rPr>
              <a:t>Collective worship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703870"/>
          </a:xfrm>
        </p:spPr>
        <p:txBody>
          <a:bodyPr vert="horz" lIns="91440" tIns="45720" rIns="91440" bIns="45720" rtlCol="0">
            <a:noAutofit/>
          </a:bodyPr>
          <a:lstStyle/>
          <a:p>
            <a:pPr>
              <a:lnSpc>
                <a:spcPct val="100000"/>
              </a:lnSpc>
              <a:spcAft>
                <a:spcPts val="600"/>
              </a:spcAft>
            </a:pPr>
            <a:r>
              <a:rPr lang="en-GB" sz="2400" b="1">
                <a:solidFill>
                  <a:schemeClr val="tx1"/>
                </a:solidFill>
                <a:latin typeface="Twinkl Cursive Looped"/>
              </a:rPr>
              <a:t>The value of </a:t>
            </a:r>
            <a:r>
              <a:rPr lang="en-GB" sz="2400" b="1">
                <a:solidFill>
                  <a:srgbClr val="00B0F0"/>
                </a:solidFill>
                <a:latin typeface="Twinkl Cursive Looped"/>
              </a:rPr>
              <a:t>Truthfulness</a:t>
            </a:r>
          </a:p>
          <a:p>
            <a:pPr>
              <a:lnSpc>
                <a:spcPct val="100000"/>
              </a:lnSpc>
              <a:spcAft>
                <a:spcPts val="600"/>
              </a:spcAft>
            </a:pPr>
            <a:r>
              <a:rPr lang="en-GB" sz="2400">
                <a:solidFill>
                  <a:schemeClr val="tx1"/>
                </a:solidFill>
                <a:latin typeface="Twinkl Cursive Looped"/>
              </a:rPr>
              <a:t>“The truth will set you free” John 8:32</a:t>
            </a:r>
          </a:p>
          <a:p>
            <a:pPr>
              <a:lnSpc>
                <a:spcPct val="100000"/>
              </a:lnSpc>
              <a:spcAft>
                <a:spcPts val="600"/>
              </a:spcAft>
            </a:pPr>
            <a:r>
              <a:rPr lang="en-GB" sz="2400" b="1">
                <a:solidFill>
                  <a:schemeClr val="tx1"/>
                </a:solidFill>
                <a:latin typeface="Twinkl Cursive Looped"/>
              </a:rPr>
              <a:t>Worship 5-</a:t>
            </a:r>
          </a:p>
          <a:p>
            <a:pPr>
              <a:lnSpc>
                <a:spcPct val="100000"/>
              </a:lnSpc>
              <a:spcAft>
                <a:spcPts val="600"/>
              </a:spcAft>
            </a:pPr>
            <a:r>
              <a:rPr lang="en-GB" sz="2400" b="1">
                <a:solidFill>
                  <a:schemeClr val="tx1"/>
                </a:solidFill>
                <a:latin typeface="Twinkl Cursive Looped"/>
              </a:rPr>
              <a:t>Praise worship</a:t>
            </a:r>
          </a:p>
        </p:txBody>
      </p:sp>
      <p:pic>
        <p:nvPicPr>
          <p:cNvPr id="4" name="Picture 2" descr="Adam, Eve, the Gospel, and the Truthfulness of Scripture - Servants of Grace">
            <a:extLst>
              <a:ext uri="{FF2B5EF4-FFF2-40B4-BE49-F238E27FC236}">
                <a16:creationId xmlns:a16="http://schemas.microsoft.com/office/drawing/2014/main" id="{448DE344-6228-4A77-8FEE-B9B454DAFF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2210" y="0"/>
            <a:ext cx="752979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6838966"/>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932B03-0E0A-445E-9A2E-37008A1F5EB3}"/>
              </a:ext>
            </a:extLst>
          </p:cNvPr>
          <p:cNvSpPr>
            <a:spLocks noGrp="1"/>
          </p:cNvSpPr>
          <p:nvPr>
            <p:ph type="title"/>
          </p:nvPr>
        </p:nvSpPr>
        <p:spPr>
          <a:xfrm>
            <a:off x="1066800" y="613097"/>
            <a:ext cx="10058400" cy="1371600"/>
          </a:xfrm>
        </p:spPr>
        <p:txBody>
          <a:bodyPr/>
          <a:lstStyle/>
          <a:p>
            <a:r>
              <a:rPr lang="en-GB"/>
              <a:t>I can see clearly now the rain has gone.</a:t>
            </a:r>
          </a:p>
        </p:txBody>
      </p:sp>
      <p:pic>
        <p:nvPicPr>
          <p:cNvPr id="5" name="Online Media 4" title="Jimmy Cliff - I Can See Clearly Now With Lyrics">
            <a:hlinkClick r:id="" action="ppaction://media"/>
            <a:extLst>
              <a:ext uri="{FF2B5EF4-FFF2-40B4-BE49-F238E27FC236}">
                <a16:creationId xmlns:a16="http://schemas.microsoft.com/office/drawing/2014/main" id="{7B9A4FF5-36CD-4AAC-9C1B-A6848601071B}"/>
              </a:ext>
            </a:extLst>
          </p:cNvPr>
          <p:cNvPicPr>
            <a:picLocks noRot="1" noChangeAspect="1"/>
          </p:cNvPicPr>
          <p:nvPr>
            <a:videoFile r:link="rId1"/>
          </p:nvPr>
        </p:nvPicPr>
        <p:blipFill>
          <a:blip r:embed="rId3"/>
          <a:stretch>
            <a:fillRect/>
          </a:stretch>
        </p:blipFill>
        <p:spPr>
          <a:xfrm>
            <a:off x="2041864" y="1793289"/>
            <a:ext cx="7750206" cy="4208016"/>
          </a:xfrm>
          <a:prstGeom prst="rect">
            <a:avLst/>
          </a:prstGeom>
        </p:spPr>
      </p:pic>
    </p:spTree>
    <p:extLst>
      <p:ext uri="{BB962C8B-B14F-4D97-AF65-F5344CB8AC3E}">
        <p14:creationId xmlns:p14="http://schemas.microsoft.com/office/powerpoint/2010/main" val="3106661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1C3E817E-E139-426E-89E5-9DD346EC75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136">
            <a:extLst>
              <a:ext uri="{FF2B5EF4-FFF2-40B4-BE49-F238E27FC236}">
                <a16:creationId xmlns:a16="http://schemas.microsoft.com/office/drawing/2014/main" id="{E2ADD2F6-F7FC-464F-8F18-5BDBD27A73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75000"/>
              <a:alpha val="60000"/>
            </a:schemeClr>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139" name="Rectangle 138">
            <a:extLst>
              <a:ext uri="{FF2B5EF4-FFF2-40B4-BE49-F238E27FC236}">
                <a16:creationId xmlns:a16="http://schemas.microsoft.com/office/drawing/2014/main" id="{5A3A31F1-FA83-497F-98FF-9A5621DC55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67" y="0"/>
            <a:ext cx="8168743"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Casting Crowns - Voice of Truth [LYRICS] - YouTube">
            <a:extLst>
              <a:ext uri="{FF2B5EF4-FFF2-40B4-BE49-F238E27FC236}">
                <a16:creationId xmlns:a16="http://schemas.microsoft.com/office/drawing/2014/main" id="{546FD3FC-B516-454E-B790-E58C429BB08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956883" y="3313941"/>
            <a:ext cx="2458064" cy="2638789"/>
          </a:xfrm>
          <a:prstGeom prst="rect">
            <a:avLst/>
          </a:prstGeom>
          <a:noFill/>
          <a:extLst>
            <a:ext uri="{909E8E84-426E-40DD-AFC4-6F175D3DCCD1}">
              <a14:hiddenFill xmlns:a14="http://schemas.microsoft.com/office/drawing/2010/main">
                <a:solidFill>
                  <a:srgbClr val="FFFFFF"/>
                </a:solidFill>
              </a14:hiddenFill>
            </a:ext>
          </a:extLst>
        </p:spPr>
      </p:pic>
      <p:sp>
        <p:nvSpPr>
          <p:cNvPr id="141" name="Rectangle 140">
            <a:extLst>
              <a:ext uri="{FF2B5EF4-FFF2-40B4-BE49-F238E27FC236}">
                <a16:creationId xmlns:a16="http://schemas.microsoft.com/office/drawing/2014/main" id="{343FF9E2-8F7E-4BCC-9A50-C41AD8A56D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31468" y="164592"/>
            <a:ext cx="3708894" cy="6540176"/>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8EF3056-5D5E-4305-A9F7-98CA584B9E0F}"/>
              </a:ext>
            </a:extLst>
          </p:cNvPr>
          <p:cNvSpPr txBox="1"/>
          <p:nvPr/>
        </p:nvSpPr>
        <p:spPr>
          <a:xfrm>
            <a:off x="8560024" y="1559768"/>
            <a:ext cx="3238829" cy="3135379"/>
          </a:xfrm>
          <a:prstGeom prst="rect">
            <a:avLst/>
          </a:prstGeom>
        </p:spPr>
        <p:txBody>
          <a:bodyPr vert="horz" lIns="91440" tIns="45720" rIns="91440" bIns="45720" rtlCol="0" anchor="ctr">
            <a:normAutofit/>
          </a:bodyPr>
          <a:lstStyle/>
          <a:p>
            <a:pPr algn="ctr" defTabSz="914400">
              <a:lnSpc>
                <a:spcPct val="83000"/>
              </a:lnSpc>
              <a:spcBef>
                <a:spcPct val="0"/>
              </a:spcBef>
            </a:pPr>
            <a:endParaRPr lang="en-US" sz="3000" cap="all" spc="-100">
              <a:solidFill>
                <a:schemeClr val="tx1">
                  <a:lumMod val="85000"/>
                  <a:lumOff val="15000"/>
                </a:schemeClr>
              </a:solidFill>
              <a:latin typeface="+mj-lt"/>
            </a:endParaRPr>
          </a:p>
          <a:p>
            <a:pPr algn="ctr" defTabSz="914400">
              <a:lnSpc>
                <a:spcPct val="83000"/>
              </a:lnSpc>
              <a:spcBef>
                <a:spcPct val="0"/>
              </a:spcBef>
            </a:pPr>
            <a:endParaRPr lang="en-US" sz="3000" cap="all" spc="-100">
              <a:solidFill>
                <a:schemeClr val="tx1">
                  <a:lumMod val="85000"/>
                  <a:lumOff val="15000"/>
                </a:schemeClr>
              </a:solidFill>
              <a:latin typeface="+mj-lt"/>
            </a:endParaRPr>
          </a:p>
          <a:p>
            <a:pPr algn="ctr" defTabSz="914400">
              <a:lnSpc>
                <a:spcPct val="83000"/>
              </a:lnSpc>
              <a:spcBef>
                <a:spcPct val="0"/>
              </a:spcBef>
            </a:pPr>
            <a:r>
              <a:rPr lang="en-US" sz="3000" cap="all" spc="-100">
                <a:solidFill>
                  <a:schemeClr val="tx1">
                    <a:lumMod val="85000"/>
                    <a:lumOff val="15000"/>
                  </a:schemeClr>
                </a:solidFill>
                <a:latin typeface="+mj-lt"/>
              </a:rPr>
              <a:t>Song to reflect: This is me!</a:t>
            </a:r>
          </a:p>
          <a:p>
            <a:pPr algn="ctr" defTabSz="914400">
              <a:lnSpc>
                <a:spcPct val="83000"/>
              </a:lnSpc>
              <a:spcBef>
                <a:spcPct val="0"/>
              </a:spcBef>
            </a:pPr>
            <a:r>
              <a:rPr lang="en-US" sz="3000" cap="all" spc="-100">
                <a:solidFill>
                  <a:schemeClr val="tx1">
                    <a:lumMod val="85000"/>
                    <a:lumOff val="15000"/>
                  </a:schemeClr>
                </a:solidFill>
                <a:latin typeface="+mj-lt"/>
              </a:rPr>
              <a:t> </a:t>
            </a:r>
          </a:p>
          <a:p>
            <a:pPr algn="ctr" defTabSz="914400">
              <a:lnSpc>
                <a:spcPct val="83000"/>
              </a:lnSpc>
              <a:spcBef>
                <a:spcPct val="0"/>
              </a:spcBef>
            </a:pPr>
            <a:endParaRPr lang="en-US" sz="3000" cap="all" spc="-100">
              <a:solidFill>
                <a:schemeClr val="tx1">
                  <a:lumMod val="85000"/>
                  <a:lumOff val="15000"/>
                </a:schemeClr>
              </a:solidFill>
              <a:latin typeface="+mj-lt"/>
            </a:endParaRPr>
          </a:p>
          <a:p>
            <a:pPr algn="ctr" defTabSz="914400">
              <a:lnSpc>
                <a:spcPct val="83000"/>
              </a:lnSpc>
              <a:spcBef>
                <a:spcPct val="0"/>
              </a:spcBef>
            </a:pPr>
            <a:endParaRPr lang="en-US" sz="3000" cap="all" spc="-100">
              <a:solidFill>
                <a:schemeClr val="tx1">
                  <a:lumMod val="85000"/>
                  <a:lumOff val="15000"/>
                </a:schemeClr>
              </a:solidFill>
              <a:latin typeface="+mj-lt"/>
            </a:endParaRPr>
          </a:p>
          <a:p>
            <a:pPr algn="ctr" defTabSz="914400">
              <a:lnSpc>
                <a:spcPct val="83000"/>
              </a:lnSpc>
              <a:spcBef>
                <a:spcPct val="0"/>
              </a:spcBef>
            </a:pPr>
            <a:endParaRPr lang="en-US" sz="3000" cap="all" spc="-100">
              <a:solidFill>
                <a:schemeClr val="tx1">
                  <a:lumMod val="85000"/>
                  <a:lumOff val="15000"/>
                </a:schemeClr>
              </a:solidFill>
              <a:latin typeface="+mj-lt"/>
            </a:endParaRPr>
          </a:p>
          <a:p>
            <a:pPr algn="ctr" defTabSz="914400">
              <a:lnSpc>
                <a:spcPct val="83000"/>
              </a:lnSpc>
              <a:spcBef>
                <a:spcPct val="0"/>
              </a:spcBef>
              <a:spcAft>
                <a:spcPts val="600"/>
              </a:spcAft>
            </a:pPr>
            <a:endParaRPr lang="en-US" sz="3000" cap="all" spc="-100">
              <a:solidFill>
                <a:schemeClr val="tx1">
                  <a:lumMod val="85000"/>
                  <a:lumOff val="15000"/>
                </a:schemeClr>
              </a:solidFill>
              <a:latin typeface="+mj-lt"/>
            </a:endParaRPr>
          </a:p>
          <a:p>
            <a:pPr algn="ctr" defTabSz="914400">
              <a:lnSpc>
                <a:spcPct val="83000"/>
              </a:lnSpc>
              <a:spcBef>
                <a:spcPct val="0"/>
              </a:spcBef>
              <a:spcAft>
                <a:spcPts val="600"/>
              </a:spcAft>
            </a:pPr>
            <a:endParaRPr lang="en-US" sz="3000" cap="all" spc="-100">
              <a:solidFill>
                <a:schemeClr val="tx1">
                  <a:lumMod val="85000"/>
                  <a:lumOff val="15000"/>
                </a:schemeClr>
              </a:solidFill>
              <a:latin typeface="+mj-lt"/>
            </a:endParaRPr>
          </a:p>
          <a:p>
            <a:pPr algn="ctr" defTabSz="914400">
              <a:lnSpc>
                <a:spcPct val="83000"/>
              </a:lnSpc>
              <a:spcBef>
                <a:spcPct val="0"/>
              </a:spcBef>
              <a:spcAft>
                <a:spcPts val="600"/>
              </a:spcAft>
            </a:pPr>
            <a:endParaRPr lang="en-US" sz="3000" cap="all" spc="-100">
              <a:solidFill>
                <a:schemeClr val="tx1">
                  <a:lumMod val="85000"/>
                  <a:lumOff val="15000"/>
                </a:schemeClr>
              </a:solidFill>
              <a:latin typeface="+mj-lt"/>
            </a:endParaRPr>
          </a:p>
        </p:txBody>
      </p:sp>
      <p:sp>
        <p:nvSpPr>
          <p:cNvPr id="143" name="Rectangle 142">
            <a:extLst>
              <a:ext uri="{FF2B5EF4-FFF2-40B4-BE49-F238E27FC236}">
                <a16:creationId xmlns:a16="http://schemas.microsoft.com/office/drawing/2014/main" id="{47751BC8-250F-493B-BDF9-D45BA5991D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19318" y="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5" name="Straight Connector 144">
            <a:extLst>
              <a:ext uri="{FF2B5EF4-FFF2-40B4-BE49-F238E27FC236}">
                <a16:creationId xmlns:a16="http://schemas.microsoft.com/office/drawing/2014/main" id="{BF0F044C-8394-47CB-8E3D-FA56B069396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33618" y="-1172"/>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6B2DCD75-B707-4C51-8ADC-813834C09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025258" y="-1172"/>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F4851414-8BB1-42EF-912B-608FCE07B2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33618" y="644123"/>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13" name="Online Media 2" title="This Is Me - The Greatest Showman {LYRICS}">
            <a:hlinkClick r:id="" action="ppaction://media"/>
            <a:extLst>
              <a:ext uri="{FF2B5EF4-FFF2-40B4-BE49-F238E27FC236}">
                <a16:creationId xmlns:a16="http://schemas.microsoft.com/office/drawing/2014/main" id="{9E4F376E-4025-4AF2-B7F8-3387C259F843}"/>
              </a:ext>
            </a:extLst>
          </p:cNvPr>
          <p:cNvPicPr>
            <a:picLocks noRot="1" noChangeAspect="1"/>
          </p:cNvPicPr>
          <p:nvPr>
            <a:videoFile r:link="rId1"/>
          </p:nvPr>
        </p:nvPicPr>
        <p:blipFill>
          <a:blip r:embed="rId4"/>
          <a:stretch>
            <a:fillRect/>
          </a:stretch>
        </p:blipFill>
        <p:spPr>
          <a:xfrm>
            <a:off x="294299" y="855406"/>
            <a:ext cx="7750206" cy="5399329"/>
          </a:xfrm>
          <a:prstGeom prst="rect">
            <a:avLst/>
          </a:prstGeom>
        </p:spPr>
      </p:pic>
    </p:spTree>
    <p:extLst>
      <p:ext uri="{BB962C8B-B14F-4D97-AF65-F5344CB8AC3E}">
        <p14:creationId xmlns:p14="http://schemas.microsoft.com/office/powerpoint/2010/main" val="1916183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3"/>
                                        </p:tgtEl>
                                      </p:cBhvr>
                                    </p:cmd>
                                  </p:childTnLst>
                                </p:cTn>
                              </p:par>
                            </p:childTnLst>
                          </p:cTn>
                        </p:par>
                      </p:childTnLst>
                    </p:cTn>
                  </p:par>
                </p:childTnLst>
              </p:cTn>
              <p:nextCondLst>
                <p:cond evt="onClick" delay="0">
                  <p:tgtEl>
                    <p:spTgt spid="13"/>
                  </p:tgtEl>
                </p:cond>
              </p:nextCondLst>
            </p:seq>
            <p:video>
              <p:cMediaNode vol="80000">
                <p:cTn id="12" fill="hold" display="0">
                  <p:stCondLst>
                    <p:cond delay="indefinite"/>
                  </p:stCondLst>
                </p:cTn>
                <p:tgtEl>
                  <p:spTgt spid="13"/>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FC39D-BD34-4350-B97A-3A7BDDF50899}"/>
              </a:ext>
            </a:extLst>
          </p:cNvPr>
          <p:cNvSpPr>
            <a:spLocks noGrp="1"/>
          </p:cNvSpPr>
          <p:nvPr>
            <p:ph type="title"/>
          </p:nvPr>
        </p:nvSpPr>
        <p:spPr/>
        <p:txBody>
          <a:bodyPr/>
          <a:lstStyle/>
          <a:p>
            <a:r>
              <a:rPr lang="en-GB"/>
              <a:t>Especially for key stage 1 </a:t>
            </a:r>
            <a:br>
              <a:rPr lang="en-GB"/>
            </a:br>
            <a:r>
              <a:rPr lang="en-GB"/>
              <a:t>–The butterfly song</a:t>
            </a:r>
          </a:p>
        </p:txBody>
      </p:sp>
      <p:pic>
        <p:nvPicPr>
          <p:cNvPr id="10" name="Online Media 9" title="If I were a butterfly - Lyrics and music">
            <a:hlinkClick r:id="" action="ppaction://media"/>
            <a:extLst>
              <a:ext uri="{FF2B5EF4-FFF2-40B4-BE49-F238E27FC236}">
                <a16:creationId xmlns:a16="http://schemas.microsoft.com/office/drawing/2014/main" id="{0F24228B-D96C-4A3D-8C85-32DC48354AE8}"/>
              </a:ext>
            </a:extLst>
          </p:cNvPr>
          <p:cNvPicPr>
            <a:picLocks noRot="1" noChangeAspect="1"/>
          </p:cNvPicPr>
          <p:nvPr>
            <a:videoFile r:link="rId1"/>
          </p:nvPr>
        </p:nvPicPr>
        <p:blipFill>
          <a:blip r:embed="rId3"/>
          <a:stretch>
            <a:fillRect/>
          </a:stretch>
        </p:blipFill>
        <p:spPr>
          <a:xfrm>
            <a:off x="1154097" y="2175029"/>
            <a:ext cx="9232777" cy="4040377"/>
          </a:xfrm>
          <a:prstGeom prst="rect">
            <a:avLst/>
          </a:prstGeom>
        </p:spPr>
      </p:pic>
    </p:spTree>
    <p:extLst>
      <p:ext uri="{BB962C8B-B14F-4D97-AF65-F5344CB8AC3E}">
        <p14:creationId xmlns:p14="http://schemas.microsoft.com/office/powerpoint/2010/main" val="487569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3" name="Rectangle 72">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77" name="Rectangle 76">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9" name="Group 78">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80" name="Straight Connector 79">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84" name="Rectangle 83">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choral singing narrow - Colne Valley Male Voice Choir">
            <a:extLst>
              <a:ext uri="{FF2B5EF4-FFF2-40B4-BE49-F238E27FC236}">
                <a16:creationId xmlns:a16="http://schemas.microsoft.com/office/drawing/2014/main" id="{5E5D99B9-ECD7-44C2-8446-B500D7C4641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4593" b="10751"/>
          <a:stretch/>
        </p:blipFill>
        <p:spPr bwMode="auto">
          <a:xfrm>
            <a:off x="-1" y="10"/>
            <a:ext cx="12192000" cy="4551026"/>
          </a:xfrm>
          <a:prstGeom prst="rect">
            <a:avLst/>
          </a:prstGeom>
          <a:noFill/>
          <a:extLst>
            <a:ext uri="{909E8E84-426E-40DD-AFC4-6F175D3DCCD1}">
              <a14:hiddenFill xmlns:a14="http://schemas.microsoft.com/office/drawing/2010/main">
                <a:solidFill>
                  <a:srgbClr val="FFFFFF"/>
                </a:solidFill>
              </a14:hiddenFill>
            </a:ext>
          </a:extLst>
        </p:spPr>
      </p:pic>
      <p:sp>
        <p:nvSpPr>
          <p:cNvPr id="86" name="Rectangle 85">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30074"/>
            <a:ext cx="12192000" cy="2327925"/>
          </a:xfrm>
          <a:prstGeom prst="rect">
            <a:avLst/>
          </a:prstGeom>
          <a:solidFill>
            <a:schemeClr val="bg1">
              <a:lumMod val="75000"/>
              <a:lumOff val="25000"/>
            </a:schemeClr>
          </a:solidFill>
          <a:ln w="6350" cap="sq" cmpd="sng" algn="ctr">
            <a:noFill/>
            <a:prstDash val="solid"/>
            <a:miter lim="800000"/>
          </a:ln>
          <a:effectLst/>
        </p:spPr>
      </p:sp>
      <p:sp>
        <p:nvSpPr>
          <p:cNvPr id="88" name="Rectangle 87">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116" y="4692768"/>
            <a:ext cx="11859768" cy="200253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706E2942-F6C0-4702-8E4C-1BB91427D1F4}"/>
              </a:ext>
            </a:extLst>
          </p:cNvPr>
          <p:cNvSpPr>
            <a:spLocks noGrp="1"/>
          </p:cNvSpPr>
          <p:nvPr>
            <p:ph type="title"/>
          </p:nvPr>
        </p:nvSpPr>
        <p:spPr>
          <a:xfrm>
            <a:off x="372723" y="4956811"/>
            <a:ext cx="11439414" cy="897439"/>
          </a:xfrm>
        </p:spPr>
        <p:txBody>
          <a:bodyPr vert="horz" lIns="91440" tIns="45720" rIns="91440" bIns="45720" rtlCol="0" anchor="ctr">
            <a:normAutofit/>
          </a:bodyPr>
          <a:lstStyle/>
          <a:p>
            <a:pPr algn="ctr">
              <a:lnSpc>
                <a:spcPct val="83000"/>
              </a:lnSpc>
            </a:pPr>
            <a:r>
              <a:rPr lang="en-US" sz="4400" b="0" cap="all" spc="-100">
                <a:solidFill>
                  <a:schemeClr val="tx1"/>
                </a:solidFill>
              </a:rPr>
              <a:t>Children’s choice</a:t>
            </a:r>
          </a:p>
        </p:txBody>
      </p:sp>
    </p:spTree>
    <p:extLst>
      <p:ext uri="{BB962C8B-B14F-4D97-AF65-F5344CB8AC3E}">
        <p14:creationId xmlns:p14="http://schemas.microsoft.com/office/powerpoint/2010/main" val="64745845"/>
      </p:ext>
    </p:extLst>
  </p:cSld>
  <p:clrMapOvr>
    <a:overrideClrMapping bg1="dk1" tx1="lt1" bg2="dk2" tx2="lt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533786" y="1557228"/>
            <a:ext cx="5355264" cy="4406250"/>
          </a:xfrm>
        </p:spPr>
        <p:txBody>
          <a:bodyPr vert="horz" lIns="91440" tIns="45720" rIns="91440" bIns="45720" rtlCol="0" anchor="t">
            <a:normAutofit/>
          </a:bodyPr>
          <a:lstStyle/>
          <a:p>
            <a:pPr>
              <a:spcAft>
                <a:spcPts val="600"/>
              </a:spcAft>
            </a:pPr>
            <a:endParaRPr lang="en-GB">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2" name="Picture 4" descr="A group of people around each other&#10;&#10;Description automatically generated">
            <a:extLst>
              <a:ext uri="{FF2B5EF4-FFF2-40B4-BE49-F238E27FC236}">
                <a16:creationId xmlns:a16="http://schemas.microsoft.com/office/drawing/2014/main" id="{7CB1009C-7030-4BBD-BE8F-7D01BE1BD3B4}"/>
              </a:ext>
            </a:extLst>
          </p:cNvPr>
          <p:cNvPicPr>
            <a:picLocks noChangeAspect="1"/>
          </p:cNvPicPr>
          <p:nvPr/>
        </p:nvPicPr>
        <p:blipFill>
          <a:blip r:embed="rId2"/>
          <a:stretch>
            <a:fillRect/>
          </a:stretch>
        </p:blipFill>
        <p:spPr>
          <a:xfrm>
            <a:off x="993569" y="859813"/>
            <a:ext cx="3960420" cy="4950347"/>
          </a:xfrm>
          <a:prstGeom prst="rect">
            <a:avLst/>
          </a:prstGeom>
        </p:spPr>
      </p:pic>
      <p:pic>
        <p:nvPicPr>
          <p:cNvPr id="3074" name="Picture 2" descr="The Lord&amp;#39;s Prayer Display Posters by Twinkl Printable Resources | TpT">
            <a:extLst>
              <a:ext uri="{FF2B5EF4-FFF2-40B4-BE49-F238E27FC236}">
                <a16:creationId xmlns:a16="http://schemas.microsoft.com/office/drawing/2014/main" id="{FAD109EE-75F8-46DF-BB55-6C77EA8BCE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9663" y="457197"/>
            <a:ext cx="6815135" cy="5943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2064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1340361"/>
            <a:ext cx="3729162" cy="3341700"/>
          </a:xfrm>
        </p:spPr>
        <p:txBody>
          <a:bodyPr>
            <a:normAutofit/>
          </a:bodyPr>
          <a:lstStyle/>
          <a:p>
            <a:r>
              <a:rPr lang="en-GB" sz="3600">
                <a:solidFill>
                  <a:schemeClr val="tx1"/>
                </a:solidFill>
                <a:latin typeface="Twinkl Cursive Looped" panose="02000000000000000000" pitchFamily="2" charset="0"/>
              </a:rPr>
              <a:t>Collective worship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703870"/>
          </a:xfrm>
        </p:spPr>
        <p:txBody>
          <a:bodyPr vert="horz" lIns="91440" tIns="45720" rIns="91440" bIns="45720" rtlCol="0">
            <a:noAutofit/>
          </a:bodyPr>
          <a:lstStyle/>
          <a:p>
            <a:pPr>
              <a:lnSpc>
                <a:spcPct val="100000"/>
              </a:lnSpc>
              <a:spcAft>
                <a:spcPts val="600"/>
              </a:spcAft>
            </a:pPr>
            <a:r>
              <a:rPr lang="en-GB" sz="2400" b="1">
                <a:solidFill>
                  <a:schemeClr val="tx1"/>
                </a:solidFill>
                <a:latin typeface="Twinkl Cursive Looped"/>
              </a:rPr>
              <a:t>The value of </a:t>
            </a:r>
            <a:r>
              <a:rPr lang="en-GB" sz="2400" b="1">
                <a:solidFill>
                  <a:srgbClr val="00B0F0"/>
                </a:solidFill>
                <a:latin typeface="Twinkl Cursive Looped"/>
              </a:rPr>
              <a:t>Truthfulness</a:t>
            </a:r>
          </a:p>
          <a:p>
            <a:pPr>
              <a:lnSpc>
                <a:spcPct val="100000"/>
              </a:lnSpc>
              <a:spcAft>
                <a:spcPts val="600"/>
              </a:spcAft>
            </a:pPr>
            <a:r>
              <a:rPr lang="en-GB" sz="2400">
                <a:solidFill>
                  <a:schemeClr val="tx1"/>
                </a:solidFill>
                <a:latin typeface="Twinkl Cursive Looped"/>
              </a:rPr>
              <a:t>“The truth will set you free” John 8:32</a:t>
            </a:r>
          </a:p>
          <a:p>
            <a:pPr>
              <a:lnSpc>
                <a:spcPct val="100000"/>
              </a:lnSpc>
              <a:spcAft>
                <a:spcPts val="600"/>
              </a:spcAft>
            </a:pPr>
            <a:r>
              <a:rPr lang="en-GB" sz="2400" b="1">
                <a:solidFill>
                  <a:schemeClr val="tx1"/>
                </a:solidFill>
                <a:latin typeface="Twinkl Cursive Looped"/>
              </a:rPr>
              <a:t>Worship 5-</a:t>
            </a:r>
          </a:p>
          <a:p>
            <a:pPr>
              <a:lnSpc>
                <a:spcPct val="100000"/>
              </a:lnSpc>
              <a:spcAft>
                <a:spcPts val="600"/>
              </a:spcAft>
            </a:pPr>
            <a:r>
              <a:rPr lang="en-GB" sz="2400" b="1">
                <a:solidFill>
                  <a:schemeClr val="tx1"/>
                </a:solidFill>
                <a:latin typeface="Twinkl Cursive Looped"/>
              </a:rPr>
              <a:t>Class worship Thursday</a:t>
            </a:r>
          </a:p>
        </p:txBody>
      </p:sp>
      <p:pic>
        <p:nvPicPr>
          <p:cNvPr id="4" name="Picture 2" descr="Adam, Eve, the Gospel, and the Truthfulness of Scripture - Servants of Grace">
            <a:extLst>
              <a:ext uri="{FF2B5EF4-FFF2-40B4-BE49-F238E27FC236}">
                <a16:creationId xmlns:a16="http://schemas.microsoft.com/office/drawing/2014/main" id="{448DE344-6228-4A77-8FEE-B9B454DAFF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2210" y="0"/>
            <a:ext cx="752979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6221362"/>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A8702010-68BC-443D-88D4-407773D980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137" name="Rectangle 136">
            <a:extLst>
              <a:ext uri="{FF2B5EF4-FFF2-40B4-BE49-F238E27FC236}">
                <a16:creationId xmlns:a16="http://schemas.microsoft.com/office/drawing/2014/main" id="{CFFB3FCD-ADAB-4198-B351-2D48D2A624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550923" y="1024670"/>
            <a:ext cx="5716338" cy="1817143"/>
          </a:xfrm>
        </p:spPr>
        <p:txBody>
          <a:bodyPr>
            <a:normAutofit/>
          </a:bodyPr>
          <a:lstStyle/>
          <a:p>
            <a:r>
              <a:rPr lang="en-GB" sz="6000">
                <a:latin typeface="Twinkl Cursive Looped" panose="02000000000000000000" pitchFamily="2" charset="0"/>
              </a:rPr>
              <a:t>Reflection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1317386" y="2290439"/>
            <a:ext cx="5355264" cy="3341877"/>
          </a:xfrm>
        </p:spPr>
        <p:txBody>
          <a:bodyPr vert="horz" lIns="91440" tIns="45720" rIns="91440" bIns="45720" rtlCol="0">
            <a:normAutofit/>
          </a:bodyPr>
          <a:lstStyle/>
          <a:p>
            <a:pPr>
              <a:lnSpc>
                <a:spcPct val="100000"/>
              </a:lnSpc>
              <a:spcAft>
                <a:spcPts val="600"/>
              </a:spcAft>
            </a:pPr>
            <a:r>
              <a:rPr lang="en-GB" sz="3200" b="1">
                <a:latin typeface="Twinkl Cursive Looped"/>
              </a:rPr>
              <a:t>Can you make something that makes you see something a different way?</a:t>
            </a:r>
          </a:p>
          <a:p>
            <a:pPr>
              <a:lnSpc>
                <a:spcPct val="100000"/>
              </a:lnSpc>
              <a:spcAft>
                <a:spcPts val="600"/>
              </a:spcAft>
            </a:pPr>
            <a:endParaRPr lang="en-GB" sz="3200" b="1">
              <a:latin typeface="Twinkl Cursive Looped"/>
            </a:endParaRPr>
          </a:p>
        </p:txBody>
      </p:sp>
      <p:sp>
        <p:nvSpPr>
          <p:cNvPr id="139" name="Rectangle 138">
            <a:extLst>
              <a:ext uri="{FF2B5EF4-FFF2-40B4-BE49-F238E27FC236}">
                <a16:creationId xmlns:a16="http://schemas.microsoft.com/office/drawing/2014/main" id="{728BB691-7718-4B75-B2DC-DD370B7D05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48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1" name="Straight Connector 140">
            <a:extLst>
              <a:ext uri="{FF2B5EF4-FFF2-40B4-BE49-F238E27FC236}">
                <a16:creationId xmlns:a16="http://schemas.microsoft.com/office/drawing/2014/main" id="{934E5709-24C6-4EAA-A963-DEB137693C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491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4A50C428-FB13-481F-9585-5BCCF34DB1E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408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2ABEFF2D-6408-485D-BAD5-EFF000E256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491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7174" name="Picture 6" descr="Grid Drawing Worksheets Symmetry Free Printable Optical Illusions Math  Coordinates Kumon Free Printable Optical Illusions Worksheets coloring  pages 1st grade math topics third grade math games ccss math grade 5 math  coordinates">
            <a:extLst>
              <a:ext uri="{FF2B5EF4-FFF2-40B4-BE49-F238E27FC236}">
                <a16:creationId xmlns:a16="http://schemas.microsoft.com/office/drawing/2014/main" id="{243DE1F8-7925-4971-BE86-44A7155023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6864" y="720600"/>
            <a:ext cx="4090950" cy="56796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143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Candle vigil to mark COVID-19 anniversary | North Bay Nugget">
            <a:extLst>
              <a:ext uri="{FF2B5EF4-FFF2-40B4-BE49-F238E27FC236}">
                <a16:creationId xmlns:a16="http://schemas.microsoft.com/office/drawing/2014/main" id="{DB8821FC-C373-401E-94F1-FC05BA65CC3C}"/>
              </a:ext>
            </a:extLst>
          </p:cNvPr>
          <p:cNvPicPr/>
          <p:nvPr/>
        </p:nvPicPr>
        <p:blipFill rotWithShape="1">
          <a:blip r:embed="rId2">
            <a:extLst>
              <a:ext uri="{28A0092B-C50C-407E-A947-70E740481C1C}">
                <a14:useLocalDpi xmlns:a14="http://schemas.microsoft.com/office/drawing/2010/main" val="0"/>
              </a:ext>
            </a:extLst>
          </a:blip>
          <a:srcRect t="18521" r="-2" b="24311"/>
          <a:stretch/>
        </p:blipFill>
        <p:spPr bwMode="auto">
          <a:xfrm>
            <a:off x="7531511" y="3351888"/>
            <a:ext cx="4660490" cy="3506112"/>
          </a:xfrm>
          <a:custGeom>
            <a:avLst/>
            <a:gdLst/>
            <a:ahLst/>
            <a:cxnLst/>
            <a:rect l="l" t="t" r="r" b="b"/>
            <a:pathLst>
              <a:path w="4397481" h="3351888">
                <a:moveTo>
                  <a:pt x="0" y="0"/>
                </a:moveTo>
                <a:lnTo>
                  <a:pt x="4397481" y="0"/>
                </a:lnTo>
                <a:lnTo>
                  <a:pt x="4397481" y="3351888"/>
                </a:lnTo>
                <a:lnTo>
                  <a:pt x="1552363" y="3351888"/>
                </a:lnTo>
                <a:close/>
              </a:path>
            </a:pathLst>
          </a:custGeom>
          <a:noFill/>
        </p:spPr>
      </p:pic>
      <p:pic>
        <p:nvPicPr>
          <p:cNvPr id="6" name="Picture 5" descr="Bible with a crown of thorns on a wooden table | Crown of thorns, Worship  backgrounds, Jesus christ images">
            <a:extLst>
              <a:ext uri="{FF2B5EF4-FFF2-40B4-BE49-F238E27FC236}">
                <a16:creationId xmlns:a16="http://schemas.microsoft.com/office/drawing/2014/main" id="{ED52DE9A-584E-423B-AE12-4AADD86ECD59}"/>
              </a:ext>
            </a:extLst>
          </p:cNvPr>
          <p:cNvPicPr/>
          <p:nvPr/>
        </p:nvPicPr>
        <p:blipFill rotWithShape="1">
          <a:blip r:embed="rId3">
            <a:extLst>
              <a:ext uri="{28A0092B-C50C-407E-A947-70E740481C1C}">
                <a14:useLocalDpi xmlns:a14="http://schemas.microsoft.com/office/drawing/2010/main" val="0"/>
              </a:ext>
            </a:extLst>
          </a:blip>
          <a:srcRect r="11302" b="2"/>
          <a:stretch/>
        </p:blipFill>
        <p:spPr bwMode="auto">
          <a:xfrm>
            <a:off x="20" y="10"/>
            <a:ext cx="9154673" cy="6863475"/>
          </a:xfrm>
          <a:custGeom>
            <a:avLst/>
            <a:gdLst/>
            <a:ahLst/>
            <a:cxnLst/>
            <a:rect l="l" t="t" r="r" b="b"/>
            <a:pathLst>
              <a:path w="9154693" h="6863485">
                <a:moveTo>
                  <a:pt x="0" y="0"/>
                </a:moveTo>
                <a:lnTo>
                  <a:pt x="5976000" y="0"/>
                </a:lnTo>
                <a:lnTo>
                  <a:pt x="9154693" y="6863485"/>
                </a:lnTo>
                <a:lnTo>
                  <a:pt x="0" y="6863485"/>
                </a:lnTo>
                <a:lnTo>
                  <a:pt x="0" y="0"/>
                </a:lnTo>
                <a:close/>
              </a:path>
            </a:pathLst>
          </a:custGeom>
          <a:noFill/>
        </p:spPr>
      </p:pic>
      <p:pic>
        <p:nvPicPr>
          <p:cNvPr id="7" name="Picture 6" descr="A picture containing text, sunset, outdoor, sun&#10;&#10;Description automatically generated">
            <a:extLst>
              <a:ext uri="{FF2B5EF4-FFF2-40B4-BE49-F238E27FC236}">
                <a16:creationId xmlns:a16="http://schemas.microsoft.com/office/drawing/2014/main" id="{F36B5C4A-EA04-4F5D-B459-354AC0F7B796}"/>
              </a:ext>
            </a:extLst>
          </p:cNvPr>
          <p:cNvPicPr/>
          <p:nvPr/>
        </p:nvPicPr>
        <p:blipFill rotWithShape="1">
          <a:blip r:embed="rId4">
            <a:extLst>
              <a:ext uri="{28A0092B-C50C-407E-A947-70E740481C1C}">
                <a14:useLocalDpi xmlns:a14="http://schemas.microsoft.com/office/drawing/2010/main" val="0"/>
              </a:ext>
            </a:extLst>
          </a:blip>
          <a:srcRect r="-2" b="797"/>
          <a:stretch/>
        </p:blipFill>
        <p:spPr bwMode="auto">
          <a:xfrm>
            <a:off x="5977142" y="5494"/>
            <a:ext cx="6214838" cy="3346394"/>
          </a:xfrm>
          <a:custGeom>
            <a:avLst/>
            <a:gdLst/>
            <a:ahLst/>
            <a:cxnLst/>
            <a:rect l="l" t="t" r="r" b="b"/>
            <a:pathLst>
              <a:path w="6023811" h="3346404">
                <a:moveTo>
                  <a:pt x="0" y="0"/>
                </a:moveTo>
                <a:lnTo>
                  <a:pt x="6023811" y="0"/>
                </a:lnTo>
                <a:lnTo>
                  <a:pt x="6023811" y="3346404"/>
                </a:lnTo>
                <a:lnTo>
                  <a:pt x="1549824" y="3346404"/>
                </a:lnTo>
                <a:close/>
              </a:path>
            </a:pathLst>
          </a:custGeom>
          <a:noFill/>
        </p:spPr>
      </p:pic>
      <p:sp>
        <p:nvSpPr>
          <p:cNvPr id="9" name="TextBox 8">
            <a:extLst>
              <a:ext uri="{FF2B5EF4-FFF2-40B4-BE49-F238E27FC236}">
                <a16:creationId xmlns:a16="http://schemas.microsoft.com/office/drawing/2014/main" id="{C197ABFF-1A72-4936-865E-7A86A78D513B}"/>
              </a:ext>
            </a:extLst>
          </p:cNvPr>
          <p:cNvSpPr txBox="1"/>
          <p:nvPr/>
        </p:nvSpPr>
        <p:spPr>
          <a:xfrm>
            <a:off x="97472" y="5836465"/>
            <a:ext cx="5879670" cy="686347"/>
          </a:xfrm>
          <a:prstGeom prst="rect">
            <a:avLst/>
          </a:prstGeom>
          <a:solidFill>
            <a:srgbClr val="000000">
              <a:alpha val="50000"/>
            </a:srgbClr>
          </a:solidFill>
          <a:ln>
            <a:noFill/>
          </a:ln>
        </p:spPr>
        <p:txBody>
          <a:bodyPr wrap="square" rtlCol="0">
            <a:noAutofit/>
          </a:bodyPr>
          <a:lstStyle/>
          <a:p>
            <a:pPr algn="ctr">
              <a:spcAft>
                <a:spcPts val="600"/>
              </a:spcAft>
            </a:pPr>
            <a:r>
              <a:rPr lang="en-GB" sz="2400">
                <a:solidFill>
                  <a:srgbClr val="FFFFFF"/>
                </a:solidFill>
              </a:rPr>
              <a:t>We think of God the Father who teaches us through his word.</a:t>
            </a:r>
          </a:p>
        </p:txBody>
      </p:sp>
      <p:sp>
        <p:nvSpPr>
          <p:cNvPr id="10" name="TextBox 9">
            <a:extLst>
              <a:ext uri="{FF2B5EF4-FFF2-40B4-BE49-F238E27FC236}">
                <a16:creationId xmlns:a16="http://schemas.microsoft.com/office/drawing/2014/main" id="{E69D528C-37E2-4F98-BE9F-A740D766B028}"/>
              </a:ext>
            </a:extLst>
          </p:cNvPr>
          <p:cNvSpPr txBox="1"/>
          <p:nvPr/>
        </p:nvSpPr>
        <p:spPr>
          <a:xfrm>
            <a:off x="6096000" y="2998636"/>
            <a:ext cx="6023811" cy="334639"/>
          </a:xfrm>
          <a:prstGeom prst="rect">
            <a:avLst/>
          </a:prstGeom>
          <a:solidFill>
            <a:srgbClr val="000000">
              <a:alpha val="50000"/>
            </a:srgbClr>
          </a:solidFill>
          <a:ln>
            <a:noFill/>
          </a:ln>
        </p:spPr>
        <p:txBody>
          <a:bodyPr wrap="square" rtlCol="0">
            <a:noAutofit/>
          </a:bodyPr>
          <a:lstStyle/>
          <a:p>
            <a:pPr algn="ctr">
              <a:spcAft>
                <a:spcPts val="600"/>
              </a:spcAft>
            </a:pPr>
            <a:r>
              <a:rPr lang="en-GB" sz="2000">
                <a:solidFill>
                  <a:srgbClr val="FFFFFF"/>
                </a:solidFill>
              </a:rPr>
              <a:t>We think of God’s son, Jesus who loves us</a:t>
            </a:r>
            <a:r>
              <a:rPr lang="en-GB" sz="1150">
                <a:solidFill>
                  <a:srgbClr val="FFFFFF"/>
                </a:solidFill>
              </a:rPr>
              <a:t>.</a:t>
            </a:r>
          </a:p>
        </p:txBody>
      </p:sp>
      <p:sp>
        <p:nvSpPr>
          <p:cNvPr id="11" name="TextBox 10">
            <a:extLst>
              <a:ext uri="{FF2B5EF4-FFF2-40B4-BE49-F238E27FC236}">
                <a16:creationId xmlns:a16="http://schemas.microsoft.com/office/drawing/2014/main" id="{ADFCD8AE-66F7-4A9D-8694-53D948B465C4}"/>
              </a:ext>
            </a:extLst>
          </p:cNvPr>
          <p:cNvSpPr txBox="1"/>
          <p:nvPr/>
        </p:nvSpPr>
        <p:spPr>
          <a:xfrm>
            <a:off x="7794499" y="6012044"/>
            <a:ext cx="4397481" cy="335188"/>
          </a:xfrm>
          <a:prstGeom prst="rect">
            <a:avLst/>
          </a:prstGeom>
          <a:solidFill>
            <a:srgbClr val="000000">
              <a:alpha val="50000"/>
            </a:srgbClr>
          </a:solidFill>
          <a:ln>
            <a:noFill/>
          </a:ln>
        </p:spPr>
        <p:txBody>
          <a:bodyPr wrap="square" rtlCol="0">
            <a:noAutofit/>
          </a:bodyPr>
          <a:lstStyle/>
          <a:p>
            <a:pPr algn="ctr">
              <a:spcAft>
                <a:spcPts val="600"/>
              </a:spcAft>
            </a:pPr>
            <a:r>
              <a:rPr lang="en-GB" sz="2400">
                <a:solidFill>
                  <a:srgbClr val="FFFFFF"/>
                </a:solidFill>
              </a:rPr>
              <a:t>We think of God, the Holy spirit, who guides us.</a:t>
            </a:r>
          </a:p>
        </p:txBody>
      </p:sp>
    </p:spTree>
    <p:extLst>
      <p:ext uri="{BB962C8B-B14F-4D97-AF65-F5344CB8AC3E}">
        <p14:creationId xmlns:p14="http://schemas.microsoft.com/office/powerpoint/2010/main" val="249537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533786" y="1557228"/>
            <a:ext cx="5355264" cy="4406250"/>
          </a:xfrm>
        </p:spPr>
        <p:txBody>
          <a:bodyPr vert="horz" lIns="91440" tIns="45720" rIns="91440" bIns="45720" rtlCol="0" anchor="t">
            <a:normAutofit/>
          </a:bodyPr>
          <a:lstStyle/>
          <a:p>
            <a:pPr>
              <a:spcAft>
                <a:spcPts val="600"/>
              </a:spcAft>
            </a:pPr>
            <a:endParaRPr lang="en-GB">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2" name="Picture 4" descr="A group of people around each other&#10;&#10;Description automatically generated">
            <a:extLst>
              <a:ext uri="{FF2B5EF4-FFF2-40B4-BE49-F238E27FC236}">
                <a16:creationId xmlns:a16="http://schemas.microsoft.com/office/drawing/2014/main" id="{7CB1009C-7030-4BBD-BE8F-7D01BE1BD3B4}"/>
              </a:ext>
            </a:extLst>
          </p:cNvPr>
          <p:cNvPicPr>
            <a:picLocks noChangeAspect="1"/>
          </p:cNvPicPr>
          <p:nvPr/>
        </p:nvPicPr>
        <p:blipFill>
          <a:blip r:embed="rId2"/>
          <a:stretch>
            <a:fillRect/>
          </a:stretch>
        </p:blipFill>
        <p:spPr>
          <a:xfrm>
            <a:off x="993569" y="859813"/>
            <a:ext cx="3960420" cy="4950347"/>
          </a:xfrm>
          <a:prstGeom prst="rect">
            <a:avLst/>
          </a:prstGeom>
        </p:spPr>
      </p:pic>
      <p:pic>
        <p:nvPicPr>
          <p:cNvPr id="3074" name="Picture 2" descr="The Lord&amp;#39;s Prayer Display Posters by Twinkl Printable Resources | TpT">
            <a:extLst>
              <a:ext uri="{FF2B5EF4-FFF2-40B4-BE49-F238E27FC236}">
                <a16:creationId xmlns:a16="http://schemas.microsoft.com/office/drawing/2014/main" id="{FAD109EE-75F8-46DF-BB55-6C77EA8BCE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9663" y="457197"/>
            <a:ext cx="6815135" cy="5943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3905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355230"/>
            <a:ext cx="3729162" cy="3341700"/>
          </a:xfrm>
        </p:spPr>
        <p:txBody>
          <a:bodyPr>
            <a:normAutofit/>
          </a:bodyPr>
          <a:lstStyle/>
          <a:p>
            <a:r>
              <a:rPr lang="en-GB" sz="3600">
                <a:solidFill>
                  <a:schemeClr val="tx1"/>
                </a:solidFill>
                <a:latin typeface="Twinkl Cursive Looped" panose="02000000000000000000" pitchFamily="2" charset="0"/>
              </a:rPr>
              <a:t>Celebration Collective worship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703870"/>
          </a:xfrm>
        </p:spPr>
        <p:txBody>
          <a:bodyPr vert="horz" lIns="91440" tIns="45720" rIns="91440" bIns="45720" rtlCol="0">
            <a:noAutofit/>
          </a:bodyPr>
          <a:lstStyle/>
          <a:p>
            <a:pPr>
              <a:lnSpc>
                <a:spcPct val="100000"/>
              </a:lnSpc>
              <a:spcAft>
                <a:spcPts val="600"/>
              </a:spcAft>
            </a:pPr>
            <a:r>
              <a:rPr lang="en-GB" sz="2400" b="1">
                <a:solidFill>
                  <a:schemeClr val="tx1"/>
                </a:solidFill>
                <a:latin typeface="Twinkl Cursive Looped"/>
              </a:rPr>
              <a:t>The value of </a:t>
            </a:r>
            <a:r>
              <a:rPr lang="en-GB" sz="2400" b="1">
                <a:solidFill>
                  <a:srgbClr val="00B0F0"/>
                </a:solidFill>
                <a:latin typeface="Twinkl Cursive Looped"/>
              </a:rPr>
              <a:t>Truthfulness</a:t>
            </a:r>
          </a:p>
          <a:p>
            <a:pPr>
              <a:lnSpc>
                <a:spcPct val="100000"/>
              </a:lnSpc>
              <a:spcAft>
                <a:spcPts val="600"/>
              </a:spcAft>
            </a:pPr>
            <a:r>
              <a:rPr lang="en-GB" sz="2400">
                <a:solidFill>
                  <a:schemeClr val="tx1"/>
                </a:solidFill>
                <a:latin typeface="Twinkl Cursive Looped"/>
              </a:rPr>
              <a:t>“The truth will set you free” John 8:32</a:t>
            </a:r>
          </a:p>
          <a:p>
            <a:pPr>
              <a:lnSpc>
                <a:spcPct val="100000"/>
              </a:lnSpc>
              <a:spcAft>
                <a:spcPts val="600"/>
              </a:spcAft>
            </a:pPr>
            <a:r>
              <a:rPr lang="en-GB" sz="2400" b="1">
                <a:solidFill>
                  <a:schemeClr val="tx1"/>
                </a:solidFill>
                <a:latin typeface="Twinkl Cursive Looped"/>
              </a:rPr>
              <a:t>Worship -5 </a:t>
            </a:r>
          </a:p>
          <a:p>
            <a:pPr>
              <a:lnSpc>
                <a:spcPct val="100000"/>
              </a:lnSpc>
              <a:spcAft>
                <a:spcPts val="600"/>
              </a:spcAft>
            </a:pPr>
            <a:r>
              <a:rPr lang="en-GB" sz="2400" b="1">
                <a:solidFill>
                  <a:schemeClr val="tx1"/>
                </a:solidFill>
                <a:latin typeface="Twinkl Cursive Looped"/>
              </a:rPr>
              <a:t>Celebration worship</a:t>
            </a:r>
          </a:p>
        </p:txBody>
      </p:sp>
      <p:pic>
        <p:nvPicPr>
          <p:cNvPr id="4" name="Picture 2" descr="Adam, Eve, the Gospel, and the Truthfulness of Scripture - Servants of Grace">
            <a:extLst>
              <a:ext uri="{FF2B5EF4-FFF2-40B4-BE49-F238E27FC236}">
                <a16:creationId xmlns:a16="http://schemas.microsoft.com/office/drawing/2014/main" id="{448DE344-6228-4A77-8FEE-B9B454DAFF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2210" y="0"/>
            <a:ext cx="752979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5930041"/>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3" name="Rectangle 72">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77" name="Rectangle 76">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9" name="Group 78">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80" name="Straight Connector 79">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84" name="Rectangle 83">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descr="Happy Birthday&amp;#39; Song Facts—History of &amp;#39;Happy Birthday&amp;#39; Song">
            <a:extLst>
              <a:ext uri="{FF2B5EF4-FFF2-40B4-BE49-F238E27FC236}">
                <a16:creationId xmlns:a16="http://schemas.microsoft.com/office/drawing/2014/main" id="{8EF12D12-123B-4C44-80ED-64E1EAA220C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5715"/>
          <a:stretch/>
        </p:blipFill>
        <p:spPr bwMode="auto">
          <a:xfrm>
            <a:off x="-1" y="10"/>
            <a:ext cx="12192000" cy="4551026"/>
          </a:xfrm>
          <a:prstGeom prst="rect">
            <a:avLst/>
          </a:prstGeom>
          <a:noFill/>
          <a:extLst>
            <a:ext uri="{909E8E84-426E-40DD-AFC4-6F175D3DCCD1}">
              <a14:hiddenFill xmlns:a14="http://schemas.microsoft.com/office/drawing/2010/main">
                <a:solidFill>
                  <a:srgbClr val="FFFFFF"/>
                </a:solidFill>
              </a14:hiddenFill>
            </a:ext>
          </a:extLst>
        </p:spPr>
      </p:pic>
      <p:sp>
        <p:nvSpPr>
          <p:cNvPr id="86" name="Rectangle 85">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30074"/>
            <a:ext cx="12192000" cy="2327925"/>
          </a:xfrm>
          <a:prstGeom prst="rect">
            <a:avLst/>
          </a:prstGeom>
          <a:solidFill>
            <a:schemeClr val="bg1">
              <a:lumMod val="75000"/>
              <a:lumOff val="25000"/>
            </a:schemeClr>
          </a:solidFill>
          <a:ln w="6350" cap="sq" cmpd="sng" algn="ctr">
            <a:noFill/>
            <a:prstDash val="solid"/>
            <a:miter lim="800000"/>
          </a:ln>
          <a:effectLst/>
        </p:spPr>
      </p:sp>
      <p:sp>
        <p:nvSpPr>
          <p:cNvPr id="88" name="Rectangle 87">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116" y="4692768"/>
            <a:ext cx="11859768" cy="200253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B9D0253D-13B3-40D0-A3E5-44E36B241AF2}"/>
              </a:ext>
            </a:extLst>
          </p:cNvPr>
          <p:cNvSpPr>
            <a:spLocks noGrp="1"/>
          </p:cNvSpPr>
          <p:nvPr>
            <p:ph type="title"/>
          </p:nvPr>
        </p:nvSpPr>
        <p:spPr>
          <a:xfrm>
            <a:off x="372723" y="4956811"/>
            <a:ext cx="11439414" cy="897439"/>
          </a:xfrm>
        </p:spPr>
        <p:txBody>
          <a:bodyPr vert="horz" lIns="91440" tIns="45720" rIns="91440" bIns="45720" rtlCol="0" anchor="ctr">
            <a:normAutofit/>
          </a:bodyPr>
          <a:lstStyle/>
          <a:p>
            <a:pPr algn="ctr">
              <a:lnSpc>
                <a:spcPct val="83000"/>
              </a:lnSpc>
            </a:pPr>
            <a:r>
              <a:rPr lang="en-US" sz="4400" b="0" cap="all" spc="-100">
                <a:solidFill>
                  <a:schemeClr val="tx1"/>
                </a:solidFill>
                <a:latin typeface="Twinkl Cursive Looped" panose="02000000000000000000" pitchFamily="2" charset="0"/>
              </a:rPr>
              <a:t>Birthdays….Happy Birthday to YOU</a:t>
            </a:r>
            <a:r>
              <a:rPr lang="en-US" sz="4400" b="0" cap="all" spc="-100">
                <a:solidFill>
                  <a:schemeClr val="tx1"/>
                </a:solidFill>
              </a:rPr>
              <a:t>.</a:t>
            </a:r>
          </a:p>
        </p:txBody>
      </p:sp>
    </p:spTree>
    <p:extLst>
      <p:ext uri="{BB962C8B-B14F-4D97-AF65-F5344CB8AC3E}">
        <p14:creationId xmlns:p14="http://schemas.microsoft.com/office/powerpoint/2010/main" val="3791407326"/>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7" name="Rectangle 136">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39" name="Rectangle 138">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41" name="Rectangle 140">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43" name="Group 142">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144" name="Straight Connector 143">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148" name="Rectangle 147">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3,249,422 Growth Stock Photos and Images - 123RF">
            <a:extLst>
              <a:ext uri="{FF2B5EF4-FFF2-40B4-BE49-F238E27FC236}">
                <a16:creationId xmlns:a16="http://schemas.microsoft.com/office/drawing/2014/main" id="{5D27E426-AED1-437B-8683-DE2DC494A47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846"/>
          <a:stretch/>
        </p:blipFill>
        <p:spPr bwMode="auto">
          <a:xfrm>
            <a:off x="20" y="10"/>
            <a:ext cx="12191979" cy="6857990"/>
          </a:xfrm>
          <a:prstGeom prst="rect">
            <a:avLst/>
          </a:prstGeom>
          <a:noFill/>
          <a:extLst>
            <a:ext uri="{909E8E84-426E-40DD-AFC4-6F175D3DCCD1}">
              <a14:hiddenFill xmlns:a14="http://schemas.microsoft.com/office/drawing/2010/main">
                <a:solidFill>
                  <a:srgbClr val="FFFFFF"/>
                </a:solidFill>
              </a14:hiddenFill>
            </a:ext>
          </a:extLst>
        </p:spPr>
      </p:pic>
      <p:sp>
        <p:nvSpPr>
          <p:cNvPr id="150" name="Rectangle 149">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alpha val="30000"/>
            </a:schemeClr>
          </a:solidFill>
          <a:ln w="6350" cap="sq" cmpd="sng" algn="ctr">
            <a:noFill/>
            <a:prstDash val="solid"/>
            <a:miter lim="800000"/>
          </a:ln>
          <a:effectLst/>
        </p:spPr>
      </p:sp>
      <p:sp>
        <p:nvSpPr>
          <p:cNvPr id="152" name="Rectangle 151">
            <a:extLst>
              <a:ext uri="{FF2B5EF4-FFF2-40B4-BE49-F238E27FC236}">
                <a16:creationId xmlns:a16="http://schemas.microsoft.com/office/drawing/2014/main" id="{7990846F-3F1A-44C0-89BC-2CEB1E8F58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rgbClr val="5CB346">
              <a:alpha val="40000"/>
            </a:srgbClr>
          </a:solidFill>
          <a:ln w="6350" cap="sq" cmpd="sng" algn="ctr">
            <a:noFill/>
            <a:prstDash val="solid"/>
            <a:miter lim="800000"/>
          </a:ln>
          <a:effectLst/>
        </p:spPr>
      </p:sp>
      <p:sp>
        <p:nvSpPr>
          <p:cNvPr id="154" name="Rectangle 153">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51DE489E-8B1A-4E9B-9F9E-852BE1C230D3}"/>
              </a:ext>
            </a:extLst>
          </p:cNvPr>
          <p:cNvSpPr>
            <a:spLocks noGrp="1"/>
          </p:cNvSpPr>
          <p:nvPr>
            <p:ph type="title"/>
          </p:nvPr>
        </p:nvSpPr>
        <p:spPr>
          <a:xfrm>
            <a:off x="466524" y="1340361"/>
            <a:ext cx="3729162" cy="3341700"/>
          </a:xfrm>
        </p:spPr>
        <p:txBody>
          <a:bodyPr vert="horz" lIns="91440" tIns="45720" rIns="91440" bIns="45720" rtlCol="0" anchor="ctr">
            <a:normAutofit/>
          </a:bodyPr>
          <a:lstStyle/>
          <a:p>
            <a:pPr algn="ctr">
              <a:lnSpc>
                <a:spcPct val="83000"/>
              </a:lnSpc>
            </a:pPr>
            <a:r>
              <a:rPr lang="en-US" sz="3600" b="0" cap="all" spc="-100">
                <a:solidFill>
                  <a:schemeClr val="tx1"/>
                </a:solidFill>
              </a:rPr>
              <a:t>Personal Development Awards</a:t>
            </a:r>
          </a:p>
        </p:txBody>
      </p:sp>
      <p:pic>
        <p:nvPicPr>
          <p:cNvPr id="10" name="Picture 9">
            <a:extLst>
              <a:ext uri="{FF2B5EF4-FFF2-40B4-BE49-F238E27FC236}">
                <a16:creationId xmlns:a16="http://schemas.microsoft.com/office/drawing/2014/main" id="{D4B4F2C3-2A8F-4A83-B856-A5A1F3FC15D7}"/>
              </a:ext>
            </a:extLst>
          </p:cNvPr>
          <p:cNvPicPr>
            <a:picLocks noChangeAspect="1"/>
          </p:cNvPicPr>
          <p:nvPr/>
        </p:nvPicPr>
        <p:blipFill>
          <a:blip r:embed="rId3"/>
          <a:stretch>
            <a:fillRect/>
          </a:stretch>
        </p:blipFill>
        <p:spPr>
          <a:xfrm>
            <a:off x="4992796" y="395326"/>
            <a:ext cx="6630924" cy="475488"/>
          </a:xfrm>
          <a:prstGeom prst="rect">
            <a:avLst/>
          </a:prstGeom>
        </p:spPr>
      </p:pic>
    </p:spTree>
    <p:extLst>
      <p:ext uri="{BB962C8B-B14F-4D97-AF65-F5344CB8AC3E}">
        <p14:creationId xmlns:p14="http://schemas.microsoft.com/office/powerpoint/2010/main" val="2433831735"/>
      </p:ext>
    </p:extLst>
  </p:cSld>
  <p:clrMapOvr>
    <a:overrideClrMapping bg1="dk1" tx1="lt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932B03-0E0A-445E-9A2E-37008A1F5EB3}"/>
              </a:ext>
            </a:extLst>
          </p:cNvPr>
          <p:cNvSpPr>
            <a:spLocks noGrp="1"/>
          </p:cNvSpPr>
          <p:nvPr>
            <p:ph type="title"/>
          </p:nvPr>
        </p:nvSpPr>
        <p:spPr>
          <a:xfrm>
            <a:off x="1066800" y="613097"/>
            <a:ext cx="10058400" cy="1371600"/>
          </a:xfrm>
        </p:spPr>
        <p:txBody>
          <a:bodyPr/>
          <a:lstStyle/>
          <a:p>
            <a:r>
              <a:rPr lang="en-GB"/>
              <a:t>I can see clearly now the rain has gone.</a:t>
            </a:r>
          </a:p>
        </p:txBody>
      </p:sp>
      <p:pic>
        <p:nvPicPr>
          <p:cNvPr id="5" name="Online Media 4" title="Jimmy Cliff - I Can See Clearly Now With Lyrics">
            <a:hlinkClick r:id="" action="ppaction://media"/>
            <a:extLst>
              <a:ext uri="{FF2B5EF4-FFF2-40B4-BE49-F238E27FC236}">
                <a16:creationId xmlns:a16="http://schemas.microsoft.com/office/drawing/2014/main" id="{7B9A4FF5-36CD-4AAC-9C1B-A6848601071B}"/>
              </a:ext>
            </a:extLst>
          </p:cNvPr>
          <p:cNvPicPr>
            <a:picLocks noRot="1" noChangeAspect="1"/>
          </p:cNvPicPr>
          <p:nvPr>
            <a:videoFile r:link="rId1"/>
          </p:nvPr>
        </p:nvPicPr>
        <p:blipFill>
          <a:blip r:embed="rId3"/>
          <a:stretch>
            <a:fillRect/>
          </a:stretch>
        </p:blipFill>
        <p:spPr>
          <a:xfrm>
            <a:off x="2041864" y="1793289"/>
            <a:ext cx="7750206" cy="4208016"/>
          </a:xfrm>
          <a:prstGeom prst="rect">
            <a:avLst/>
          </a:prstGeom>
        </p:spPr>
      </p:pic>
    </p:spTree>
    <p:extLst>
      <p:ext uri="{BB962C8B-B14F-4D97-AF65-F5344CB8AC3E}">
        <p14:creationId xmlns:p14="http://schemas.microsoft.com/office/powerpoint/2010/main" val="932333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3" name="Rectangle 72">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75" name="Rectangle 74">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77" name="Rectangle 76">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9" name="Group 78">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80" name="Straight Connector 79">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84" name="Rectangle 83">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a:extLst>
              <a:ext uri="{FF2B5EF4-FFF2-40B4-BE49-F238E27FC236}">
                <a16:creationId xmlns:a16="http://schemas.microsoft.com/office/drawing/2014/main" id="{A8702010-68BC-443D-88D4-407773D980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88" name="Rectangle 87">
            <a:extLst>
              <a:ext uri="{FF2B5EF4-FFF2-40B4-BE49-F238E27FC236}">
                <a16:creationId xmlns:a16="http://schemas.microsoft.com/office/drawing/2014/main" id="{CFFB3FCD-ADAB-4198-B351-2D48D2A624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2" name="Title 1">
            <a:extLst>
              <a:ext uri="{FF2B5EF4-FFF2-40B4-BE49-F238E27FC236}">
                <a16:creationId xmlns:a16="http://schemas.microsoft.com/office/drawing/2014/main" id="{7C98BC01-3202-4963-97F4-2F741AC165CA}"/>
              </a:ext>
            </a:extLst>
          </p:cNvPr>
          <p:cNvSpPr>
            <a:spLocks noGrp="1"/>
          </p:cNvSpPr>
          <p:nvPr>
            <p:ph type="title"/>
          </p:nvPr>
        </p:nvSpPr>
        <p:spPr>
          <a:xfrm>
            <a:off x="1066806" y="2642181"/>
            <a:ext cx="5716338" cy="2161272"/>
          </a:xfrm>
        </p:spPr>
        <p:txBody>
          <a:bodyPr vert="horz" lIns="91440" tIns="45720" rIns="91440" bIns="45720" rtlCol="0" anchor="ctr">
            <a:normAutofit fontScale="90000"/>
          </a:bodyPr>
          <a:lstStyle/>
          <a:p>
            <a:pPr algn="ctr">
              <a:lnSpc>
                <a:spcPct val="83000"/>
              </a:lnSpc>
            </a:pPr>
            <a:r>
              <a:rPr lang="en-US" sz="6000" b="0" cap="all" spc="-100">
                <a:latin typeface="Twinkl Cursive Looped" panose="02000000000000000000" pitchFamily="2" charset="0"/>
              </a:rPr>
              <a:t>Head Teacher Awards</a:t>
            </a:r>
            <a:br>
              <a:rPr lang="en-US" sz="6000" b="0" cap="all" spc="-100">
                <a:latin typeface="Twinkl Cursive Looped" panose="02000000000000000000" pitchFamily="2" charset="0"/>
              </a:rPr>
            </a:br>
            <a:endParaRPr lang="en-US" sz="6000" b="0" cap="all" spc="-100">
              <a:latin typeface="Twinkl Cursive Looped" panose="02000000000000000000" pitchFamily="2" charset="0"/>
            </a:endParaRPr>
          </a:p>
        </p:txBody>
      </p:sp>
      <p:sp>
        <p:nvSpPr>
          <p:cNvPr id="90" name="Rectangle 89">
            <a:extLst>
              <a:ext uri="{FF2B5EF4-FFF2-40B4-BE49-F238E27FC236}">
                <a16:creationId xmlns:a16="http://schemas.microsoft.com/office/drawing/2014/main" id="{728BB691-7718-4B75-B2DC-DD370B7D05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48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92" name="Straight Connector 91">
            <a:extLst>
              <a:ext uri="{FF2B5EF4-FFF2-40B4-BE49-F238E27FC236}">
                <a16:creationId xmlns:a16="http://schemas.microsoft.com/office/drawing/2014/main" id="{934E5709-24C6-4EAA-A963-DEB137693C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491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4A50C428-FB13-481F-9585-5BCCF34DB1E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408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2ABEFF2D-6408-485D-BAD5-EFF000E256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491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5122" name="Picture 2" descr="Headteacher Awards - Concordia Academy">
            <a:extLst>
              <a:ext uri="{FF2B5EF4-FFF2-40B4-BE49-F238E27FC236}">
                <a16:creationId xmlns:a16="http://schemas.microsoft.com/office/drawing/2014/main" id="{751A5E1E-B0F3-48BF-99AB-B0AAA516406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724" r="16529"/>
          <a:stretch/>
        </p:blipFill>
        <p:spPr bwMode="auto">
          <a:xfrm>
            <a:off x="7228702" y="621793"/>
            <a:ext cx="4342547" cy="561441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BB974C2-3234-41A2-9455-0D4719365036}"/>
              </a:ext>
            </a:extLst>
          </p:cNvPr>
          <p:cNvSpPr txBox="1"/>
          <p:nvPr/>
        </p:nvSpPr>
        <p:spPr>
          <a:xfrm>
            <a:off x="1308366" y="4766330"/>
            <a:ext cx="5233219" cy="769441"/>
          </a:xfrm>
          <a:prstGeom prst="rect">
            <a:avLst/>
          </a:prstGeom>
          <a:noFill/>
        </p:spPr>
        <p:txBody>
          <a:bodyPr wrap="square" rtlCol="0">
            <a:spAutoFit/>
          </a:bodyPr>
          <a:lstStyle/>
          <a:p>
            <a:r>
              <a:rPr lang="en-GB" sz="4400" b="1">
                <a:solidFill>
                  <a:srgbClr val="FF0000"/>
                </a:solidFill>
                <a:latin typeface="Twinkl Cursive Looped" panose="02000000000000000000" pitchFamily="2" charset="0"/>
              </a:rPr>
              <a:t>A</a:t>
            </a:r>
            <a:r>
              <a:rPr lang="en-GB" sz="4400">
                <a:latin typeface="Twinkl Cursive Looped" panose="02000000000000000000" pitchFamily="2" charset="0"/>
              </a:rPr>
              <a:t>chievement for all</a:t>
            </a:r>
          </a:p>
        </p:txBody>
      </p:sp>
      <p:pic>
        <p:nvPicPr>
          <p:cNvPr id="20" name="Picture 19">
            <a:extLst>
              <a:ext uri="{FF2B5EF4-FFF2-40B4-BE49-F238E27FC236}">
                <a16:creationId xmlns:a16="http://schemas.microsoft.com/office/drawing/2014/main" id="{54862A52-8201-4151-BE13-1BCC4A530EF1}"/>
              </a:ext>
            </a:extLst>
          </p:cNvPr>
          <p:cNvPicPr>
            <a:picLocks noChangeAspect="1"/>
          </p:cNvPicPr>
          <p:nvPr/>
        </p:nvPicPr>
        <p:blipFill>
          <a:blip r:embed="rId3"/>
          <a:stretch>
            <a:fillRect/>
          </a:stretch>
        </p:blipFill>
        <p:spPr>
          <a:xfrm>
            <a:off x="952824" y="1333009"/>
            <a:ext cx="6630924" cy="475488"/>
          </a:xfrm>
          <a:prstGeom prst="rect">
            <a:avLst/>
          </a:prstGeom>
        </p:spPr>
      </p:pic>
    </p:spTree>
    <p:extLst>
      <p:ext uri="{BB962C8B-B14F-4D97-AF65-F5344CB8AC3E}">
        <p14:creationId xmlns:p14="http://schemas.microsoft.com/office/powerpoint/2010/main" val="18931070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4DB13E-F722-4ED6-BB00-556651E95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1419E3D9-C5FB-41A9-B6D2-DFB210BB6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2" name="Rectangle 11">
            <a:extLst>
              <a:ext uri="{FF2B5EF4-FFF2-40B4-BE49-F238E27FC236}">
                <a16:creationId xmlns:a16="http://schemas.microsoft.com/office/drawing/2014/main" id="{367909BF-1DF7-4ACE-8F58-6CF719BB2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4" name="Rectangle 13">
            <a:extLst>
              <a:ext uri="{FF2B5EF4-FFF2-40B4-BE49-F238E27FC236}">
                <a16:creationId xmlns:a16="http://schemas.microsoft.com/office/drawing/2014/main" id="{89E8BEDB-0BBC-4F21-9CFB-8530D664C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6" name="Group 15">
            <a:extLst>
              <a:ext uri="{FF2B5EF4-FFF2-40B4-BE49-F238E27FC236}">
                <a16:creationId xmlns:a16="http://schemas.microsoft.com/office/drawing/2014/main" id="{E26428D7-C6F3-473D-A360-A3F5C3E872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51D6D676-6F2F-4446-9935-2D8D038214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9BAEA2B-9C25-4B43-8C9A-A9D0C3E9B15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1FC5F3A-7F1A-4EE8-A913-C8E96ACC3C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1" name="Rectangle 20">
            <a:extLst>
              <a:ext uri="{FF2B5EF4-FFF2-40B4-BE49-F238E27FC236}">
                <a16:creationId xmlns:a16="http://schemas.microsoft.com/office/drawing/2014/main" id="{420551B3-B4DA-48EE-988C-4FAEAEB5C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dhesive notes on glass wall">
            <a:extLst>
              <a:ext uri="{FF2B5EF4-FFF2-40B4-BE49-F238E27FC236}">
                <a16:creationId xmlns:a16="http://schemas.microsoft.com/office/drawing/2014/main" id="{6020D36A-CA55-4418-A367-56991CA9E3E4}"/>
              </a:ext>
            </a:extLst>
          </p:cNvPr>
          <p:cNvPicPr>
            <a:picLocks noChangeAspect="1"/>
          </p:cNvPicPr>
          <p:nvPr/>
        </p:nvPicPr>
        <p:blipFill rotWithShape="1">
          <a:blip r:embed="rId2"/>
          <a:srcRect t="13015" b="2715"/>
          <a:stretch/>
        </p:blipFill>
        <p:spPr>
          <a:xfrm>
            <a:off x="20" y="-22"/>
            <a:ext cx="12191977" cy="6858022"/>
          </a:xfrm>
          <a:prstGeom prst="rect">
            <a:avLst/>
          </a:prstGeom>
        </p:spPr>
      </p:pic>
      <p:sp>
        <p:nvSpPr>
          <p:cNvPr id="23" name="Rectangle 22">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103377" y="1100316"/>
            <a:ext cx="6858003" cy="4657347"/>
          </a:xfrm>
          <a:prstGeom prst="rect">
            <a:avLst/>
          </a:prstGeom>
          <a:gradFill flip="none" rotWithShape="1">
            <a:gsLst>
              <a:gs pos="48000">
                <a:schemeClr val="tx1">
                  <a:alpha val="24000"/>
                </a:schemeClr>
              </a:gs>
              <a:gs pos="85000">
                <a:schemeClr val="tx1">
                  <a:alpha val="45000"/>
                </a:schemeClr>
              </a:gs>
              <a:gs pos="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708657-7ADB-43EA-AD7B-8189090E9710}"/>
              </a:ext>
            </a:extLst>
          </p:cNvPr>
          <p:cNvSpPr>
            <a:spLocks noGrp="1"/>
          </p:cNvSpPr>
          <p:nvPr>
            <p:ph type="title"/>
          </p:nvPr>
        </p:nvSpPr>
        <p:spPr>
          <a:xfrm>
            <a:off x="643466" y="643467"/>
            <a:ext cx="5452529" cy="3569242"/>
          </a:xfrm>
        </p:spPr>
        <p:txBody>
          <a:bodyPr vert="horz" lIns="91440" tIns="45720" rIns="91440" bIns="45720" rtlCol="0" anchor="t">
            <a:normAutofit/>
          </a:bodyPr>
          <a:lstStyle/>
          <a:p>
            <a:pPr>
              <a:lnSpc>
                <a:spcPct val="83000"/>
              </a:lnSpc>
            </a:pPr>
            <a:r>
              <a:rPr lang="en-US" sz="6000" b="0" cap="all" spc="-100">
                <a:solidFill>
                  <a:schemeClr val="bg1"/>
                </a:solidFill>
              </a:rPr>
              <a:t>Reminders:</a:t>
            </a:r>
          </a:p>
        </p:txBody>
      </p:sp>
      <p:sp>
        <p:nvSpPr>
          <p:cNvPr id="25" name="Rectangle 24">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731935" y="1397930"/>
            <a:ext cx="6858003" cy="4062128"/>
          </a:xfrm>
          <a:prstGeom prst="rect">
            <a:avLst/>
          </a:prstGeom>
          <a:gradFill flip="none" rotWithShape="1">
            <a:gsLst>
              <a:gs pos="48000">
                <a:schemeClr val="tx1">
                  <a:alpha val="24000"/>
                </a:schemeClr>
              </a:gs>
              <a:gs pos="85000">
                <a:schemeClr val="tx1">
                  <a:alpha val="45000"/>
                </a:schemeClr>
              </a:gs>
              <a:gs pos="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9689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6043237" y="1342937"/>
            <a:ext cx="5355264" cy="4406250"/>
          </a:xfrm>
        </p:spPr>
        <p:txBody>
          <a:bodyPr vert="horz" lIns="91440" tIns="45720" rIns="91440" bIns="45720" rtlCol="0" anchor="t">
            <a:normAutofit/>
          </a:bodyPr>
          <a:lstStyle/>
          <a:p>
            <a:pPr>
              <a:lnSpc>
                <a:spcPct val="107000"/>
              </a:lnSpc>
              <a:spcAft>
                <a:spcPts val="800"/>
              </a:spcAft>
            </a:pPr>
            <a:r>
              <a:rPr lang="en-GB" sz="4800" b="1">
                <a:latin typeface="Twinkl Cursive Looped" panose="02000000000000000000" pitchFamily="2" charset="0"/>
                <a:ea typeface="Calibri" panose="020F0502020204030204" pitchFamily="34" charset="0"/>
                <a:cs typeface="Times New Roman" panose="02020603050405020304" pitchFamily="18" charset="0"/>
              </a:rPr>
              <a:t> </a:t>
            </a:r>
            <a:endParaRPr lang="en-GB" sz="4800">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endParaRPr lang="en-GB">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7170" name="Picture 2" descr="Postcard from Timperley: 14/10/12 - 21/10/12">
            <a:extLst>
              <a:ext uri="{FF2B5EF4-FFF2-40B4-BE49-F238E27FC236}">
                <a16:creationId xmlns:a16="http://schemas.microsoft.com/office/drawing/2014/main" id="{E7F57D64-36AD-464C-9D95-D9BE72D50E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737" y="614417"/>
            <a:ext cx="5262953" cy="5134769"/>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BBC - Manchester - Faith - My Passion">
            <a:extLst>
              <a:ext uri="{FF2B5EF4-FFF2-40B4-BE49-F238E27FC236}">
                <a16:creationId xmlns:a16="http://schemas.microsoft.com/office/drawing/2014/main" id="{AA866BD8-6542-4068-9389-DCE16D485F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81325" y="1022226"/>
            <a:ext cx="1447800" cy="193357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783CBC1-73CB-4B43-992D-2666442BE648}"/>
              </a:ext>
            </a:extLst>
          </p:cNvPr>
          <p:cNvSpPr txBox="1"/>
          <p:nvPr/>
        </p:nvSpPr>
        <p:spPr>
          <a:xfrm>
            <a:off x="6243484" y="2340077"/>
            <a:ext cx="3156155" cy="1569660"/>
          </a:xfrm>
          <a:prstGeom prst="rect">
            <a:avLst/>
          </a:prstGeom>
          <a:noFill/>
        </p:spPr>
        <p:txBody>
          <a:bodyPr wrap="square" rtlCol="0">
            <a:spAutoFit/>
          </a:bodyPr>
          <a:lstStyle/>
          <a:p>
            <a:r>
              <a:rPr lang="en-GB" sz="3200">
                <a:latin typeface="Twinkl Cursive Looped" panose="02000000000000000000" pitchFamily="2" charset="0"/>
              </a:rPr>
              <a:t>Reverend Jan</a:t>
            </a:r>
          </a:p>
          <a:p>
            <a:endParaRPr lang="en-GB" sz="3200">
              <a:latin typeface="Twinkl Cursive Looped" panose="02000000000000000000" pitchFamily="2" charset="0"/>
            </a:endParaRPr>
          </a:p>
          <a:p>
            <a:r>
              <a:rPr lang="en-GB" sz="3200">
                <a:latin typeface="Twinkl Cursive Looped" panose="02000000000000000000" pitchFamily="2" charset="0"/>
              </a:rPr>
              <a:t>Blessing to all</a:t>
            </a:r>
          </a:p>
        </p:txBody>
      </p:sp>
    </p:spTree>
    <p:extLst>
      <p:ext uri="{BB962C8B-B14F-4D97-AF65-F5344CB8AC3E}">
        <p14:creationId xmlns:p14="http://schemas.microsoft.com/office/powerpoint/2010/main" val="1022972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B64270-FD73-470D-A908-E493EDF295CE}"/>
              </a:ext>
            </a:extLst>
          </p:cNvPr>
          <p:cNvSpPr>
            <a:spLocks noGrp="1"/>
          </p:cNvSpPr>
          <p:nvPr>
            <p:ph type="title"/>
          </p:nvPr>
        </p:nvSpPr>
        <p:spPr/>
        <p:txBody>
          <a:bodyPr/>
          <a:lstStyle/>
          <a:p>
            <a:r>
              <a:rPr lang="en-GB"/>
              <a:t>I can see it now…</a:t>
            </a:r>
          </a:p>
        </p:txBody>
      </p:sp>
      <p:pic>
        <p:nvPicPr>
          <p:cNvPr id="8194" name="Picture 2" descr="Optical illusion - latest news, breaking stories and comment - The  Independent">
            <a:extLst>
              <a:ext uri="{FF2B5EF4-FFF2-40B4-BE49-F238E27FC236}">
                <a16:creationId xmlns:a16="http://schemas.microsoft.com/office/drawing/2014/main" id="{9B9B6C2A-756C-4CD4-B599-D8FB0D292A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445" y="1781057"/>
            <a:ext cx="3991897" cy="4572000"/>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Photos of Mind-Boggling Optical Illusions and How They Work">
            <a:extLst>
              <a:ext uri="{FF2B5EF4-FFF2-40B4-BE49-F238E27FC236}">
                <a16:creationId xmlns:a16="http://schemas.microsoft.com/office/drawing/2014/main" id="{CC66DDA3-BD10-4029-BEA2-4878941DEF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78477" y="403123"/>
            <a:ext cx="3333136" cy="6022258"/>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Optical Illusions and Brain Science | Ever Widening Circles">
            <a:extLst>
              <a:ext uri="{FF2B5EF4-FFF2-40B4-BE49-F238E27FC236}">
                <a16:creationId xmlns:a16="http://schemas.microsoft.com/office/drawing/2014/main" id="{F73528B3-2634-477A-A8DD-98BB81797D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11613" y="585019"/>
            <a:ext cx="3711679" cy="484380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B2088CC-062E-4BF5-8F81-BC065CC37D46}"/>
              </a:ext>
            </a:extLst>
          </p:cNvPr>
          <p:cNvSpPr txBox="1"/>
          <p:nvPr/>
        </p:nvSpPr>
        <p:spPr>
          <a:xfrm>
            <a:off x="8327923" y="5712542"/>
            <a:ext cx="3264309" cy="646331"/>
          </a:xfrm>
          <a:prstGeom prst="rect">
            <a:avLst/>
          </a:prstGeom>
          <a:noFill/>
        </p:spPr>
        <p:txBody>
          <a:bodyPr wrap="square" rtlCol="0">
            <a:spAutoFit/>
          </a:bodyPr>
          <a:lstStyle/>
          <a:p>
            <a:r>
              <a:rPr lang="en-GB" sz="3600" b="1"/>
              <a:t>Can you?</a:t>
            </a:r>
            <a:endParaRPr lang="en-GB"/>
          </a:p>
        </p:txBody>
      </p:sp>
    </p:spTree>
    <p:extLst>
      <p:ext uri="{BB962C8B-B14F-4D97-AF65-F5344CB8AC3E}">
        <p14:creationId xmlns:p14="http://schemas.microsoft.com/office/powerpoint/2010/main" val="3696776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70E50514-20F5-4FA2-AA86-F3282943F003}"/>
              </a:ext>
            </a:extLst>
          </p:cNvPr>
          <p:cNvSpPr txBox="1"/>
          <p:nvPr/>
        </p:nvSpPr>
        <p:spPr>
          <a:xfrm>
            <a:off x="738731" y="621791"/>
            <a:ext cx="3025402" cy="3779817"/>
          </a:xfrm>
          <a:prstGeom prst="rect">
            <a:avLst/>
          </a:prstGeom>
          <a:noFill/>
        </p:spPr>
        <p:txBody>
          <a:bodyPr wrap="square" lIns="91440" tIns="45720" rIns="91440" bIns="45720" rtlCol="0" anchor="t">
            <a:spAutoFit/>
          </a:bodyPr>
          <a:lstStyle/>
          <a:p>
            <a:pPr>
              <a:lnSpc>
                <a:spcPct val="107000"/>
              </a:lnSpc>
              <a:spcAft>
                <a:spcPts val="800"/>
              </a:spcAft>
            </a:pPr>
            <a:r>
              <a:rPr lang="en-GB" sz="3200">
                <a:effectLst/>
                <a:latin typeface="Twinkl Cursive Looped"/>
                <a:ea typeface="Calibri" panose="020F0502020204030204" pitchFamily="34" charset="0"/>
                <a:cs typeface="Times New Roman"/>
              </a:rPr>
              <a:t>Seeing the truth</a:t>
            </a:r>
          </a:p>
          <a:p>
            <a:pPr>
              <a:lnSpc>
                <a:spcPct val="107000"/>
              </a:lnSpc>
              <a:spcAft>
                <a:spcPts val="800"/>
              </a:spcAft>
            </a:pPr>
            <a:r>
              <a:rPr lang="en-GB" sz="2000">
                <a:effectLst/>
                <a:latin typeface="Twinkl Cursive Looped"/>
                <a:ea typeface="Calibri" panose="020F0502020204030204" pitchFamily="34" charset="0"/>
                <a:cs typeface="Times New Roman"/>
              </a:rPr>
              <a:t>In this act of worship we will learn how Saul has a change of heart on the road to Damascus. His story will help us to know that we can admit to mistakes and live our lives in different ways.</a:t>
            </a:r>
          </a:p>
          <a:p>
            <a:pPr>
              <a:lnSpc>
                <a:spcPct val="107000"/>
              </a:lnSpc>
              <a:spcAft>
                <a:spcPts val="800"/>
              </a:spcAft>
            </a:pPr>
            <a:endParaRPr lang="en-GB" sz="2000">
              <a:latin typeface="Twinkl Cursive Looped"/>
              <a:ea typeface="Calibri" panose="020F0502020204030204" pitchFamily="34" charset="0"/>
              <a:cs typeface="Times New Roman"/>
            </a:endParaRPr>
          </a:p>
        </p:txBody>
      </p:sp>
      <p:pic>
        <p:nvPicPr>
          <p:cNvPr id="2" name="Online Media 1" title="Saul becomes Paul">
            <a:hlinkClick r:id="" action="ppaction://media"/>
            <a:extLst>
              <a:ext uri="{FF2B5EF4-FFF2-40B4-BE49-F238E27FC236}">
                <a16:creationId xmlns:a16="http://schemas.microsoft.com/office/drawing/2014/main" id="{6DF291DD-D0CA-4238-BE33-4D10F28A5B9B}"/>
              </a:ext>
            </a:extLst>
          </p:cNvPr>
          <p:cNvPicPr>
            <a:picLocks noRot="1" noChangeAspect="1"/>
          </p:cNvPicPr>
          <p:nvPr>
            <a:videoFile r:link="rId1"/>
          </p:nvPr>
        </p:nvPicPr>
        <p:blipFill>
          <a:blip r:embed="rId3"/>
          <a:stretch>
            <a:fillRect/>
          </a:stretch>
        </p:blipFill>
        <p:spPr>
          <a:xfrm>
            <a:off x="4270159" y="1251496"/>
            <a:ext cx="7119891" cy="4984711"/>
          </a:xfrm>
          <a:prstGeom prst="rect">
            <a:avLst/>
          </a:prstGeom>
        </p:spPr>
      </p:pic>
    </p:spTree>
    <p:extLst>
      <p:ext uri="{BB962C8B-B14F-4D97-AF65-F5344CB8AC3E}">
        <p14:creationId xmlns:p14="http://schemas.microsoft.com/office/powerpoint/2010/main" val="2634865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6" name="Rectangle 85">
            <a:extLst>
              <a:ext uri="{FF2B5EF4-FFF2-40B4-BE49-F238E27FC236}">
                <a16:creationId xmlns:a16="http://schemas.microsoft.com/office/drawing/2014/main" id="{1E94681D-2A4C-4A8D-B9B5-31D440D032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a:extLst>
              <a:ext uri="{FF2B5EF4-FFF2-40B4-BE49-F238E27FC236}">
                <a16:creationId xmlns:a16="http://schemas.microsoft.com/office/drawing/2014/main" id="{FB65ABA3-820C-4D75-9437-9EFA1ADFE1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90" name="Rectangle 89">
            <a:extLst>
              <a:ext uri="{FF2B5EF4-FFF2-40B4-BE49-F238E27FC236}">
                <a16:creationId xmlns:a16="http://schemas.microsoft.com/office/drawing/2014/main" id="{036BF2FB-90D8-48DB-BD34-D040CDCFF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useBgFill="1">
        <p:nvSpPr>
          <p:cNvPr id="92" name="Rectangle 91">
            <a:extLst>
              <a:ext uri="{FF2B5EF4-FFF2-40B4-BE49-F238E27FC236}">
                <a16:creationId xmlns:a16="http://schemas.microsoft.com/office/drawing/2014/main" id="{11657BF2-BFFB-4FF0-9FE2-4D7F7A7C9D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a:extLst>
              <a:ext uri="{FF2B5EF4-FFF2-40B4-BE49-F238E27FC236}">
                <a16:creationId xmlns:a16="http://schemas.microsoft.com/office/drawing/2014/main" id="{25397171-E233-4F26-9A8C-29C436537D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4393" y="237744"/>
            <a:ext cx="7652977"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6" name="Rectangle 95">
            <a:extLst>
              <a:ext uri="{FF2B5EF4-FFF2-40B4-BE49-F238E27FC236}">
                <a16:creationId xmlns:a16="http://schemas.microsoft.com/office/drawing/2014/main" id="{EA830B9C-C9EB-4D80-9552-AE9DE30758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53" y="374904"/>
            <a:ext cx="734015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4" name="TextBox 3">
            <a:extLst>
              <a:ext uri="{FF2B5EF4-FFF2-40B4-BE49-F238E27FC236}">
                <a16:creationId xmlns:a16="http://schemas.microsoft.com/office/drawing/2014/main" id="{70E50514-20F5-4FA2-AA86-F3282943F003}"/>
              </a:ext>
            </a:extLst>
          </p:cNvPr>
          <p:cNvSpPr txBox="1"/>
          <p:nvPr/>
        </p:nvSpPr>
        <p:spPr>
          <a:xfrm>
            <a:off x="868680" y="642593"/>
            <a:ext cx="6281928" cy="1744183"/>
          </a:xfrm>
          <a:prstGeom prst="rect">
            <a:avLst/>
          </a:prstGeom>
        </p:spPr>
        <p:txBody>
          <a:bodyPr vert="horz" lIns="91440" tIns="45720" rIns="91440" bIns="45720" rtlCol="0" anchor="ctr">
            <a:normAutofit/>
          </a:bodyPr>
          <a:lstStyle/>
          <a:p>
            <a:pPr defTabSz="914400">
              <a:lnSpc>
                <a:spcPct val="90000"/>
              </a:lnSpc>
              <a:spcBef>
                <a:spcPct val="0"/>
              </a:spcBef>
              <a:spcAft>
                <a:spcPts val="800"/>
              </a:spcAft>
            </a:pPr>
            <a:r>
              <a:rPr lang="en-US" sz="4800">
                <a:solidFill>
                  <a:schemeClr val="tx1">
                    <a:lumMod val="85000"/>
                    <a:lumOff val="15000"/>
                  </a:schemeClr>
                </a:solidFill>
                <a:latin typeface="Twinkl Cursive Looped" panose="02000000000000000000" pitchFamily="2" charset="0"/>
              </a:rPr>
              <a:t>Reflection:</a:t>
            </a:r>
          </a:p>
          <a:p>
            <a:pPr defTabSz="914400">
              <a:lnSpc>
                <a:spcPct val="90000"/>
              </a:lnSpc>
              <a:spcBef>
                <a:spcPct val="0"/>
              </a:spcBef>
              <a:spcAft>
                <a:spcPts val="800"/>
              </a:spcAft>
            </a:pPr>
            <a:endParaRPr lang="en-US" sz="4800">
              <a:solidFill>
                <a:schemeClr val="tx1">
                  <a:lumMod val="85000"/>
                  <a:lumOff val="15000"/>
                </a:schemeClr>
              </a:solidFill>
              <a:latin typeface="+mj-lt"/>
            </a:endParaRPr>
          </a:p>
        </p:txBody>
      </p:sp>
      <p:sp>
        <p:nvSpPr>
          <p:cNvPr id="5" name="Subtitle 4">
            <a:extLst>
              <a:ext uri="{FF2B5EF4-FFF2-40B4-BE49-F238E27FC236}">
                <a16:creationId xmlns:a16="http://schemas.microsoft.com/office/drawing/2014/main" id="{01A8DC67-2A6D-4ACA-924E-400BA2DC063F}"/>
              </a:ext>
            </a:extLst>
          </p:cNvPr>
          <p:cNvSpPr>
            <a:spLocks noGrp="1"/>
          </p:cNvSpPr>
          <p:nvPr>
            <p:ph type="subTitle" idx="1"/>
          </p:nvPr>
        </p:nvSpPr>
        <p:spPr>
          <a:xfrm>
            <a:off x="850667" y="1845810"/>
            <a:ext cx="6281928" cy="3648456"/>
          </a:xfrm>
        </p:spPr>
        <p:txBody>
          <a:bodyPr vert="horz" lIns="91440" tIns="45720" rIns="91440" bIns="45720" rtlCol="0">
            <a:noAutofit/>
          </a:bodyPr>
          <a:lstStyle/>
          <a:p>
            <a:pPr indent="-182880" algn="l">
              <a:lnSpc>
                <a:spcPct val="90000"/>
              </a:lnSpc>
              <a:spcAft>
                <a:spcPts val="600"/>
              </a:spcAft>
              <a:buFont typeface="Garamond" pitchFamily="18" charset="0"/>
              <a:buChar char="◦"/>
            </a:pPr>
            <a:r>
              <a:rPr lang="en-US" sz="4800">
                <a:solidFill>
                  <a:schemeClr val="tx1"/>
                </a:solidFill>
                <a:latin typeface="Twinkl Cursive Looped" panose="02000000000000000000" pitchFamily="2" charset="0"/>
              </a:rPr>
              <a:t>Would YOU be able to admit when you have made a mistake?</a:t>
            </a:r>
          </a:p>
          <a:p>
            <a:pPr indent="-182880" algn="l">
              <a:lnSpc>
                <a:spcPct val="90000"/>
              </a:lnSpc>
              <a:spcAft>
                <a:spcPts val="600"/>
              </a:spcAft>
              <a:buFont typeface="Garamond" pitchFamily="18" charset="0"/>
              <a:buChar char="◦"/>
            </a:pPr>
            <a:r>
              <a:rPr lang="en-US" sz="4800">
                <a:solidFill>
                  <a:schemeClr val="tx1"/>
                </a:solidFill>
                <a:latin typeface="Twinkl Cursive Looped" panose="02000000000000000000" pitchFamily="2" charset="0"/>
              </a:rPr>
              <a:t>Would you be able to see it now?</a:t>
            </a:r>
          </a:p>
        </p:txBody>
      </p:sp>
      <p:pic>
        <p:nvPicPr>
          <p:cNvPr id="2052" name="Picture 4" descr="Saul becomes Paul - YouTube">
            <a:extLst>
              <a:ext uri="{FF2B5EF4-FFF2-40B4-BE49-F238E27FC236}">
                <a16:creationId xmlns:a16="http://schemas.microsoft.com/office/drawing/2014/main" id="{C2B70592-1765-4200-9340-DE61BA6FCB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13912" y="863198"/>
            <a:ext cx="3138991" cy="48100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52052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932B03-0E0A-445E-9A2E-37008A1F5EB3}"/>
              </a:ext>
            </a:extLst>
          </p:cNvPr>
          <p:cNvSpPr>
            <a:spLocks noGrp="1"/>
          </p:cNvSpPr>
          <p:nvPr>
            <p:ph type="title"/>
          </p:nvPr>
        </p:nvSpPr>
        <p:spPr>
          <a:xfrm>
            <a:off x="1066800" y="613097"/>
            <a:ext cx="10058400" cy="1371600"/>
          </a:xfrm>
        </p:spPr>
        <p:txBody>
          <a:bodyPr/>
          <a:lstStyle/>
          <a:p>
            <a:r>
              <a:rPr lang="en-GB"/>
              <a:t>I can see clearly now the rain has gone.</a:t>
            </a:r>
          </a:p>
        </p:txBody>
      </p:sp>
      <p:pic>
        <p:nvPicPr>
          <p:cNvPr id="5" name="Online Media 4" title="Jimmy Cliff - I Can See Clearly Now With Lyrics">
            <a:hlinkClick r:id="" action="ppaction://media"/>
            <a:extLst>
              <a:ext uri="{FF2B5EF4-FFF2-40B4-BE49-F238E27FC236}">
                <a16:creationId xmlns:a16="http://schemas.microsoft.com/office/drawing/2014/main" id="{7B9A4FF5-36CD-4AAC-9C1B-A6848601071B}"/>
              </a:ext>
            </a:extLst>
          </p:cNvPr>
          <p:cNvPicPr>
            <a:picLocks noRot="1" noChangeAspect="1"/>
          </p:cNvPicPr>
          <p:nvPr>
            <a:videoFile r:link="rId1"/>
          </p:nvPr>
        </p:nvPicPr>
        <p:blipFill>
          <a:blip r:embed="rId3"/>
          <a:stretch>
            <a:fillRect/>
          </a:stretch>
        </p:blipFill>
        <p:spPr>
          <a:xfrm>
            <a:off x="2041864" y="1793289"/>
            <a:ext cx="7750206" cy="4208016"/>
          </a:xfrm>
          <a:prstGeom prst="rect">
            <a:avLst/>
          </a:prstGeom>
        </p:spPr>
      </p:pic>
    </p:spTree>
    <p:extLst>
      <p:ext uri="{BB962C8B-B14F-4D97-AF65-F5344CB8AC3E}">
        <p14:creationId xmlns:p14="http://schemas.microsoft.com/office/powerpoint/2010/main" val="1405148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9D879A56-BA4A-47BE-B8EA-643910D696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3190" y="457200"/>
            <a:ext cx="11281609" cy="5943603"/>
          </a:xfrm>
          <a:prstGeom prst="rect">
            <a:avLst/>
          </a:prstGeom>
          <a:solidFill>
            <a:srgbClr val="FFFFFF"/>
          </a:solidFill>
          <a:ln w="6350" cap="flat" cmpd="sng" algn="ctr">
            <a:noFill/>
            <a:prstDash val="solid"/>
          </a:ln>
          <a:effectLst>
            <a:outerShdw blurRad="50800" algn="ctr" rotWithShape="0">
              <a:prstClr val="black">
                <a:alpha val="66000"/>
              </a:prstClr>
            </a:outerShdw>
            <a:softEdge rad="0"/>
          </a:effectLst>
        </p:spPr>
      </p:sp>
      <p:sp useBgFill="1">
        <p:nvSpPr>
          <p:cNvPr id="26" name="Rectangle 25">
            <a:extLst>
              <a:ext uri="{FF2B5EF4-FFF2-40B4-BE49-F238E27FC236}">
                <a16:creationId xmlns:a16="http://schemas.microsoft.com/office/drawing/2014/main" id="{68E7D62B-6F82-4DD0-9764-C143AEAAC1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6738" y="621793"/>
            <a:ext cx="10954512" cy="5614416"/>
          </a:xfrm>
          <a:prstGeom prst="rect">
            <a:avLst/>
          </a:prstGeom>
          <a:ln w="6350" cap="sq" cmpd="sng" algn="ctr">
            <a:solidFill>
              <a:schemeClr val="tx1">
                <a:lumMod val="75000"/>
                <a:lumOff val="25000"/>
              </a:schemeClr>
            </a:solidFill>
            <a:prstDash val="solid"/>
            <a:miter lim="800000"/>
          </a:ln>
          <a:effectLst/>
        </p:spPr>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5533786" y="1557228"/>
            <a:ext cx="5430136" cy="4406250"/>
          </a:xfrm>
        </p:spPr>
        <p:txBody>
          <a:bodyPr vert="horz" lIns="91440" tIns="45720" rIns="91440" bIns="45720" rtlCol="0" anchor="t">
            <a:normAutofit fontScale="70000" lnSpcReduction="20000"/>
          </a:bodyPr>
          <a:lstStyle/>
          <a:p>
            <a:r>
              <a:rPr lang="en-GB" sz="2600" b="1"/>
              <a:t>Please bow your heads and put your hands together, or sit quietly to reflect.</a:t>
            </a:r>
          </a:p>
          <a:p>
            <a:endParaRPr lang="en-GB"/>
          </a:p>
          <a:p>
            <a:endParaRPr lang="en-GB" b="1"/>
          </a:p>
          <a:p>
            <a:endParaRPr lang="en-GB" b="1"/>
          </a:p>
          <a:p>
            <a:r>
              <a:rPr lang="en-GB" b="1"/>
              <a:t>Prayer: </a:t>
            </a:r>
          </a:p>
          <a:p>
            <a:r>
              <a:rPr lang="en-GB" sz="2800" b="1">
                <a:latin typeface="Twinkl Cursive Looped"/>
              </a:rPr>
              <a:t>Dear </a:t>
            </a:r>
            <a:r>
              <a:rPr lang="en-GB" sz="2800" b="1">
                <a:solidFill>
                  <a:srgbClr val="0D0D0D"/>
                </a:solidFill>
                <a:latin typeface="Twinkl Cursive Looped"/>
              </a:rPr>
              <a:t>God,</a:t>
            </a:r>
          </a:p>
          <a:p>
            <a:r>
              <a:rPr lang="en-GB" sz="2800" b="1">
                <a:solidFill>
                  <a:srgbClr val="0D0D0D"/>
                </a:solidFill>
                <a:latin typeface="Twinkl Cursive Looped"/>
              </a:rPr>
              <a:t>Please help us to have courage to know when we don’t see the complete picture. Show us how we can see more clearly and admit our mistake. Help us see the truth. </a:t>
            </a:r>
          </a:p>
          <a:p>
            <a:r>
              <a:rPr lang="en-GB" sz="2800" b="1">
                <a:latin typeface="Twinkl Cursive Looped"/>
              </a:rPr>
              <a:t> Guide us in your light, now and forever.</a:t>
            </a:r>
            <a:endParaRPr lang="en-GB" sz="2800" b="1">
              <a:latin typeface="Twinkl Cursive Looped" panose="02000000000000000000" pitchFamily="2" charset="0"/>
            </a:endParaRPr>
          </a:p>
          <a:p>
            <a:r>
              <a:rPr lang="en-GB" sz="2800" b="1">
                <a:latin typeface="Twinkl Cursive Looped"/>
              </a:rPr>
              <a:t>Amen.</a:t>
            </a:r>
            <a:endParaRPr lang="en-GB" sz="2800">
              <a:latin typeface="Twinkl Cursive Looped"/>
            </a:endParaRPr>
          </a:p>
          <a:p>
            <a:pPr>
              <a:lnSpc>
                <a:spcPct val="107000"/>
              </a:lnSpc>
              <a:spcAft>
                <a:spcPts val="800"/>
              </a:spcAft>
            </a:pPr>
            <a:r>
              <a:rPr lang="en-GB" sz="4800" b="1">
                <a:latin typeface="Twinkl Cursive Looped" panose="02000000000000000000" pitchFamily="2" charset="0"/>
                <a:ea typeface="Calibri" panose="020F0502020204030204" pitchFamily="34" charset="0"/>
                <a:cs typeface="Times New Roman" panose="02020603050405020304" pitchFamily="18" charset="0"/>
              </a:rPr>
              <a:t> </a:t>
            </a:r>
            <a:endParaRPr lang="en-GB" sz="4800">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endParaRPr lang="en-GB">
              <a:latin typeface="Twinkl Cursive Looped" panose="02000000000000000000" pitchFamily="2" charset="0"/>
            </a:endParaRPr>
          </a:p>
        </p:txBody>
      </p:sp>
      <p:sp>
        <p:nvSpPr>
          <p:cNvPr id="28" name="Rectangle 27">
            <a:extLst>
              <a:ext uri="{FF2B5EF4-FFF2-40B4-BE49-F238E27FC236}">
                <a16:creationId xmlns:a16="http://schemas.microsoft.com/office/drawing/2014/main" id="{9C283B92-B6AF-4FE0-AF35-F51A67905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51298" y="446824"/>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9">
            <a:extLst>
              <a:ext uri="{FF2B5EF4-FFF2-40B4-BE49-F238E27FC236}">
                <a16:creationId xmlns:a16="http://schemas.microsoft.com/office/drawing/2014/main" id="{9B60A8CB-176B-4FD6-AD24-9D98027E5CA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71CA5D-A004-471D-81F2-0B1381DE61F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057238" y="446823"/>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682D131-57BB-442B-BD9B-8F06D2B230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5598" y="1092118"/>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pic>
        <p:nvPicPr>
          <p:cNvPr id="2" name="Picture 4" descr="A group of people around each other&#10;&#10;Description automatically generated">
            <a:extLst>
              <a:ext uri="{FF2B5EF4-FFF2-40B4-BE49-F238E27FC236}">
                <a16:creationId xmlns:a16="http://schemas.microsoft.com/office/drawing/2014/main" id="{7CB1009C-7030-4BBD-BE8F-7D01BE1BD3B4}"/>
              </a:ext>
            </a:extLst>
          </p:cNvPr>
          <p:cNvPicPr>
            <a:picLocks noChangeAspect="1"/>
          </p:cNvPicPr>
          <p:nvPr/>
        </p:nvPicPr>
        <p:blipFill>
          <a:blip r:embed="rId2"/>
          <a:stretch>
            <a:fillRect/>
          </a:stretch>
        </p:blipFill>
        <p:spPr>
          <a:xfrm>
            <a:off x="993569" y="859813"/>
            <a:ext cx="3960420" cy="4950347"/>
          </a:xfrm>
          <a:prstGeom prst="rect">
            <a:avLst/>
          </a:prstGeom>
        </p:spPr>
      </p:pic>
    </p:spTree>
    <p:extLst>
      <p:ext uri="{BB962C8B-B14F-4D97-AF65-F5344CB8AC3E}">
        <p14:creationId xmlns:p14="http://schemas.microsoft.com/office/powerpoint/2010/main" val="2890148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2" name="Rectangle 191">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62210" cy="6858000"/>
          </a:xfrm>
          <a:prstGeom prst="rect">
            <a:avLst/>
          </a:prstGeom>
          <a:solidFill>
            <a:schemeClr val="bg1">
              <a:lumMod val="75000"/>
              <a:lumOff val="25000"/>
            </a:schemeClr>
          </a:solidFill>
          <a:ln w="6350" cap="sq" cmpd="sng" algn="ctr">
            <a:noFill/>
            <a:prstDash val="solid"/>
            <a:miter lim="800000"/>
          </a:ln>
          <a:effectLst/>
        </p:spPr>
      </p:sp>
      <p:sp>
        <p:nvSpPr>
          <p:cNvPr id="193" name="Rectangle 192">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3977" y="164592"/>
            <a:ext cx="4334256" cy="652881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CDAD8117-7B69-452F-8B43-DA8B428C8627}"/>
              </a:ext>
            </a:extLst>
          </p:cNvPr>
          <p:cNvSpPr>
            <a:spLocks noGrp="1"/>
          </p:cNvSpPr>
          <p:nvPr>
            <p:ph type="ctrTitle"/>
          </p:nvPr>
        </p:nvSpPr>
        <p:spPr>
          <a:xfrm>
            <a:off x="466524" y="1340361"/>
            <a:ext cx="3729162" cy="3341700"/>
          </a:xfrm>
        </p:spPr>
        <p:txBody>
          <a:bodyPr>
            <a:normAutofit/>
          </a:bodyPr>
          <a:lstStyle/>
          <a:p>
            <a:r>
              <a:rPr lang="en-GB" sz="3600">
                <a:solidFill>
                  <a:schemeClr val="tx1"/>
                </a:solidFill>
                <a:latin typeface="Twinkl Cursive Looped" panose="02000000000000000000" pitchFamily="2" charset="0"/>
              </a:rPr>
              <a:t>Collective worship </a:t>
            </a:r>
          </a:p>
        </p:txBody>
      </p:sp>
      <p:sp>
        <p:nvSpPr>
          <p:cNvPr id="3" name="Subtitle 2">
            <a:extLst>
              <a:ext uri="{FF2B5EF4-FFF2-40B4-BE49-F238E27FC236}">
                <a16:creationId xmlns:a16="http://schemas.microsoft.com/office/drawing/2014/main" id="{77BB1912-0B48-4BCC-A896-231FDED439DF}"/>
              </a:ext>
            </a:extLst>
          </p:cNvPr>
          <p:cNvSpPr>
            <a:spLocks noGrp="1"/>
          </p:cNvSpPr>
          <p:nvPr>
            <p:ph type="subTitle" idx="1"/>
          </p:nvPr>
        </p:nvSpPr>
        <p:spPr>
          <a:xfrm>
            <a:off x="434284" y="3696930"/>
            <a:ext cx="3793642" cy="2005452"/>
          </a:xfrm>
        </p:spPr>
        <p:txBody>
          <a:bodyPr vert="horz" lIns="91440" tIns="45720" rIns="91440" bIns="45720" rtlCol="0">
            <a:noAutofit/>
          </a:bodyPr>
          <a:lstStyle/>
          <a:p>
            <a:pPr>
              <a:lnSpc>
                <a:spcPct val="100000"/>
              </a:lnSpc>
              <a:spcAft>
                <a:spcPts val="600"/>
              </a:spcAft>
            </a:pPr>
            <a:r>
              <a:rPr lang="en-GB" sz="2400" b="1">
                <a:solidFill>
                  <a:schemeClr val="tx1"/>
                </a:solidFill>
                <a:latin typeface="Twinkl Cursive Looped"/>
              </a:rPr>
              <a:t>The value of </a:t>
            </a:r>
            <a:r>
              <a:rPr lang="en-GB" sz="2400" b="1">
                <a:solidFill>
                  <a:srgbClr val="00B0F0"/>
                </a:solidFill>
                <a:latin typeface="Twinkl Cursive Looped"/>
              </a:rPr>
              <a:t>Truthfulness</a:t>
            </a:r>
          </a:p>
          <a:p>
            <a:pPr>
              <a:lnSpc>
                <a:spcPct val="100000"/>
              </a:lnSpc>
              <a:spcAft>
                <a:spcPts val="600"/>
              </a:spcAft>
            </a:pPr>
            <a:r>
              <a:rPr lang="en-GB" sz="2400">
                <a:solidFill>
                  <a:schemeClr val="tx1"/>
                </a:solidFill>
                <a:latin typeface="Twinkl Cursive Looped"/>
              </a:rPr>
              <a:t>“The truth will set you free” John 8:32</a:t>
            </a:r>
          </a:p>
          <a:p>
            <a:pPr>
              <a:lnSpc>
                <a:spcPct val="100000"/>
              </a:lnSpc>
              <a:spcAft>
                <a:spcPts val="600"/>
              </a:spcAft>
            </a:pPr>
            <a:r>
              <a:rPr lang="en-GB" sz="2400" b="1">
                <a:solidFill>
                  <a:schemeClr val="tx1"/>
                </a:solidFill>
                <a:latin typeface="Twinkl Cursive Looped"/>
              </a:rPr>
              <a:t>Worship 5-Class worship</a:t>
            </a:r>
          </a:p>
        </p:txBody>
      </p:sp>
      <p:pic>
        <p:nvPicPr>
          <p:cNvPr id="4" name="Picture 2" descr="Adam, Eve, the Gospel, and the Truthfulness of Scripture - Servants of Grace">
            <a:extLst>
              <a:ext uri="{FF2B5EF4-FFF2-40B4-BE49-F238E27FC236}">
                <a16:creationId xmlns:a16="http://schemas.microsoft.com/office/drawing/2014/main" id="{448DE344-6228-4A77-8FEE-B9B454DAFF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2210" y="0"/>
            <a:ext cx="752979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5601374"/>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Candle vigil to mark COVID-19 anniversary | North Bay Nugget">
            <a:extLst>
              <a:ext uri="{FF2B5EF4-FFF2-40B4-BE49-F238E27FC236}">
                <a16:creationId xmlns:a16="http://schemas.microsoft.com/office/drawing/2014/main" id="{DB8821FC-C373-401E-94F1-FC05BA65CC3C}"/>
              </a:ext>
            </a:extLst>
          </p:cNvPr>
          <p:cNvPicPr/>
          <p:nvPr/>
        </p:nvPicPr>
        <p:blipFill rotWithShape="1">
          <a:blip r:embed="rId2">
            <a:extLst>
              <a:ext uri="{28A0092B-C50C-407E-A947-70E740481C1C}">
                <a14:useLocalDpi xmlns:a14="http://schemas.microsoft.com/office/drawing/2010/main" val="0"/>
              </a:ext>
            </a:extLst>
          </a:blip>
          <a:srcRect t="18521" r="-2" b="24311"/>
          <a:stretch/>
        </p:blipFill>
        <p:spPr bwMode="auto">
          <a:xfrm>
            <a:off x="7531511" y="3351888"/>
            <a:ext cx="4660490" cy="3506112"/>
          </a:xfrm>
          <a:custGeom>
            <a:avLst/>
            <a:gdLst/>
            <a:ahLst/>
            <a:cxnLst/>
            <a:rect l="l" t="t" r="r" b="b"/>
            <a:pathLst>
              <a:path w="4397481" h="3351888">
                <a:moveTo>
                  <a:pt x="0" y="0"/>
                </a:moveTo>
                <a:lnTo>
                  <a:pt x="4397481" y="0"/>
                </a:lnTo>
                <a:lnTo>
                  <a:pt x="4397481" y="3351888"/>
                </a:lnTo>
                <a:lnTo>
                  <a:pt x="1552363" y="3351888"/>
                </a:lnTo>
                <a:close/>
              </a:path>
            </a:pathLst>
          </a:custGeom>
          <a:noFill/>
        </p:spPr>
      </p:pic>
      <p:pic>
        <p:nvPicPr>
          <p:cNvPr id="6" name="Picture 5" descr="Bible with a crown of thorns on a wooden table | Crown of thorns, Worship  backgrounds, Jesus christ images">
            <a:extLst>
              <a:ext uri="{FF2B5EF4-FFF2-40B4-BE49-F238E27FC236}">
                <a16:creationId xmlns:a16="http://schemas.microsoft.com/office/drawing/2014/main" id="{ED52DE9A-584E-423B-AE12-4AADD86ECD59}"/>
              </a:ext>
            </a:extLst>
          </p:cNvPr>
          <p:cNvPicPr/>
          <p:nvPr/>
        </p:nvPicPr>
        <p:blipFill rotWithShape="1">
          <a:blip r:embed="rId3">
            <a:extLst>
              <a:ext uri="{28A0092B-C50C-407E-A947-70E740481C1C}">
                <a14:useLocalDpi xmlns:a14="http://schemas.microsoft.com/office/drawing/2010/main" val="0"/>
              </a:ext>
            </a:extLst>
          </a:blip>
          <a:srcRect r="11302" b="2"/>
          <a:stretch/>
        </p:blipFill>
        <p:spPr bwMode="auto">
          <a:xfrm>
            <a:off x="20" y="10"/>
            <a:ext cx="9154673" cy="6863475"/>
          </a:xfrm>
          <a:custGeom>
            <a:avLst/>
            <a:gdLst/>
            <a:ahLst/>
            <a:cxnLst/>
            <a:rect l="l" t="t" r="r" b="b"/>
            <a:pathLst>
              <a:path w="9154693" h="6863485">
                <a:moveTo>
                  <a:pt x="0" y="0"/>
                </a:moveTo>
                <a:lnTo>
                  <a:pt x="5976000" y="0"/>
                </a:lnTo>
                <a:lnTo>
                  <a:pt x="9154693" y="6863485"/>
                </a:lnTo>
                <a:lnTo>
                  <a:pt x="0" y="6863485"/>
                </a:lnTo>
                <a:lnTo>
                  <a:pt x="0" y="0"/>
                </a:lnTo>
                <a:close/>
              </a:path>
            </a:pathLst>
          </a:custGeom>
          <a:noFill/>
        </p:spPr>
      </p:pic>
      <p:pic>
        <p:nvPicPr>
          <p:cNvPr id="7" name="Picture 6" descr="A picture containing text, sunset, outdoor, sun&#10;&#10;Description automatically generated">
            <a:extLst>
              <a:ext uri="{FF2B5EF4-FFF2-40B4-BE49-F238E27FC236}">
                <a16:creationId xmlns:a16="http://schemas.microsoft.com/office/drawing/2014/main" id="{F36B5C4A-EA04-4F5D-B459-354AC0F7B796}"/>
              </a:ext>
            </a:extLst>
          </p:cNvPr>
          <p:cNvPicPr/>
          <p:nvPr/>
        </p:nvPicPr>
        <p:blipFill rotWithShape="1">
          <a:blip r:embed="rId4">
            <a:extLst>
              <a:ext uri="{28A0092B-C50C-407E-A947-70E740481C1C}">
                <a14:useLocalDpi xmlns:a14="http://schemas.microsoft.com/office/drawing/2010/main" val="0"/>
              </a:ext>
            </a:extLst>
          </a:blip>
          <a:srcRect r="-2" b="797"/>
          <a:stretch/>
        </p:blipFill>
        <p:spPr bwMode="auto">
          <a:xfrm>
            <a:off x="5977142" y="5494"/>
            <a:ext cx="6214838" cy="3346394"/>
          </a:xfrm>
          <a:custGeom>
            <a:avLst/>
            <a:gdLst/>
            <a:ahLst/>
            <a:cxnLst/>
            <a:rect l="l" t="t" r="r" b="b"/>
            <a:pathLst>
              <a:path w="6023811" h="3346404">
                <a:moveTo>
                  <a:pt x="0" y="0"/>
                </a:moveTo>
                <a:lnTo>
                  <a:pt x="6023811" y="0"/>
                </a:lnTo>
                <a:lnTo>
                  <a:pt x="6023811" y="3346404"/>
                </a:lnTo>
                <a:lnTo>
                  <a:pt x="1549824" y="3346404"/>
                </a:lnTo>
                <a:close/>
              </a:path>
            </a:pathLst>
          </a:custGeom>
          <a:noFill/>
        </p:spPr>
      </p:pic>
      <p:sp>
        <p:nvSpPr>
          <p:cNvPr id="9" name="TextBox 8">
            <a:extLst>
              <a:ext uri="{FF2B5EF4-FFF2-40B4-BE49-F238E27FC236}">
                <a16:creationId xmlns:a16="http://schemas.microsoft.com/office/drawing/2014/main" id="{C197ABFF-1A72-4936-865E-7A86A78D513B}"/>
              </a:ext>
            </a:extLst>
          </p:cNvPr>
          <p:cNvSpPr txBox="1"/>
          <p:nvPr/>
        </p:nvSpPr>
        <p:spPr>
          <a:xfrm>
            <a:off x="97472" y="5836465"/>
            <a:ext cx="5879670" cy="686347"/>
          </a:xfrm>
          <a:prstGeom prst="rect">
            <a:avLst/>
          </a:prstGeom>
          <a:solidFill>
            <a:srgbClr val="000000">
              <a:alpha val="50000"/>
            </a:srgbClr>
          </a:solidFill>
          <a:ln>
            <a:noFill/>
          </a:ln>
        </p:spPr>
        <p:txBody>
          <a:bodyPr wrap="square" rtlCol="0">
            <a:noAutofit/>
          </a:bodyPr>
          <a:lstStyle/>
          <a:p>
            <a:pPr algn="ctr">
              <a:spcAft>
                <a:spcPts val="600"/>
              </a:spcAft>
            </a:pPr>
            <a:r>
              <a:rPr lang="en-GB" sz="2400">
                <a:solidFill>
                  <a:srgbClr val="FFFFFF"/>
                </a:solidFill>
              </a:rPr>
              <a:t>We think of God the Father who teaches us through his word.</a:t>
            </a:r>
          </a:p>
        </p:txBody>
      </p:sp>
      <p:sp>
        <p:nvSpPr>
          <p:cNvPr id="10" name="TextBox 9">
            <a:extLst>
              <a:ext uri="{FF2B5EF4-FFF2-40B4-BE49-F238E27FC236}">
                <a16:creationId xmlns:a16="http://schemas.microsoft.com/office/drawing/2014/main" id="{E69D528C-37E2-4F98-BE9F-A740D766B028}"/>
              </a:ext>
            </a:extLst>
          </p:cNvPr>
          <p:cNvSpPr txBox="1"/>
          <p:nvPr/>
        </p:nvSpPr>
        <p:spPr>
          <a:xfrm>
            <a:off x="6096000" y="2998636"/>
            <a:ext cx="6023811" cy="334639"/>
          </a:xfrm>
          <a:prstGeom prst="rect">
            <a:avLst/>
          </a:prstGeom>
          <a:solidFill>
            <a:srgbClr val="000000">
              <a:alpha val="50000"/>
            </a:srgbClr>
          </a:solidFill>
          <a:ln>
            <a:noFill/>
          </a:ln>
        </p:spPr>
        <p:txBody>
          <a:bodyPr wrap="square" rtlCol="0">
            <a:noAutofit/>
          </a:bodyPr>
          <a:lstStyle/>
          <a:p>
            <a:pPr algn="ctr">
              <a:spcAft>
                <a:spcPts val="600"/>
              </a:spcAft>
            </a:pPr>
            <a:r>
              <a:rPr lang="en-GB" sz="2000">
                <a:solidFill>
                  <a:srgbClr val="FFFFFF"/>
                </a:solidFill>
              </a:rPr>
              <a:t>We think of God’s son, Jesus who loves us</a:t>
            </a:r>
            <a:r>
              <a:rPr lang="en-GB" sz="1150">
                <a:solidFill>
                  <a:srgbClr val="FFFFFF"/>
                </a:solidFill>
              </a:rPr>
              <a:t>.</a:t>
            </a:r>
          </a:p>
        </p:txBody>
      </p:sp>
      <p:sp>
        <p:nvSpPr>
          <p:cNvPr id="11" name="TextBox 10">
            <a:extLst>
              <a:ext uri="{FF2B5EF4-FFF2-40B4-BE49-F238E27FC236}">
                <a16:creationId xmlns:a16="http://schemas.microsoft.com/office/drawing/2014/main" id="{ADFCD8AE-66F7-4A9D-8694-53D948B465C4}"/>
              </a:ext>
            </a:extLst>
          </p:cNvPr>
          <p:cNvSpPr txBox="1"/>
          <p:nvPr/>
        </p:nvSpPr>
        <p:spPr>
          <a:xfrm>
            <a:off x="7794499" y="6012044"/>
            <a:ext cx="4397481" cy="335188"/>
          </a:xfrm>
          <a:prstGeom prst="rect">
            <a:avLst/>
          </a:prstGeom>
          <a:solidFill>
            <a:srgbClr val="000000">
              <a:alpha val="50000"/>
            </a:srgbClr>
          </a:solidFill>
          <a:ln>
            <a:noFill/>
          </a:ln>
        </p:spPr>
        <p:txBody>
          <a:bodyPr wrap="square" rtlCol="0">
            <a:noAutofit/>
          </a:bodyPr>
          <a:lstStyle/>
          <a:p>
            <a:pPr algn="ctr">
              <a:spcAft>
                <a:spcPts val="600"/>
              </a:spcAft>
            </a:pPr>
            <a:r>
              <a:rPr lang="en-GB" sz="2400">
                <a:solidFill>
                  <a:srgbClr val="FFFFFF"/>
                </a:solidFill>
              </a:rPr>
              <a:t>We think of God, the Holy spirit, who guides us.</a:t>
            </a:r>
          </a:p>
        </p:txBody>
      </p:sp>
    </p:spTree>
    <p:extLst>
      <p:ext uri="{BB962C8B-B14F-4D97-AF65-F5344CB8AC3E}">
        <p14:creationId xmlns:p14="http://schemas.microsoft.com/office/powerpoint/2010/main" val="1734473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AnalogousFromDarkSeedLeftStep">
      <a:dk1>
        <a:srgbClr val="000000"/>
      </a:dk1>
      <a:lt1>
        <a:srgbClr val="FFFFFF"/>
      </a:lt1>
      <a:dk2>
        <a:srgbClr val="413424"/>
      </a:dk2>
      <a:lt2>
        <a:srgbClr val="E7E2E8"/>
      </a:lt2>
      <a:accent1>
        <a:srgbClr val="5CB346"/>
      </a:accent1>
      <a:accent2>
        <a:srgbClr val="83B03A"/>
      </a:accent2>
      <a:accent3>
        <a:srgbClr val="A8A442"/>
      </a:accent3>
      <a:accent4>
        <a:srgbClr val="B17C3B"/>
      </a:accent4>
      <a:accent5>
        <a:srgbClr val="C35C4D"/>
      </a:accent5>
      <a:accent6>
        <a:srgbClr val="B13B5D"/>
      </a:accent6>
      <a:hlink>
        <a:srgbClr val="C06742"/>
      </a:hlink>
      <a:folHlink>
        <a:srgbClr val="7F7F7F"/>
      </a:folHlink>
    </a:clrScheme>
    <a:fontScheme name="Savon">
      <a:majorFont>
        <a:latin typeface="Speak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Selawik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6D481D1737C624789CDC0062E470A3A" ma:contentTypeVersion="13" ma:contentTypeDescription="Create a new document." ma:contentTypeScope="" ma:versionID="d26b80e2856aa474da297d112e903c48">
  <xsd:schema xmlns:xsd="http://www.w3.org/2001/XMLSchema" xmlns:xs="http://www.w3.org/2001/XMLSchema" xmlns:p="http://schemas.microsoft.com/office/2006/metadata/properties" xmlns:ns2="cdfd068b-20d5-4086-86dc-bd85d8e86094" xmlns:ns3="598a01a8-5d69-453e-ab46-27cc0e5f55aa" targetNamespace="http://schemas.microsoft.com/office/2006/metadata/properties" ma:root="true" ma:fieldsID="1b62f07d30fda779dd0c828ce44172a9" ns2:_="" ns3:_="">
    <xsd:import namespace="cdfd068b-20d5-4086-86dc-bd85d8e86094"/>
    <xsd:import namespace="598a01a8-5d69-453e-ab46-27cc0e5f55a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fd068b-20d5-4086-86dc-bd85d8e86094"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98a01a8-5d69-453e-ab46-27cc0e5f55a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A39BD5F-4615-4779-A4A7-0E2247930145}">
  <ds:schemaRefs>
    <ds:schemaRef ds:uri="http://schemas.microsoft.com/sharepoint/v3/contenttype/forms"/>
  </ds:schemaRefs>
</ds:datastoreItem>
</file>

<file path=customXml/itemProps2.xml><?xml version="1.0" encoding="utf-8"?>
<ds:datastoreItem xmlns:ds="http://schemas.openxmlformats.org/officeDocument/2006/customXml" ds:itemID="{866AE97B-351F-42FA-A0B2-74378017DB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dfd068b-20d5-4086-86dc-bd85d8e86094"/>
    <ds:schemaRef ds:uri="598a01a8-5d69-453e-ab46-27cc0e5f55a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70E69A-8B7C-4B71-B0E4-6C6CF8A25C5E}">
  <ds:schemaRefs>
    <ds:schemaRef ds:uri="http://schemas.microsoft.com/office/2006/metadata/properties"/>
    <ds:schemaRef ds:uri="http://www.w3.org/XML/1998/namespace"/>
    <ds:schemaRef ds:uri="http://schemas.openxmlformats.org/package/2006/metadata/core-properties"/>
    <ds:schemaRef ds:uri="http://schemas.microsoft.com/office/2006/documentManagement/types"/>
    <ds:schemaRef ds:uri="598a01a8-5d69-453e-ab46-27cc0e5f55aa"/>
    <ds:schemaRef ds:uri="http://purl.org/dc/elements/1.1/"/>
    <ds:schemaRef ds:uri="cdfd068b-20d5-4086-86dc-bd85d8e86094"/>
    <ds:schemaRef ds:uri="http://purl.org/dc/dcmitype/"/>
    <ds:schemaRef ds:uri="http://purl.org/dc/term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0</TotalTime>
  <Words>436</Words>
  <Application>Microsoft Office PowerPoint</Application>
  <PresentationFormat>Widescreen</PresentationFormat>
  <Paragraphs>72</Paragraphs>
  <Slides>27</Slides>
  <Notes>0</Notes>
  <HiddenSlides>0</HiddenSlides>
  <MMClips>6</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Calibri</vt:lpstr>
      <vt:lpstr>Garamond</vt:lpstr>
      <vt:lpstr>Selawik Light</vt:lpstr>
      <vt:lpstr>Speak Pro</vt:lpstr>
      <vt:lpstr>Twinkl Cursive Looped</vt:lpstr>
      <vt:lpstr>SavonVTI</vt:lpstr>
      <vt:lpstr>Collective worship </vt:lpstr>
      <vt:lpstr>PowerPoint Presentation</vt:lpstr>
      <vt:lpstr>I can see it now…</vt:lpstr>
      <vt:lpstr>PowerPoint Presentation</vt:lpstr>
      <vt:lpstr>PowerPoint Presentation</vt:lpstr>
      <vt:lpstr>I can see clearly now the rain has gone.</vt:lpstr>
      <vt:lpstr>PowerPoint Presentation</vt:lpstr>
      <vt:lpstr>Collective worship </vt:lpstr>
      <vt:lpstr>PowerPoint Presentation</vt:lpstr>
      <vt:lpstr>When the penny dropped for me…</vt:lpstr>
      <vt:lpstr>PowerPoint Presentation</vt:lpstr>
      <vt:lpstr>Collective worship </vt:lpstr>
      <vt:lpstr>I can see clearly now the rain has gone.</vt:lpstr>
      <vt:lpstr>PowerPoint Presentation</vt:lpstr>
      <vt:lpstr>Especially for key stage 1  –The butterfly song</vt:lpstr>
      <vt:lpstr>Children’s choice</vt:lpstr>
      <vt:lpstr>PowerPoint Presentation</vt:lpstr>
      <vt:lpstr>Collective worship </vt:lpstr>
      <vt:lpstr>Reflection </vt:lpstr>
      <vt:lpstr>PowerPoint Presentation</vt:lpstr>
      <vt:lpstr>Celebration Collective worship </vt:lpstr>
      <vt:lpstr>Birthdays….Happy Birthday to YOU.</vt:lpstr>
      <vt:lpstr>Personal Development Awards</vt:lpstr>
      <vt:lpstr>I can see clearly now the rain has gone.</vt:lpstr>
      <vt:lpstr>Head Teacher Awards </vt:lpstr>
      <vt:lpstr>Reminders: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Collective worship</dc:title>
  <dc:creator>karen mowbray</dc:creator>
  <cp:lastModifiedBy>Hannah Smith</cp:lastModifiedBy>
  <cp:revision>1</cp:revision>
  <cp:lastPrinted>2021-08-31T16:33:19Z</cp:lastPrinted>
  <dcterms:created xsi:type="dcterms:W3CDTF">2020-08-15T12:15:28Z</dcterms:created>
  <dcterms:modified xsi:type="dcterms:W3CDTF">2021-10-06T08:11:13Z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0x01010016D481D1737C624789CDC0062E470A3A</vt:lpwstr>
  </property>
</Properties>
</file>