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sldIdLst>
    <p:sldId id="256" r:id="rId5"/>
    <p:sldId id="257" r:id="rId6"/>
    <p:sldId id="295" r:id="rId7"/>
    <p:sldId id="258" r:id="rId8"/>
    <p:sldId id="291" r:id="rId9"/>
    <p:sldId id="301" r:id="rId10"/>
    <p:sldId id="261" r:id="rId11"/>
    <p:sldId id="268" r:id="rId12"/>
    <p:sldId id="269" r:id="rId13"/>
    <p:sldId id="294" r:id="rId14"/>
    <p:sldId id="292" r:id="rId15"/>
    <p:sldId id="272" r:id="rId16"/>
    <p:sldId id="302" r:id="rId17"/>
    <p:sldId id="296" r:id="rId18"/>
    <p:sldId id="275" r:id="rId19"/>
    <p:sldId id="276" r:id="rId20"/>
    <p:sldId id="277" r:id="rId21"/>
    <p:sldId id="278" r:id="rId22"/>
    <p:sldId id="293" r:id="rId23"/>
    <p:sldId id="281" r:id="rId24"/>
    <p:sldId id="282" r:id="rId25"/>
    <p:sldId id="286" r:id="rId26"/>
    <p:sldId id="283" r:id="rId27"/>
    <p:sldId id="303" r:id="rId28"/>
    <p:sldId id="284" r:id="rId29"/>
    <p:sldId id="287" r:id="rId30"/>
    <p:sldId id="288"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10/6/2021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10/6/2021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10/6/2021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10/6/2021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10/6/2021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ideo" Target="https://www.youtube.com/embed/KSuB4t3q_dA?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ideo" Target="https://www.youtube.com/embed/5J29YsEfYlo?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www.youtube.com/embed/L-nb5CR1uec?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ideo" Target="https://www.youtube.com/embed/KSuB4t3q_dA?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9eRXq-cKmr0?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ideo" Target="https://www.youtube.com/embed/KSuB4t3q_dA?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5</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8878"/>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91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7" name="Rectangle 7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9" name="Rectangle 7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5124" name="Picture 4" descr="Download Wallpaper coin money sky penny, 1920x1080, Money falling from the  sky">
            <a:extLst>
              <a:ext uri="{FF2B5EF4-FFF2-40B4-BE49-F238E27FC236}">
                <a16:creationId xmlns:a16="http://schemas.microsoft.com/office/drawing/2014/main" id="{024BE8F5-6CC5-41DA-9073-6CF221609E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701" y="717756"/>
            <a:ext cx="7237877" cy="5286254"/>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B9240-8912-438F-9B33-9CD42790E23E}"/>
              </a:ext>
            </a:extLst>
          </p:cNvPr>
          <p:cNvSpPr>
            <a:spLocks noGrp="1"/>
          </p:cNvSpPr>
          <p:nvPr>
            <p:ph type="title"/>
          </p:nvPr>
        </p:nvSpPr>
        <p:spPr>
          <a:xfrm>
            <a:off x="9321801" y="612843"/>
            <a:ext cx="2312480" cy="1499738"/>
          </a:xfrm>
        </p:spPr>
        <p:txBody>
          <a:bodyPr vert="horz" lIns="91440" tIns="45720" rIns="91440" bIns="45720" rtlCol="0" anchor="b">
            <a:noAutofit/>
          </a:bodyPr>
          <a:lstStyle/>
          <a:p>
            <a:r>
              <a:rPr lang="en-US" sz="2800">
                <a:latin typeface="Twinkl Cursive Looped" panose="02000000000000000000" pitchFamily="2" charset="0"/>
              </a:rPr>
              <a:t>When the penny dropped for me…</a:t>
            </a:r>
          </a:p>
        </p:txBody>
      </p:sp>
      <p:sp>
        <p:nvSpPr>
          <p:cNvPr id="5" name="TextBox 4">
            <a:extLst>
              <a:ext uri="{FF2B5EF4-FFF2-40B4-BE49-F238E27FC236}">
                <a16:creationId xmlns:a16="http://schemas.microsoft.com/office/drawing/2014/main" id="{0A575F22-C66B-4B5E-A3C7-8B081CCE2507}"/>
              </a:ext>
            </a:extLst>
          </p:cNvPr>
          <p:cNvSpPr txBox="1"/>
          <p:nvPr/>
        </p:nvSpPr>
        <p:spPr>
          <a:xfrm>
            <a:off x="9321801" y="2149813"/>
            <a:ext cx="2312479" cy="3854197"/>
          </a:xfrm>
          <a:prstGeom prst="rect">
            <a:avLst/>
          </a:prstGeom>
        </p:spPr>
        <p:txBody>
          <a:bodyPr vert="horz" lIns="91440" tIns="45720" rIns="91440" bIns="45720" rtlCol="0">
            <a:normAutofit/>
          </a:bodyPr>
          <a:lstStyle/>
          <a:p>
            <a:pPr indent="-182880" defTabSz="914400">
              <a:spcAft>
                <a:spcPts val="600"/>
              </a:spcAft>
              <a:buClr>
                <a:schemeClr val="tx1">
                  <a:lumMod val="85000"/>
                  <a:lumOff val="15000"/>
                </a:schemeClr>
              </a:buClr>
              <a:buFont typeface="Garamond" pitchFamily="18" charset="0"/>
              <a:buChar char="◦"/>
            </a:pPr>
            <a:r>
              <a:rPr lang="en-US" sz="2800">
                <a:solidFill>
                  <a:srgbClr val="0070C0"/>
                </a:solidFill>
                <a:latin typeface="Twinkl Cursive Looped" panose="02000000000000000000" pitchFamily="2" charset="0"/>
              </a:rPr>
              <a:t>Use a </a:t>
            </a:r>
            <a:r>
              <a:rPr lang="en-US" sz="2800" err="1">
                <a:solidFill>
                  <a:srgbClr val="0070C0"/>
                </a:solidFill>
                <a:latin typeface="Twinkl Cursive Looped" panose="02000000000000000000" pitchFamily="2" charset="0"/>
              </a:rPr>
              <a:t>postit</a:t>
            </a:r>
            <a:r>
              <a:rPr lang="en-US" sz="2800">
                <a:solidFill>
                  <a:srgbClr val="0070C0"/>
                </a:solidFill>
                <a:latin typeface="Twinkl Cursive Looped" panose="02000000000000000000" pitchFamily="2" charset="0"/>
              </a:rPr>
              <a:t> to recall a time when YOU have understood something for the first time</a:t>
            </a:r>
            <a:r>
              <a:rPr lang="en-US" sz="1400">
                <a:solidFill>
                  <a:schemeClr val="tx1">
                    <a:lumMod val="85000"/>
                    <a:lumOff val="15000"/>
                  </a:schemeClr>
                </a:solidFill>
                <a:latin typeface="Twinkl Cursive Looped" panose="02000000000000000000" pitchFamily="2" charset="0"/>
              </a:rPr>
              <a:t>.</a:t>
            </a:r>
          </a:p>
        </p:txBody>
      </p:sp>
    </p:spTree>
    <p:extLst>
      <p:ext uri="{BB962C8B-B14F-4D97-AF65-F5344CB8AC3E}">
        <p14:creationId xmlns:p14="http://schemas.microsoft.com/office/powerpoint/2010/main" val="45592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1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03870"/>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5-</a:t>
            </a:r>
          </a:p>
          <a:p>
            <a:pPr>
              <a:lnSpc>
                <a:spcPct val="100000"/>
              </a:lnSpc>
              <a:spcAft>
                <a:spcPts val="600"/>
              </a:spcAft>
            </a:pPr>
            <a:r>
              <a:rPr lang="en-GB" sz="2400" b="1">
                <a:solidFill>
                  <a:schemeClr val="tx1"/>
                </a:solidFill>
                <a:latin typeface="Twinkl Cursive Looped"/>
              </a:rPr>
              <a:t>Praise worship</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3896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2B03-0E0A-445E-9A2E-37008A1F5EB3}"/>
              </a:ext>
            </a:extLst>
          </p:cNvPr>
          <p:cNvSpPr>
            <a:spLocks noGrp="1"/>
          </p:cNvSpPr>
          <p:nvPr>
            <p:ph type="title"/>
          </p:nvPr>
        </p:nvSpPr>
        <p:spPr>
          <a:xfrm>
            <a:off x="1066800" y="613097"/>
            <a:ext cx="10058400" cy="1371600"/>
          </a:xfrm>
        </p:spPr>
        <p:txBody>
          <a:bodyPr/>
          <a:lstStyle/>
          <a:p>
            <a:r>
              <a:rPr lang="en-GB"/>
              <a:t>I can see clearly now the rain has gone.</a:t>
            </a:r>
          </a:p>
        </p:txBody>
      </p:sp>
      <p:pic>
        <p:nvPicPr>
          <p:cNvPr id="5" name="Online Media 4" title="Jimmy Cliff - I Can See Clearly Now With Lyrics">
            <a:hlinkClick r:id="" action="ppaction://media"/>
            <a:extLst>
              <a:ext uri="{FF2B5EF4-FFF2-40B4-BE49-F238E27FC236}">
                <a16:creationId xmlns:a16="http://schemas.microsoft.com/office/drawing/2014/main" id="{7B9A4FF5-36CD-4AAC-9C1B-A6848601071B}"/>
              </a:ext>
            </a:extLst>
          </p:cNvPr>
          <p:cNvPicPr>
            <a:picLocks noRot="1" noChangeAspect="1"/>
          </p:cNvPicPr>
          <p:nvPr>
            <a:videoFile r:link="rId1"/>
          </p:nvPr>
        </p:nvPicPr>
        <p:blipFill>
          <a:blip r:embed="rId3"/>
          <a:stretch>
            <a:fillRect/>
          </a:stretch>
        </p:blipFill>
        <p:spPr>
          <a:xfrm>
            <a:off x="2041864" y="1793289"/>
            <a:ext cx="7750206" cy="4208016"/>
          </a:xfrm>
          <a:prstGeom prst="rect">
            <a:avLst/>
          </a:prstGeom>
        </p:spPr>
      </p:pic>
    </p:spTree>
    <p:extLst>
      <p:ext uri="{BB962C8B-B14F-4D97-AF65-F5344CB8AC3E}">
        <p14:creationId xmlns:p14="http://schemas.microsoft.com/office/powerpoint/2010/main" val="310666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sting Crowns - Voice of Truth [LYRICS] - YouTube">
            <a:extLst>
              <a:ext uri="{FF2B5EF4-FFF2-40B4-BE49-F238E27FC236}">
                <a16:creationId xmlns:a16="http://schemas.microsoft.com/office/drawing/2014/main" id="{546FD3FC-B516-454E-B790-E58C429BB0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56883" y="3313941"/>
            <a:ext cx="2458064" cy="2638789"/>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EF3056-5D5E-4305-A9F7-98CA584B9E0F}"/>
              </a:ext>
            </a:extLst>
          </p:cNvPr>
          <p:cNvSpPr txBox="1"/>
          <p:nvPr/>
        </p:nvSpPr>
        <p:spPr>
          <a:xfrm>
            <a:off x="8560024" y="1559768"/>
            <a:ext cx="3238829" cy="3135379"/>
          </a:xfrm>
          <a:prstGeom prst="rect">
            <a:avLst/>
          </a:prstGeom>
        </p:spPr>
        <p:txBody>
          <a:bodyPr vert="horz" lIns="91440" tIns="45720" rIns="91440" bIns="45720" rtlCol="0" anchor="ctr">
            <a:normAutofit/>
          </a:bodyPr>
          <a:lstStyle/>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r>
              <a:rPr lang="en-US" sz="3000" cap="all" spc="-100">
                <a:solidFill>
                  <a:schemeClr val="tx1">
                    <a:lumMod val="85000"/>
                    <a:lumOff val="15000"/>
                  </a:schemeClr>
                </a:solidFill>
                <a:latin typeface="+mj-lt"/>
              </a:rPr>
              <a:t>Song to reflect: This is me!</a:t>
            </a:r>
          </a:p>
          <a:p>
            <a:pPr algn="ctr" defTabSz="914400">
              <a:lnSpc>
                <a:spcPct val="83000"/>
              </a:lnSpc>
              <a:spcBef>
                <a:spcPct val="0"/>
              </a:spcBef>
            </a:pPr>
            <a:r>
              <a:rPr lang="en-US" sz="3000" cap="all" spc="-100">
                <a:solidFill>
                  <a:schemeClr val="tx1">
                    <a:lumMod val="85000"/>
                    <a:lumOff val="15000"/>
                  </a:schemeClr>
                </a:solidFill>
                <a:latin typeface="+mj-lt"/>
              </a:rPr>
              <a:t> </a:t>
            </a: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p:txBody>
      </p:sp>
      <p:sp>
        <p:nvSpPr>
          <p:cNvPr id="143" name="Rectangle 142">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3" name="Online Media 2" title="This Is Me - The Greatest Showman {LYRICS}">
            <a:hlinkClick r:id="" action="ppaction://media"/>
            <a:extLst>
              <a:ext uri="{FF2B5EF4-FFF2-40B4-BE49-F238E27FC236}">
                <a16:creationId xmlns:a16="http://schemas.microsoft.com/office/drawing/2014/main" id="{9E4F376E-4025-4AF2-B7F8-3387C259F843}"/>
              </a:ext>
            </a:extLst>
          </p:cNvPr>
          <p:cNvPicPr>
            <a:picLocks noRot="1" noChangeAspect="1"/>
          </p:cNvPicPr>
          <p:nvPr>
            <a:videoFile r:link="rId1"/>
          </p:nvPr>
        </p:nvPicPr>
        <p:blipFill>
          <a:blip r:embed="rId4"/>
          <a:stretch>
            <a:fillRect/>
          </a:stretch>
        </p:blipFill>
        <p:spPr>
          <a:xfrm>
            <a:off x="294299" y="855406"/>
            <a:ext cx="7750206" cy="5399329"/>
          </a:xfrm>
          <a:prstGeom prst="rect">
            <a:avLst/>
          </a:prstGeom>
        </p:spPr>
      </p:pic>
    </p:spTree>
    <p:extLst>
      <p:ext uri="{BB962C8B-B14F-4D97-AF65-F5344CB8AC3E}">
        <p14:creationId xmlns:p14="http://schemas.microsoft.com/office/powerpoint/2010/main" val="19161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39D-BD34-4350-B97A-3A7BDDF50899}"/>
              </a:ext>
            </a:extLst>
          </p:cNvPr>
          <p:cNvSpPr>
            <a:spLocks noGrp="1"/>
          </p:cNvSpPr>
          <p:nvPr>
            <p:ph type="title"/>
          </p:nvPr>
        </p:nvSpPr>
        <p:spPr/>
        <p:txBody>
          <a:bodyPr/>
          <a:lstStyle/>
          <a:p>
            <a:r>
              <a:rPr lang="en-GB"/>
              <a:t>Especially for key stage 1 </a:t>
            </a:r>
            <a:br>
              <a:rPr lang="en-GB"/>
            </a:br>
            <a:r>
              <a:rPr lang="en-GB"/>
              <a:t>–The butterfly song</a:t>
            </a:r>
          </a:p>
        </p:txBody>
      </p:sp>
      <p:pic>
        <p:nvPicPr>
          <p:cNvPr id="10" name="Online Media 9" title="If I were a butterfly - Lyrics and music">
            <a:hlinkClick r:id="" action="ppaction://media"/>
            <a:extLst>
              <a:ext uri="{FF2B5EF4-FFF2-40B4-BE49-F238E27FC236}">
                <a16:creationId xmlns:a16="http://schemas.microsoft.com/office/drawing/2014/main" id="{0F24228B-D96C-4A3D-8C85-32DC48354AE8}"/>
              </a:ext>
            </a:extLst>
          </p:cNvPr>
          <p:cNvPicPr>
            <a:picLocks noRot="1" noChangeAspect="1"/>
          </p:cNvPicPr>
          <p:nvPr>
            <a:videoFile r:link="rId1"/>
          </p:nvPr>
        </p:nvPicPr>
        <p:blipFill>
          <a:blip r:embed="rId3"/>
          <a:stretch>
            <a:fillRect/>
          </a:stretch>
        </p:blipFill>
        <p:spPr>
          <a:xfrm>
            <a:off x="1154097" y="2175029"/>
            <a:ext cx="9232777" cy="4040377"/>
          </a:xfrm>
          <a:prstGeom prst="rect">
            <a:avLst/>
          </a:prstGeom>
        </p:spPr>
      </p:pic>
    </p:spTree>
    <p:extLst>
      <p:ext uri="{BB962C8B-B14F-4D97-AF65-F5344CB8AC3E}">
        <p14:creationId xmlns:p14="http://schemas.microsoft.com/office/powerpoint/2010/main" val="4875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03870"/>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5-</a:t>
            </a:r>
          </a:p>
          <a:p>
            <a:pPr>
              <a:lnSpc>
                <a:spcPct val="100000"/>
              </a:lnSpc>
              <a:spcAft>
                <a:spcPts val="600"/>
              </a:spcAft>
            </a:pPr>
            <a:r>
              <a:rPr lang="en-GB" sz="2400" b="1">
                <a:solidFill>
                  <a:schemeClr val="tx1"/>
                </a:solidFill>
                <a:latin typeface="Twinkl Cursive Looped"/>
              </a:rPr>
              <a:t>Class worship Thursday</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2136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37" name="Rectangle 136">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550923" y="1024670"/>
            <a:ext cx="5716338" cy="1817143"/>
          </a:xfrm>
        </p:spPr>
        <p:txBody>
          <a:bodyPr>
            <a:normAutofit/>
          </a:bodyPr>
          <a:lstStyle/>
          <a:p>
            <a:r>
              <a:rPr lang="en-GB" sz="6000">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1317386" y="2290439"/>
            <a:ext cx="5355264" cy="3341877"/>
          </a:xfrm>
        </p:spPr>
        <p:txBody>
          <a:bodyPr vert="horz" lIns="91440" tIns="45720" rIns="91440" bIns="45720" rtlCol="0">
            <a:normAutofit/>
          </a:bodyPr>
          <a:lstStyle/>
          <a:p>
            <a:pPr>
              <a:lnSpc>
                <a:spcPct val="100000"/>
              </a:lnSpc>
              <a:spcAft>
                <a:spcPts val="600"/>
              </a:spcAft>
            </a:pPr>
            <a:r>
              <a:rPr lang="en-GB" sz="3200" b="1">
                <a:latin typeface="Twinkl Cursive Looped"/>
              </a:rPr>
              <a:t>Can you make something that makes you see something a different way?</a:t>
            </a:r>
          </a:p>
          <a:p>
            <a:pPr>
              <a:lnSpc>
                <a:spcPct val="100000"/>
              </a:lnSpc>
              <a:spcAft>
                <a:spcPts val="600"/>
              </a:spcAft>
            </a:pPr>
            <a:endParaRPr lang="en-GB" sz="3200" b="1">
              <a:latin typeface="Twinkl Cursive Looped"/>
            </a:endParaRPr>
          </a:p>
        </p:txBody>
      </p:sp>
      <p:sp>
        <p:nvSpPr>
          <p:cNvPr id="139" name="Rectangle 138">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4" name="Picture 6" descr="Grid Drawing Worksheets Symmetry Free Printable Optical Illusions Math  Coordinates Kumon Free Printable Optical Illusions Worksheets coloring  pages 1st grade math topics third grade math games ccss math grade 5 math  coordinates">
            <a:extLst>
              <a:ext uri="{FF2B5EF4-FFF2-40B4-BE49-F238E27FC236}">
                <a16:creationId xmlns:a16="http://schemas.microsoft.com/office/drawing/2014/main" id="{243DE1F8-7925-4971-BE86-44A715502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864" y="720600"/>
            <a:ext cx="4090950" cy="567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355230"/>
            <a:ext cx="3729162" cy="3341700"/>
          </a:xfrm>
        </p:spPr>
        <p:txBody>
          <a:bodyPr>
            <a:normAutofit/>
          </a:bodyPr>
          <a:lstStyle/>
          <a:p>
            <a:r>
              <a:rPr lang="en-GB" sz="3600">
                <a:solidFill>
                  <a:schemeClr val="tx1"/>
                </a:solidFill>
                <a:latin typeface="Twinkl Cursive Looped" panose="02000000000000000000" pitchFamily="2" charset="0"/>
              </a:rPr>
              <a:t>Celebration 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03870"/>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-5 </a:t>
            </a:r>
          </a:p>
          <a:p>
            <a:pPr>
              <a:lnSpc>
                <a:spcPct val="100000"/>
              </a:lnSpc>
              <a:spcAft>
                <a:spcPts val="600"/>
              </a:spcAft>
            </a:pPr>
            <a:r>
              <a:rPr lang="en-GB" sz="2400" b="1">
                <a:solidFill>
                  <a:schemeClr val="tx1"/>
                </a:solidFill>
                <a:latin typeface="Twinkl Cursive Looped"/>
              </a:rPr>
              <a:t>Celebration worship</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3004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3,249,422 Growth Stock Photos and Images - 123RF">
            <a:extLst>
              <a:ext uri="{FF2B5EF4-FFF2-40B4-BE49-F238E27FC236}">
                <a16:creationId xmlns:a16="http://schemas.microsoft.com/office/drawing/2014/main" id="{5D27E426-AED1-437B-8683-DE2DC494A4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a:solidFill>
                  <a:schemeClr val="tx1"/>
                </a:solidFill>
              </a:rPr>
              <a:t>Personal Development Awards</a:t>
            </a:r>
          </a:p>
        </p:txBody>
      </p:sp>
      <p:pic>
        <p:nvPicPr>
          <p:cNvPr id="10" name="Picture 9">
            <a:extLst>
              <a:ext uri="{FF2B5EF4-FFF2-40B4-BE49-F238E27FC236}">
                <a16:creationId xmlns:a16="http://schemas.microsoft.com/office/drawing/2014/main" id="{D4B4F2C3-2A8F-4A83-B856-A5A1F3FC15D7}"/>
              </a:ext>
            </a:extLst>
          </p:cNvPr>
          <p:cNvPicPr>
            <a:picLocks noChangeAspect="1"/>
          </p:cNvPicPr>
          <p:nvPr/>
        </p:nvPicPr>
        <p:blipFill>
          <a:blip r:embed="rId3"/>
          <a:stretch>
            <a:fillRect/>
          </a:stretch>
        </p:blipFill>
        <p:spPr>
          <a:xfrm>
            <a:off x="4992796" y="395326"/>
            <a:ext cx="6630924" cy="475488"/>
          </a:xfrm>
          <a:prstGeom prst="rect">
            <a:avLst/>
          </a:prstGeom>
        </p:spPr>
      </p:pic>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2B03-0E0A-445E-9A2E-37008A1F5EB3}"/>
              </a:ext>
            </a:extLst>
          </p:cNvPr>
          <p:cNvSpPr>
            <a:spLocks noGrp="1"/>
          </p:cNvSpPr>
          <p:nvPr>
            <p:ph type="title"/>
          </p:nvPr>
        </p:nvSpPr>
        <p:spPr>
          <a:xfrm>
            <a:off x="1066800" y="613097"/>
            <a:ext cx="10058400" cy="1371600"/>
          </a:xfrm>
        </p:spPr>
        <p:txBody>
          <a:bodyPr/>
          <a:lstStyle/>
          <a:p>
            <a:r>
              <a:rPr lang="en-GB"/>
              <a:t>I can see clearly now the rain has gone.</a:t>
            </a:r>
          </a:p>
        </p:txBody>
      </p:sp>
      <p:pic>
        <p:nvPicPr>
          <p:cNvPr id="5" name="Online Media 4" title="Jimmy Cliff - I Can See Clearly Now With Lyrics">
            <a:hlinkClick r:id="" action="ppaction://media"/>
            <a:extLst>
              <a:ext uri="{FF2B5EF4-FFF2-40B4-BE49-F238E27FC236}">
                <a16:creationId xmlns:a16="http://schemas.microsoft.com/office/drawing/2014/main" id="{7B9A4FF5-36CD-4AAC-9C1B-A6848601071B}"/>
              </a:ext>
            </a:extLst>
          </p:cNvPr>
          <p:cNvPicPr>
            <a:picLocks noRot="1" noChangeAspect="1"/>
          </p:cNvPicPr>
          <p:nvPr>
            <a:videoFile r:link="rId1"/>
          </p:nvPr>
        </p:nvPicPr>
        <p:blipFill>
          <a:blip r:embed="rId3"/>
          <a:stretch>
            <a:fillRect/>
          </a:stretch>
        </p:blipFill>
        <p:spPr>
          <a:xfrm>
            <a:off x="2041864" y="1793289"/>
            <a:ext cx="7750206" cy="4208016"/>
          </a:xfrm>
          <a:prstGeom prst="rect">
            <a:avLst/>
          </a:prstGeom>
        </p:spPr>
      </p:pic>
    </p:spTree>
    <p:extLst>
      <p:ext uri="{BB962C8B-B14F-4D97-AF65-F5344CB8AC3E}">
        <p14:creationId xmlns:p14="http://schemas.microsoft.com/office/powerpoint/2010/main" val="93233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a:solidFill>
                  <a:srgbClr val="FF0000"/>
                </a:solidFill>
                <a:latin typeface="Twinkl Cursive Looped" panose="02000000000000000000" pitchFamily="2" charset="0"/>
              </a:rPr>
              <a:t>A</a:t>
            </a:r>
            <a:r>
              <a:rPr lang="en-GB" sz="4400">
                <a:latin typeface="Twinkl Cursive Looped" panose="02000000000000000000" pitchFamily="2" charset="0"/>
              </a:rPr>
              <a:t>chievement for all</a:t>
            </a:r>
          </a:p>
        </p:txBody>
      </p:sp>
      <p:pic>
        <p:nvPicPr>
          <p:cNvPr id="20" name="Picture 19">
            <a:extLst>
              <a:ext uri="{FF2B5EF4-FFF2-40B4-BE49-F238E27FC236}">
                <a16:creationId xmlns:a16="http://schemas.microsoft.com/office/drawing/2014/main" id="{54862A52-8201-4151-BE13-1BCC4A530EF1}"/>
              </a:ext>
            </a:extLst>
          </p:cNvPr>
          <p:cNvPicPr>
            <a:picLocks noChangeAspect="1"/>
          </p:cNvPicPr>
          <p:nvPr/>
        </p:nvPicPr>
        <p:blipFill>
          <a:blip r:embed="rId3"/>
          <a:stretch>
            <a:fillRect/>
          </a:stretch>
        </p:blipFill>
        <p:spPr>
          <a:xfrm>
            <a:off x="952824" y="1333009"/>
            <a:ext cx="6630924" cy="475488"/>
          </a:xfrm>
          <a:prstGeom prst="rect">
            <a:avLst/>
          </a:prstGeom>
        </p:spPr>
      </p:pic>
    </p:spTree>
    <p:extLst>
      <p:ext uri="{BB962C8B-B14F-4D97-AF65-F5344CB8AC3E}">
        <p14:creationId xmlns:p14="http://schemas.microsoft.com/office/powerpoint/2010/main" val="189310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043237" y="1342937"/>
            <a:ext cx="5355264" cy="4406250"/>
          </a:xfrm>
        </p:spPr>
        <p:txBody>
          <a:bodyPr vert="horz" lIns="91440" tIns="45720" rIns="91440" bIns="45720" rtlCol="0" anchor="t">
            <a:normAutofit/>
          </a:bodyPr>
          <a:lstStyle/>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ostcard from Timperley: 14/10/12 - 21/10/12">
            <a:extLst>
              <a:ext uri="{FF2B5EF4-FFF2-40B4-BE49-F238E27FC236}">
                <a16:creationId xmlns:a16="http://schemas.microsoft.com/office/drawing/2014/main" id="{E7F57D64-36AD-464C-9D95-D9BE72D50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7" y="614417"/>
            <a:ext cx="5262953" cy="5134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BC - Manchester - Faith - My Passion">
            <a:extLst>
              <a:ext uri="{FF2B5EF4-FFF2-40B4-BE49-F238E27FC236}">
                <a16:creationId xmlns:a16="http://schemas.microsoft.com/office/drawing/2014/main" id="{AA866BD8-6542-4068-9389-DCE16D4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25" y="1022226"/>
            <a:ext cx="1447800"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569660"/>
          </a:xfrm>
          <a:prstGeom prst="rect">
            <a:avLst/>
          </a:prstGeom>
          <a:noFill/>
        </p:spPr>
        <p:txBody>
          <a:bodyPr wrap="square" rtlCol="0">
            <a:spAutoFit/>
          </a:bodyPr>
          <a:lstStyle/>
          <a:p>
            <a:r>
              <a:rPr lang="en-GB" sz="3200">
                <a:latin typeface="Twinkl Cursive Looped" panose="02000000000000000000" pitchFamily="2" charset="0"/>
              </a:rPr>
              <a:t>Reverend Jan</a:t>
            </a:r>
          </a:p>
          <a:p>
            <a:endParaRPr lang="en-GB" sz="3200">
              <a:latin typeface="Twinkl Cursive Looped" panose="02000000000000000000" pitchFamily="2" charset="0"/>
            </a:endParaRPr>
          </a:p>
          <a:p>
            <a:r>
              <a:rPr lang="en-GB" sz="3200">
                <a:latin typeface="Twinkl Cursive Looped" panose="02000000000000000000" pitchFamily="2" charset="0"/>
              </a:rPr>
              <a:t>Blessing to all</a:t>
            </a:r>
          </a:p>
        </p:txBody>
      </p:sp>
    </p:spTree>
    <p:extLst>
      <p:ext uri="{BB962C8B-B14F-4D97-AF65-F5344CB8AC3E}">
        <p14:creationId xmlns:p14="http://schemas.microsoft.com/office/powerpoint/2010/main" val="10229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p:txBody>
          <a:bodyPr/>
          <a:lstStyle/>
          <a:p>
            <a:r>
              <a:rPr lang="en-GB"/>
              <a:t>I can see it now…</a:t>
            </a:r>
          </a:p>
        </p:txBody>
      </p:sp>
      <p:pic>
        <p:nvPicPr>
          <p:cNvPr id="8194" name="Picture 2" descr="Optical illusion - latest news, breaking stories and comment - The  Independent">
            <a:extLst>
              <a:ext uri="{FF2B5EF4-FFF2-40B4-BE49-F238E27FC236}">
                <a16:creationId xmlns:a16="http://schemas.microsoft.com/office/drawing/2014/main" id="{9B9B6C2A-756C-4CD4-B599-D8FB0D292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1781057"/>
            <a:ext cx="3991897"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hotos of Mind-Boggling Optical Illusions and How They Work">
            <a:extLst>
              <a:ext uri="{FF2B5EF4-FFF2-40B4-BE49-F238E27FC236}">
                <a16:creationId xmlns:a16="http://schemas.microsoft.com/office/drawing/2014/main" id="{CC66DDA3-BD10-4029-BEA2-4878941DE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477" y="403123"/>
            <a:ext cx="3333136" cy="602225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Optical Illusions and Brain Science | Ever Widening Circles">
            <a:extLst>
              <a:ext uri="{FF2B5EF4-FFF2-40B4-BE49-F238E27FC236}">
                <a16:creationId xmlns:a16="http://schemas.microsoft.com/office/drawing/2014/main" id="{F73528B3-2634-477A-A8DD-98BB81797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613" y="585019"/>
            <a:ext cx="3711679" cy="4843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2088CC-062E-4BF5-8F81-BC065CC37D46}"/>
              </a:ext>
            </a:extLst>
          </p:cNvPr>
          <p:cNvSpPr txBox="1"/>
          <p:nvPr/>
        </p:nvSpPr>
        <p:spPr>
          <a:xfrm>
            <a:off x="8327923" y="5712542"/>
            <a:ext cx="3264309" cy="646331"/>
          </a:xfrm>
          <a:prstGeom prst="rect">
            <a:avLst/>
          </a:prstGeom>
          <a:noFill/>
        </p:spPr>
        <p:txBody>
          <a:bodyPr wrap="square" rtlCol="0">
            <a:spAutoFit/>
          </a:bodyPr>
          <a:lstStyle/>
          <a:p>
            <a:r>
              <a:rPr lang="en-GB" sz="3600" b="1"/>
              <a:t>Can you?</a:t>
            </a:r>
            <a:endParaRPr lang="en-GB"/>
          </a:p>
        </p:txBody>
      </p:sp>
    </p:spTree>
    <p:extLst>
      <p:ext uri="{BB962C8B-B14F-4D97-AF65-F5344CB8AC3E}">
        <p14:creationId xmlns:p14="http://schemas.microsoft.com/office/powerpoint/2010/main" val="36967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738731" y="621791"/>
            <a:ext cx="3025402" cy="3779817"/>
          </a:xfrm>
          <a:prstGeom prst="rect">
            <a:avLst/>
          </a:prstGeom>
          <a:noFill/>
        </p:spPr>
        <p:txBody>
          <a:bodyPr wrap="square" lIns="91440" tIns="45720" rIns="91440" bIns="45720" rtlCol="0" anchor="t">
            <a:spAutoFit/>
          </a:bodyPr>
          <a:lstStyle/>
          <a:p>
            <a:pPr>
              <a:lnSpc>
                <a:spcPct val="107000"/>
              </a:lnSpc>
              <a:spcAft>
                <a:spcPts val="800"/>
              </a:spcAft>
            </a:pPr>
            <a:r>
              <a:rPr lang="en-GB" sz="3200">
                <a:effectLst/>
                <a:latin typeface="Twinkl Cursive Looped"/>
                <a:ea typeface="Calibri" panose="020F0502020204030204" pitchFamily="34" charset="0"/>
                <a:cs typeface="Times New Roman"/>
              </a:rPr>
              <a:t>Seeing the truth</a:t>
            </a:r>
          </a:p>
          <a:p>
            <a:pPr>
              <a:lnSpc>
                <a:spcPct val="107000"/>
              </a:lnSpc>
              <a:spcAft>
                <a:spcPts val="800"/>
              </a:spcAft>
            </a:pPr>
            <a:r>
              <a:rPr lang="en-GB" sz="2000">
                <a:effectLst/>
                <a:latin typeface="Twinkl Cursive Looped"/>
                <a:ea typeface="Calibri" panose="020F0502020204030204" pitchFamily="34" charset="0"/>
                <a:cs typeface="Times New Roman"/>
              </a:rPr>
              <a:t>In this act of worship we will learn how Saul has a change of heart on the road to Damascus. His story will help us to know that we can admit to mistakes and live our lives in different ways.</a:t>
            </a:r>
          </a:p>
          <a:p>
            <a:pPr>
              <a:lnSpc>
                <a:spcPct val="107000"/>
              </a:lnSpc>
              <a:spcAft>
                <a:spcPts val="800"/>
              </a:spcAft>
            </a:pPr>
            <a:endParaRPr lang="en-GB" sz="2000">
              <a:latin typeface="Twinkl Cursive Looped"/>
              <a:ea typeface="Calibri" panose="020F0502020204030204" pitchFamily="34" charset="0"/>
              <a:cs typeface="Times New Roman"/>
            </a:endParaRPr>
          </a:p>
        </p:txBody>
      </p:sp>
      <p:pic>
        <p:nvPicPr>
          <p:cNvPr id="2" name="Online Media 1" title="Saul becomes Paul">
            <a:hlinkClick r:id="" action="ppaction://media"/>
            <a:extLst>
              <a:ext uri="{FF2B5EF4-FFF2-40B4-BE49-F238E27FC236}">
                <a16:creationId xmlns:a16="http://schemas.microsoft.com/office/drawing/2014/main" id="{6DF291DD-D0CA-4238-BE33-4D10F28A5B9B}"/>
              </a:ext>
            </a:extLst>
          </p:cNvPr>
          <p:cNvPicPr>
            <a:picLocks noRot="1" noChangeAspect="1"/>
          </p:cNvPicPr>
          <p:nvPr>
            <a:videoFile r:link="rId1"/>
          </p:nvPr>
        </p:nvPicPr>
        <p:blipFill>
          <a:blip r:embed="rId3"/>
          <a:stretch>
            <a:fillRect/>
          </a:stretch>
        </p:blipFill>
        <p:spPr>
          <a:xfrm>
            <a:off x="4270159" y="1251496"/>
            <a:ext cx="7119891" cy="4984711"/>
          </a:xfrm>
          <a:prstGeom prst="rect">
            <a:avLst/>
          </a:prstGeom>
        </p:spPr>
      </p:pic>
    </p:spTree>
    <p:extLst>
      <p:ext uri="{BB962C8B-B14F-4D97-AF65-F5344CB8AC3E}">
        <p14:creationId xmlns:p14="http://schemas.microsoft.com/office/powerpoint/2010/main" val="26348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90" name="Rectangle 8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92" name="Rectangle 91">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70E50514-20F5-4FA2-AA86-F3282943F003}"/>
              </a:ext>
            </a:extLst>
          </p:cNvPr>
          <p:cNvSpPr txBox="1"/>
          <p:nvPr/>
        </p:nvSpPr>
        <p:spPr>
          <a:xfrm>
            <a:off x="868680" y="642593"/>
            <a:ext cx="6281928" cy="1744183"/>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800">
                <a:solidFill>
                  <a:schemeClr val="tx1">
                    <a:lumMod val="85000"/>
                    <a:lumOff val="15000"/>
                  </a:schemeClr>
                </a:solidFill>
                <a:latin typeface="Twinkl Cursive Looped" panose="02000000000000000000" pitchFamily="2" charset="0"/>
              </a:rPr>
              <a:t>Reflection:</a:t>
            </a:r>
          </a:p>
          <a:p>
            <a:pPr defTabSz="914400">
              <a:lnSpc>
                <a:spcPct val="90000"/>
              </a:lnSpc>
              <a:spcBef>
                <a:spcPct val="0"/>
              </a:spcBef>
              <a:spcAft>
                <a:spcPts val="800"/>
              </a:spcAft>
            </a:pPr>
            <a:endParaRPr lang="en-US" sz="4800">
              <a:solidFill>
                <a:schemeClr val="tx1">
                  <a:lumMod val="85000"/>
                  <a:lumOff val="15000"/>
                </a:schemeClr>
              </a:solidFill>
              <a:latin typeface="+mj-lt"/>
            </a:endParaRPr>
          </a:p>
        </p:txBody>
      </p:sp>
      <p:sp>
        <p:nvSpPr>
          <p:cNvPr id="5" name="Subtitle 4">
            <a:extLst>
              <a:ext uri="{FF2B5EF4-FFF2-40B4-BE49-F238E27FC236}">
                <a16:creationId xmlns:a16="http://schemas.microsoft.com/office/drawing/2014/main" id="{01A8DC67-2A6D-4ACA-924E-400BA2DC063F}"/>
              </a:ext>
            </a:extLst>
          </p:cNvPr>
          <p:cNvSpPr>
            <a:spLocks noGrp="1"/>
          </p:cNvSpPr>
          <p:nvPr>
            <p:ph type="subTitle" idx="1"/>
          </p:nvPr>
        </p:nvSpPr>
        <p:spPr>
          <a:xfrm>
            <a:off x="850667" y="1845810"/>
            <a:ext cx="6281928" cy="3648456"/>
          </a:xfrm>
        </p:spPr>
        <p:txBody>
          <a:bodyPr vert="horz" lIns="91440" tIns="45720" rIns="91440" bIns="45720" rtlCol="0">
            <a:noAutofit/>
          </a:bodyPr>
          <a:lstStyle/>
          <a:p>
            <a:pPr indent="-182880" algn="l">
              <a:lnSpc>
                <a:spcPct val="90000"/>
              </a:lnSpc>
              <a:spcAft>
                <a:spcPts val="600"/>
              </a:spcAft>
              <a:buFont typeface="Garamond" pitchFamily="18" charset="0"/>
              <a:buChar char="◦"/>
            </a:pPr>
            <a:r>
              <a:rPr lang="en-US" sz="4800">
                <a:solidFill>
                  <a:schemeClr val="tx1"/>
                </a:solidFill>
                <a:latin typeface="Twinkl Cursive Looped" panose="02000000000000000000" pitchFamily="2" charset="0"/>
              </a:rPr>
              <a:t>Would YOU be able to admit when you have made a mistake?</a:t>
            </a:r>
          </a:p>
          <a:p>
            <a:pPr indent="-182880" algn="l">
              <a:lnSpc>
                <a:spcPct val="90000"/>
              </a:lnSpc>
              <a:spcAft>
                <a:spcPts val="600"/>
              </a:spcAft>
              <a:buFont typeface="Garamond" pitchFamily="18" charset="0"/>
              <a:buChar char="◦"/>
            </a:pPr>
            <a:r>
              <a:rPr lang="en-US" sz="4800">
                <a:solidFill>
                  <a:schemeClr val="tx1"/>
                </a:solidFill>
                <a:latin typeface="Twinkl Cursive Looped" panose="02000000000000000000" pitchFamily="2" charset="0"/>
              </a:rPr>
              <a:t>Would you be able to see it now?</a:t>
            </a:r>
          </a:p>
        </p:txBody>
      </p:sp>
      <p:pic>
        <p:nvPicPr>
          <p:cNvPr id="2052" name="Picture 4" descr="Saul becomes Paul - YouTube">
            <a:extLst>
              <a:ext uri="{FF2B5EF4-FFF2-40B4-BE49-F238E27FC236}">
                <a16:creationId xmlns:a16="http://schemas.microsoft.com/office/drawing/2014/main" id="{C2B70592-1765-4200-9340-DE61BA6FC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912" y="863198"/>
            <a:ext cx="3138991" cy="481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0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2B03-0E0A-445E-9A2E-37008A1F5EB3}"/>
              </a:ext>
            </a:extLst>
          </p:cNvPr>
          <p:cNvSpPr>
            <a:spLocks noGrp="1"/>
          </p:cNvSpPr>
          <p:nvPr>
            <p:ph type="title"/>
          </p:nvPr>
        </p:nvSpPr>
        <p:spPr>
          <a:xfrm>
            <a:off x="1066800" y="613097"/>
            <a:ext cx="10058400" cy="1371600"/>
          </a:xfrm>
        </p:spPr>
        <p:txBody>
          <a:bodyPr/>
          <a:lstStyle/>
          <a:p>
            <a:r>
              <a:rPr lang="en-GB"/>
              <a:t>I can see clearly now the rain has gone.</a:t>
            </a:r>
          </a:p>
        </p:txBody>
      </p:sp>
      <p:pic>
        <p:nvPicPr>
          <p:cNvPr id="5" name="Online Media 4" title="Jimmy Cliff - I Can See Clearly Now With Lyrics">
            <a:hlinkClick r:id="" action="ppaction://media"/>
            <a:extLst>
              <a:ext uri="{FF2B5EF4-FFF2-40B4-BE49-F238E27FC236}">
                <a16:creationId xmlns:a16="http://schemas.microsoft.com/office/drawing/2014/main" id="{7B9A4FF5-36CD-4AAC-9C1B-A6848601071B}"/>
              </a:ext>
            </a:extLst>
          </p:cNvPr>
          <p:cNvPicPr>
            <a:picLocks noRot="1" noChangeAspect="1"/>
          </p:cNvPicPr>
          <p:nvPr>
            <a:videoFile r:link="rId1"/>
          </p:nvPr>
        </p:nvPicPr>
        <p:blipFill>
          <a:blip r:embed="rId3"/>
          <a:stretch>
            <a:fillRect/>
          </a:stretch>
        </p:blipFill>
        <p:spPr>
          <a:xfrm>
            <a:off x="2041864" y="1793289"/>
            <a:ext cx="7750206" cy="4208016"/>
          </a:xfrm>
          <a:prstGeom prst="rect">
            <a:avLst/>
          </a:prstGeom>
        </p:spPr>
      </p:pic>
    </p:spTree>
    <p:extLst>
      <p:ext uri="{BB962C8B-B14F-4D97-AF65-F5344CB8AC3E}">
        <p14:creationId xmlns:p14="http://schemas.microsoft.com/office/powerpoint/2010/main" val="14051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430136" cy="4406250"/>
          </a:xfrm>
        </p:spPr>
        <p:txBody>
          <a:bodyPr vert="horz" lIns="91440" tIns="45720" rIns="91440" bIns="45720" rtlCol="0" anchor="t">
            <a:normAutofit fontScale="70000" lnSpcReduction="20000"/>
          </a:bodyPr>
          <a:lstStyle/>
          <a:p>
            <a:r>
              <a:rPr lang="en-GB" sz="2600" b="1"/>
              <a:t>Please bow your heads and put your hands together, or sit quietly to reflect.</a:t>
            </a:r>
          </a:p>
          <a:p>
            <a:endParaRPr lang="en-GB"/>
          </a:p>
          <a:p>
            <a:endParaRPr lang="en-GB" b="1"/>
          </a:p>
          <a:p>
            <a:endParaRPr lang="en-GB" b="1"/>
          </a:p>
          <a:p>
            <a:r>
              <a:rPr lang="en-GB" b="1"/>
              <a:t>Prayer: </a:t>
            </a:r>
          </a:p>
          <a:p>
            <a:r>
              <a:rPr lang="en-GB" sz="2800" b="1">
                <a:latin typeface="Twinkl Cursive Looped"/>
              </a:rPr>
              <a:t>Dear </a:t>
            </a:r>
            <a:r>
              <a:rPr lang="en-GB" sz="2800" b="1">
                <a:solidFill>
                  <a:srgbClr val="0D0D0D"/>
                </a:solidFill>
                <a:latin typeface="Twinkl Cursive Looped"/>
              </a:rPr>
              <a:t>God,</a:t>
            </a:r>
          </a:p>
          <a:p>
            <a:r>
              <a:rPr lang="en-GB" sz="2800" b="1">
                <a:solidFill>
                  <a:srgbClr val="0D0D0D"/>
                </a:solidFill>
                <a:latin typeface="Twinkl Cursive Looped"/>
              </a:rPr>
              <a:t>Please help us to have courage to know when we don’t see the complete picture. Show us how we can see more clearly and admit our mistake. Help us see the truth. </a:t>
            </a:r>
          </a:p>
          <a:p>
            <a:r>
              <a:rPr lang="en-GB" sz="2800" b="1">
                <a:latin typeface="Twinkl Cursive Looped"/>
              </a:rPr>
              <a:t> Guide us in your light, now and forever.</a:t>
            </a:r>
            <a:endParaRPr lang="en-GB" sz="2800" b="1">
              <a:latin typeface="Twinkl Cursive Looped" panose="02000000000000000000" pitchFamily="2" charset="0"/>
            </a:endParaRPr>
          </a:p>
          <a:p>
            <a:r>
              <a:rPr lang="en-GB" sz="2800" b="1">
                <a:latin typeface="Twinkl Cursive Looped"/>
              </a:rPr>
              <a:t>Amen.</a:t>
            </a:r>
            <a:endParaRPr lang="en-GB" sz="2800">
              <a:latin typeface="Twinkl Cursive Looped"/>
            </a:endParaRPr>
          </a:p>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5-Class worship</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013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3" ma:contentTypeDescription="Create a new document." ma:contentTypeScope="" ma:versionID="d26b80e2856aa474da297d112e903c48">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b62f07d30fda779dd0c828ce44172a9"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2.xml><?xml version="1.0" encoding="utf-8"?>
<ds:datastoreItem xmlns:ds="http://schemas.openxmlformats.org/officeDocument/2006/customXml" ds:itemID="{866AE97B-351F-42FA-A0B2-74378017D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70E69A-8B7C-4B71-B0E4-6C6CF8A25C5E}">
  <ds:schemaRef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598a01a8-5d69-453e-ab46-27cc0e5f55aa"/>
    <ds:schemaRef ds:uri="http://purl.org/dc/elements/1.1/"/>
    <ds:schemaRef ds:uri="cdfd068b-20d5-4086-86dc-bd85d8e86094"/>
    <ds:schemaRef ds:uri="http://purl.org/dc/dcmityp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436</Words>
  <Application>Microsoft Office PowerPoint</Application>
  <PresentationFormat>Widescreen</PresentationFormat>
  <Paragraphs>72</Paragraphs>
  <Slides>27</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Garamond</vt:lpstr>
      <vt:lpstr>Selawik Light</vt:lpstr>
      <vt:lpstr>Speak Pro</vt:lpstr>
      <vt:lpstr>Twinkl Cursive Looped</vt:lpstr>
      <vt:lpstr>SavonVTI</vt:lpstr>
      <vt:lpstr>Collective worship </vt:lpstr>
      <vt:lpstr>PowerPoint Presentation</vt:lpstr>
      <vt:lpstr>I can see it now…</vt:lpstr>
      <vt:lpstr>PowerPoint Presentation</vt:lpstr>
      <vt:lpstr>PowerPoint Presentation</vt:lpstr>
      <vt:lpstr>I can see clearly now the rain has gone.</vt:lpstr>
      <vt:lpstr>PowerPoint Presentation</vt:lpstr>
      <vt:lpstr>Collective worship </vt:lpstr>
      <vt:lpstr>PowerPoint Presentation</vt:lpstr>
      <vt:lpstr>When the penny dropped for me…</vt:lpstr>
      <vt:lpstr>PowerPoint Presentation</vt:lpstr>
      <vt:lpstr>Collective worship </vt:lpstr>
      <vt:lpstr>I can see clearly now the rain has gone.</vt:lpstr>
      <vt:lpstr>PowerPoint Presentation</vt:lpstr>
      <vt:lpstr>Especially for key stage 1  –The butterfly song</vt:lpstr>
      <vt:lpstr>Children’s choice</vt:lpstr>
      <vt:lpstr>PowerPoint Presentation</vt:lpstr>
      <vt:lpstr>Collective worship </vt:lpstr>
      <vt:lpstr>Reflection </vt:lpstr>
      <vt:lpstr>PowerPoint Presentation</vt:lpstr>
      <vt:lpstr>Celebration Collective worship </vt:lpstr>
      <vt:lpstr>Birthdays….Happy Birthday to YOU.</vt:lpstr>
      <vt:lpstr>Personal Development Awards</vt:lpstr>
      <vt:lpstr>I can see clearly now the rain has gone.</vt:lpstr>
      <vt:lpstr>Head Teacher Awards </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Hannah Smith</cp:lastModifiedBy>
  <cp:revision>1</cp:revision>
  <cp:lastPrinted>2021-08-31T16:33:19Z</cp:lastPrinted>
  <dcterms:created xsi:type="dcterms:W3CDTF">2020-08-15T12:15:28Z</dcterms:created>
  <dcterms:modified xsi:type="dcterms:W3CDTF">2021-10-06T08:11:13Z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