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60" r:id="rId8"/>
    <p:sldId id="266" r:id="rId9"/>
    <p:sldId id="263" r:id="rId10"/>
    <p:sldId id="261"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Simpson" initials="MS" lastIdx="0" clrIdx="0">
    <p:extLst>
      <p:ext uri="{19B8F6BF-5375-455C-9EA6-DF929625EA0E}">
        <p15:presenceInfo xmlns:p15="http://schemas.microsoft.com/office/powerpoint/2012/main" userId="S-1-5-21-1050573452-916275488-316617838-17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29" autoAdjust="0"/>
  </p:normalViewPr>
  <p:slideViewPr>
    <p:cSldViewPr>
      <p:cViewPr varScale="1">
        <p:scale>
          <a:sx n="90" d="100"/>
          <a:sy n="90" d="100"/>
        </p:scale>
        <p:origin x="19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3148A0C-5545-4FC6-8260-43FCC71C66D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9/22/2020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hyperlink" Target="https://www.o2.co.uk/help/nspcc/help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12776"/>
            <a:ext cx="8598829" cy="467820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5th May 2020</a:t>
            </a:r>
            <a:endParaRPr lang="en-US" sz="28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039222"/>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6858492" y="5941460"/>
            <a:ext cx="2285508" cy="904004"/>
          </a:xfrm>
          <a:prstGeom prst="rect">
            <a:avLst/>
          </a:prstGeom>
        </p:spPr>
      </p:pic>
    </p:spTree>
    <p:extLst>
      <p:ext uri="{BB962C8B-B14F-4D97-AF65-F5344CB8AC3E}">
        <p14:creationId xmlns:p14="http://schemas.microsoft.com/office/powerpoint/2010/main" val="335670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847" y="932360"/>
            <a:ext cx="7762061" cy="707886"/>
          </a:xfrm>
          <a:prstGeom prst="rect">
            <a:avLst/>
          </a:prstGeom>
        </p:spPr>
        <p:txBody>
          <a:bodyPr wrap="none">
            <a:spAutoFit/>
          </a:bodyPr>
          <a:lstStyle/>
          <a:p>
            <a:pPr algn="ct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Positive Message of the Week</a:t>
            </a:r>
          </a:p>
        </p:txBody>
      </p:sp>
      <p:sp>
        <p:nvSpPr>
          <p:cNvPr id="5" name="TextBox 4"/>
          <p:cNvSpPr txBox="1"/>
          <p:nvPr/>
        </p:nvSpPr>
        <p:spPr>
          <a:xfrm>
            <a:off x="899592" y="1896421"/>
            <a:ext cx="7834068" cy="4770537"/>
          </a:xfrm>
          <a:prstGeom prst="rect">
            <a:avLst/>
          </a:prstGeom>
          <a:noFill/>
        </p:spPr>
        <p:txBody>
          <a:bodyPr wrap="square" rtlCol="0">
            <a:spAutoFit/>
          </a:bodyPr>
          <a:lstStyle/>
          <a:p>
            <a:r>
              <a:rPr lang="en-GB" sz="1400" dirty="0">
                <a:solidFill>
                  <a:schemeClr val="accent4">
                    <a:lumMod val="50000"/>
                  </a:schemeClr>
                </a:solidFill>
                <a:latin typeface="Comic Sans MS" panose="030F0702030302020204" pitchFamily="66" charset="0"/>
              </a:rPr>
              <a:t>Hello </a:t>
            </a:r>
            <a:r>
              <a:rPr lang="en-GB" sz="1400" b="1" dirty="0">
                <a:solidFill>
                  <a:schemeClr val="accent4">
                    <a:lumMod val="50000"/>
                  </a:schemeClr>
                </a:solidFill>
                <a:latin typeface="Comic Sans MS" panose="030F0702030302020204" pitchFamily="66" charset="0"/>
              </a:rPr>
              <a:t>everyone</a:t>
            </a:r>
            <a:r>
              <a:rPr lang="en-GB" sz="1400" dirty="0">
                <a:solidFill>
                  <a:schemeClr val="accent4">
                    <a:lumMod val="50000"/>
                  </a:schemeClr>
                </a:solidFill>
                <a:latin typeface="Comic Sans MS" panose="030F0702030302020204" pitchFamily="66" charset="0"/>
              </a:rPr>
              <a:t>, So here we are again. Everyone at Cheshire Police hope </a:t>
            </a:r>
            <a:r>
              <a:rPr lang="en-GB" sz="1400" b="1" dirty="0">
                <a:solidFill>
                  <a:schemeClr val="accent4">
                    <a:lumMod val="50000"/>
                  </a:schemeClr>
                </a:solidFill>
                <a:latin typeface="Comic Sans MS" panose="030F0702030302020204" pitchFamily="66" charset="0"/>
              </a:rPr>
              <a:t>you</a:t>
            </a:r>
            <a:r>
              <a:rPr lang="en-GB" sz="1400" dirty="0">
                <a:solidFill>
                  <a:schemeClr val="accent4">
                    <a:lumMod val="50000"/>
                  </a:schemeClr>
                </a:solidFill>
                <a:latin typeface="Comic Sans MS" panose="030F0702030302020204" pitchFamily="66" charset="0"/>
              </a:rPr>
              <a:t> have all been able to stay positive even though we know it can be difficult for some, but we have come this far and we have confidence in </a:t>
            </a:r>
            <a:r>
              <a:rPr lang="en-GB" sz="1400" b="1" dirty="0">
                <a:solidFill>
                  <a:schemeClr val="accent4">
                    <a:lumMod val="50000"/>
                  </a:schemeClr>
                </a:solidFill>
                <a:latin typeface="Comic Sans MS" panose="030F0702030302020204" pitchFamily="66" charset="0"/>
              </a:rPr>
              <a:t>ALL</a:t>
            </a:r>
            <a:r>
              <a:rPr lang="en-GB" sz="1400" dirty="0">
                <a:solidFill>
                  <a:schemeClr val="accent4">
                    <a:lumMod val="50000"/>
                  </a:schemeClr>
                </a:solidFill>
                <a:latin typeface="Comic Sans MS" panose="030F0702030302020204" pitchFamily="66" charset="0"/>
              </a:rPr>
              <a:t> of </a:t>
            </a:r>
            <a:r>
              <a:rPr lang="en-GB" sz="1400" b="1" dirty="0">
                <a:solidFill>
                  <a:schemeClr val="accent4">
                    <a:lumMod val="50000"/>
                  </a:schemeClr>
                </a:solidFill>
                <a:latin typeface="Comic Sans MS" panose="030F0702030302020204" pitchFamily="66" charset="0"/>
              </a:rPr>
              <a:t>YOU</a:t>
            </a:r>
            <a:r>
              <a:rPr lang="en-GB" sz="1400" dirty="0">
                <a:solidFill>
                  <a:schemeClr val="accent4">
                    <a:lumMod val="50000"/>
                  </a:schemeClr>
                </a:solidFill>
                <a:latin typeface="Comic Sans MS" panose="030F0702030302020204" pitchFamily="66" charset="0"/>
              </a:rPr>
              <a:t> that we can hold it together. </a:t>
            </a:r>
          </a:p>
          <a:p>
            <a:pPr algn="ctr"/>
            <a:r>
              <a:rPr lang="en-GB" sz="1400" dirty="0">
                <a:solidFill>
                  <a:schemeClr val="accent4">
                    <a:lumMod val="50000"/>
                  </a:schemeClr>
                </a:solidFill>
                <a:latin typeface="Comic Sans MS" panose="030F0702030302020204" pitchFamily="66" charset="0"/>
              </a:rPr>
              <a:t>We are all in this together around the World.</a:t>
            </a:r>
          </a:p>
          <a:p>
            <a:endParaRPr lang="en-GB" sz="1200" dirty="0">
              <a:solidFill>
                <a:schemeClr val="accent4">
                  <a:lumMod val="50000"/>
                </a:schemeClr>
              </a:solidFill>
              <a:latin typeface="Comic Sans MS" panose="030F0702030302020204" pitchFamily="66" charset="0"/>
            </a:endParaRPr>
          </a:p>
          <a:p>
            <a:endParaRPr lang="en-GB" sz="1200" dirty="0">
              <a:solidFill>
                <a:schemeClr val="accent4">
                  <a:lumMod val="50000"/>
                </a:schemeClr>
              </a:solidFill>
              <a:latin typeface="Comic Sans MS" panose="030F0702030302020204" pitchFamily="66" charset="0"/>
            </a:endParaRPr>
          </a:p>
          <a:p>
            <a:r>
              <a:rPr lang="en-GB" sz="1400" dirty="0">
                <a:solidFill>
                  <a:schemeClr val="accent4">
                    <a:lumMod val="50000"/>
                  </a:schemeClr>
                </a:solidFill>
                <a:latin typeface="Comic Sans MS" panose="030F0702030302020204" pitchFamily="66" charset="0"/>
              </a:rPr>
              <a:t>The Children of Cheshire are doing an </a:t>
            </a:r>
            <a:r>
              <a:rPr lang="en-GB" sz="1400" b="1" dirty="0">
                <a:solidFill>
                  <a:schemeClr val="accent4">
                    <a:lumMod val="50000"/>
                  </a:schemeClr>
                </a:solidFill>
                <a:latin typeface="Comic Sans MS" panose="030F0702030302020204" pitchFamily="66" charset="0"/>
              </a:rPr>
              <a:t>AMAZING</a:t>
            </a:r>
            <a:r>
              <a:rPr lang="en-GB" sz="1400" dirty="0">
                <a:solidFill>
                  <a:schemeClr val="accent4">
                    <a:lumMod val="50000"/>
                  </a:schemeClr>
                </a:solidFill>
                <a:latin typeface="Comic Sans MS" panose="030F0702030302020204" pitchFamily="66" charset="0"/>
              </a:rPr>
              <a:t> job at the moment by doing what our government is asking us to do by staying at home as much as possible, so that we keep ourselves and others safe and healthy, by washing ours hands, and by getting some exercise every day, a little or a lot. We are so very proud of </a:t>
            </a:r>
            <a:r>
              <a:rPr lang="en-GB" sz="1400" b="1" dirty="0">
                <a:solidFill>
                  <a:schemeClr val="accent4">
                    <a:lumMod val="50000"/>
                  </a:schemeClr>
                </a:solidFill>
                <a:latin typeface="Comic Sans MS" panose="030F0702030302020204" pitchFamily="66" charset="0"/>
              </a:rPr>
              <a:t>YOU ALL</a:t>
            </a:r>
            <a:r>
              <a:rPr lang="en-GB" sz="1400" dirty="0">
                <a:solidFill>
                  <a:schemeClr val="accent4">
                    <a:lumMod val="50000"/>
                  </a:schemeClr>
                </a:solidFill>
                <a:latin typeface="Comic Sans MS" panose="030F0702030302020204" pitchFamily="66" charset="0"/>
              </a:rPr>
              <a:t>.</a:t>
            </a:r>
          </a:p>
          <a:p>
            <a:endParaRPr lang="en-GB" sz="1400" dirty="0">
              <a:solidFill>
                <a:schemeClr val="accent4">
                  <a:lumMod val="50000"/>
                </a:schemeClr>
              </a:solidFill>
              <a:latin typeface="Comic Sans MS" panose="030F0702030302020204" pitchFamily="66" charset="0"/>
            </a:endParaRPr>
          </a:p>
          <a:p>
            <a:r>
              <a:rPr lang="en-GB" sz="1400" dirty="0">
                <a:solidFill>
                  <a:schemeClr val="accent4">
                    <a:lumMod val="50000"/>
                  </a:schemeClr>
                </a:solidFill>
                <a:latin typeface="Comic Sans MS" panose="030F0702030302020204" pitchFamily="66" charset="0"/>
              </a:rPr>
              <a:t>We have said this before but it is important that </a:t>
            </a:r>
            <a:r>
              <a:rPr lang="en-GB" sz="1400" b="1" dirty="0">
                <a:solidFill>
                  <a:schemeClr val="accent4">
                    <a:lumMod val="50000"/>
                  </a:schemeClr>
                </a:solidFill>
                <a:latin typeface="Comic Sans MS" panose="030F0702030302020204" pitchFamily="66" charset="0"/>
              </a:rPr>
              <a:t>you</a:t>
            </a:r>
            <a:r>
              <a:rPr lang="en-GB" sz="1400" dirty="0">
                <a:solidFill>
                  <a:schemeClr val="accent4">
                    <a:lumMod val="50000"/>
                  </a:schemeClr>
                </a:solidFill>
                <a:latin typeface="Comic Sans MS" panose="030F0702030302020204" pitchFamily="66" charset="0"/>
              </a:rPr>
              <a:t> remember the changes going on at the moment, might make </a:t>
            </a:r>
            <a:r>
              <a:rPr lang="en-GB" sz="1400" b="1" dirty="0">
                <a:solidFill>
                  <a:schemeClr val="accent4">
                    <a:lumMod val="50000"/>
                  </a:schemeClr>
                </a:solidFill>
                <a:latin typeface="Comic Sans MS" panose="030F0702030302020204" pitchFamily="66" charset="0"/>
              </a:rPr>
              <a:t>you</a:t>
            </a:r>
            <a:r>
              <a:rPr lang="en-GB" sz="1400" dirty="0">
                <a:solidFill>
                  <a:schemeClr val="accent4">
                    <a:lumMod val="50000"/>
                  </a:schemeClr>
                </a:solidFill>
                <a:latin typeface="Comic Sans MS" panose="030F0702030302020204" pitchFamily="66" charset="0"/>
              </a:rPr>
              <a:t> feel scared or worried, it is ok to have these feelings. Please speak to the people in your home that care about you, let them know how you</a:t>
            </a:r>
            <a:r>
              <a:rPr lang="en-GB" sz="1400" b="1" dirty="0">
                <a:solidFill>
                  <a:schemeClr val="accent4">
                    <a:lumMod val="50000"/>
                  </a:schemeClr>
                </a:solidFill>
                <a:latin typeface="Comic Sans MS" panose="030F0702030302020204" pitchFamily="66" charset="0"/>
              </a:rPr>
              <a:t> </a:t>
            </a:r>
            <a:r>
              <a:rPr lang="en-GB" sz="1400" dirty="0">
                <a:solidFill>
                  <a:schemeClr val="accent4">
                    <a:lumMod val="50000"/>
                  </a:schemeClr>
                </a:solidFill>
                <a:latin typeface="Comic Sans MS" panose="030F0702030302020204" pitchFamily="66" charset="0"/>
              </a:rPr>
              <a:t>are</a:t>
            </a:r>
            <a:r>
              <a:rPr lang="en-GB" sz="1400" b="1" dirty="0">
                <a:solidFill>
                  <a:schemeClr val="accent4">
                    <a:lumMod val="50000"/>
                  </a:schemeClr>
                </a:solidFill>
                <a:latin typeface="Comic Sans MS" panose="030F0702030302020204" pitchFamily="66" charset="0"/>
              </a:rPr>
              <a:t> </a:t>
            </a:r>
            <a:r>
              <a:rPr lang="en-GB" sz="1400" dirty="0">
                <a:solidFill>
                  <a:schemeClr val="accent4">
                    <a:lumMod val="50000"/>
                  </a:schemeClr>
                </a:solidFill>
                <a:latin typeface="Comic Sans MS" panose="030F0702030302020204" pitchFamily="66" charset="0"/>
              </a:rPr>
              <a:t>feel. </a:t>
            </a:r>
          </a:p>
          <a:p>
            <a:endParaRPr lang="en-GB" sz="1200" dirty="0">
              <a:solidFill>
                <a:schemeClr val="accent4">
                  <a:lumMod val="50000"/>
                </a:schemeClr>
              </a:solidFill>
              <a:latin typeface="Comic Sans MS" panose="030F0702030302020204" pitchFamily="66" charset="0"/>
            </a:endParaRPr>
          </a:p>
          <a:p>
            <a:pPr algn="ctr"/>
            <a:r>
              <a:rPr lang="en-GB" sz="1400" dirty="0">
                <a:solidFill>
                  <a:schemeClr val="accent4">
                    <a:lumMod val="50000"/>
                  </a:schemeClr>
                </a:solidFill>
                <a:latin typeface="Comic Sans MS" panose="030F0702030302020204" pitchFamily="66" charset="0"/>
              </a:rPr>
              <a:t>We all need to remember this situation won’t last forever.</a:t>
            </a:r>
          </a:p>
          <a:p>
            <a:endParaRPr lang="en-GB" sz="1200" dirty="0">
              <a:solidFill>
                <a:schemeClr val="accent4">
                  <a:lumMod val="50000"/>
                </a:schemeClr>
              </a:solidFill>
              <a:latin typeface="Comic Sans MS" panose="030F0702030302020204" pitchFamily="66" charset="0"/>
            </a:endParaRPr>
          </a:p>
          <a:p>
            <a:r>
              <a:rPr lang="en-GB" sz="1400" dirty="0">
                <a:solidFill>
                  <a:schemeClr val="accent4">
                    <a:lumMod val="50000"/>
                  </a:schemeClr>
                </a:solidFill>
                <a:latin typeface="Comic Sans MS" panose="030F0702030302020204" pitchFamily="66" charset="0"/>
              </a:rPr>
              <a:t>During this time of staying at home or isolation some children will be spending more time online than ever before.  They may be tempted to join groups, share pictures or participate in live streaming, please Do Not, by Not joining some of these groups or live streaming we can keep </a:t>
            </a:r>
            <a:r>
              <a:rPr lang="en-GB" sz="1600" b="1" dirty="0">
                <a:solidFill>
                  <a:schemeClr val="accent4">
                    <a:lumMod val="50000"/>
                  </a:schemeClr>
                </a:solidFill>
                <a:latin typeface="Comic Sans MS" panose="030F0702030302020204" pitchFamily="66" charset="0"/>
              </a:rPr>
              <a:t>you</a:t>
            </a:r>
            <a:r>
              <a:rPr lang="en-GB" sz="1400" dirty="0">
                <a:solidFill>
                  <a:schemeClr val="accent4">
                    <a:lumMod val="50000"/>
                  </a:schemeClr>
                </a:solidFill>
                <a:latin typeface="Comic Sans MS" panose="030F0702030302020204" pitchFamily="66" charset="0"/>
              </a:rPr>
              <a:t> safe.</a:t>
            </a:r>
            <a:endParaRPr lang="en-GB" sz="1400" dirty="0">
              <a:solidFill>
                <a:prstClr val="black">
                  <a:tint val="75000"/>
                </a:prstClr>
              </a:solidFill>
            </a:endParaRPr>
          </a:p>
          <a:p>
            <a:endParaRPr lang="en-GB" sz="1600" dirty="0">
              <a:solidFill>
                <a:schemeClr val="accent4">
                  <a:lumMod val="50000"/>
                </a:schemeClr>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380312" y="6245841"/>
            <a:ext cx="1547664" cy="6121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589" y="2708920"/>
            <a:ext cx="630069" cy="354969"/>
          </a:xfrm>
          <a:prstGeom prst="rect">
            <a:avLst/>
          </a:prstGeom>
        </p:spPr>
      </p:pic>
    </p:spTree>
    <p:extLst>
      <p:ext uri="{BB962C8B-B14F-4D97-AF65-F5344CB8AC3E}">
        <p14:creationId xmlns:p14="http://schemas.microsoft.com/office/powerpoint/2010/main" val="290268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2356" y="2807062"/>
            <a:ext cx="7128792" cy="1486034"/>
          </a:xfrm>
        </p:spPr>
        <p:txBody>
          <a:bodyPr/>
          <a:lstStyle/>
          <a:p>
            <a:r>
              <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You are all smart children and we want you to remember the Online Safety messages you have talked about in School with your teachers and  the Police. This week we would like you to tell your parents how you stay safe when you are using the internet.</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We have put a reminder on the last page if you have forgotten any of them.</a:t>
            </a:r>
            <a:r>
              <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a:t>
            </a:r>
          </a:p>
          <a:p>
            <a:endPar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endParaRPr>
          </a:p>
          <a:p>
            <a:r>
              <a:rPr lang="en-GB" sz="1600" u="sng"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Parents</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 Set up rules for using the computer and the internet.</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Never let your child give out personal information.</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Check the Websites and services your children use.</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Get to know your child’s online friends.</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Keep the computer in a communal area of the house.</a:t>
            </a:r>
          </a:p>
          <a:p>
            <a:r>
              <a:rPr lang="en-GB" sz="14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rPr>
              <a:t>Check age ratings on games.</a:t>
            </a:r>
          </a:p>
          <a:p>
            <a:endParaRPr lang="en-GB" sz="16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2006713" y="1052736"/>
            <a:ext cx="5420074" cy="1754326"/>
          </a:xfrm>
          <a:prstGeom prst="rect">
            <a:avLst/>
          </a:prstGeom>
        </p:spPr>
        <p:txBody>
          <a:bodyPr wrap="none">
            <a:spAutoFit/>
          </a:bodyPr>
          <a:lstStyle/>
          <a:p>
            <a:pPr algn="ct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Police messages</a:t>
            </a:r>
          </a:p>
          <a:p>
            <a:pPr algn="ct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Online safety</a:t>
            </a:r>
          </a:p>
        </p:txBody>
      </p:sp>
      <p:pic>
        <p:nvPicPr>
          <p:cNvPr id="4" name="Picture 3"/>
          <p:cNvPicPr>
            <a:picLocks noChangeAspect="1"/>
          </p:cNvPicPr>
          <p:nvPr/>
        </p:nvPicPr>
        <p:blipFill>
          <a:blip r:embed="rId2"/>
          <a:stretch>
            <a:fillRect/>
          </a:stretch>
        </p:blipFill>
        <p:spPr>
          <a:xfrm>
            <a:off x="7390783" y="5705639"/>
            <a:ext cx="1728192" cy="683565"/>
          </a:xfrm>
          <a:prstGeom prst="rect">
            <a:avLst/>
          </a:prstGeom>
        </p:spPr>
      </p:pic>
      <p:sp>
        <p:nvSpPr>
          <p:cNvPr id="5" name="TextBox 4"/>
          <p:cNvSpPr txBox="1"/>
          <p:nvPr/>
        </p:nvSpPr>
        <p:spPr>
          <a:xfrm>
            <a:off x="7308304" y="6389204"/>
            <a:ext cx="1656184" cy="276999"/>
          </a:xfrm>
          <a:prstGeom prst="rect">
            <a:avLst/>
          </a:prstGeom>
          <a:noFill/>
        </p:spPr>
        <p:txBody>
          <a:bodyPr wrap="square" rtlCol="0">
            <a:spAutoFit/>
          </a:bodyPr>
          <a:lstStyle/>
          <a:p>
            <a:r>
              <a:rPr lang="en-GB" sz="1200" dirty="0">
                <a:solidFill>
                  <a:srgbClr val="002060"/>
                </a:solidFill>
              </a:rPr>
              <a:t>Twitter @</a:t>
            </a:r>
            <a:r>
              <a:rPr lang="en-GB" sz="1200" dirty="0" err="1">
                <a:solidFill>
                  <a:srgbClr val="002060"/>
                </a:solidFill>
              </a:rPr>
              <a:t>CheshireSSYP</a:t>
            </a:r>
            <a:endParaRPr lang="en-GB" sz="1200"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328" y="3645024"/>
            <a:ext cx="961459" cy="576064"/>
          </a:xfrm>
          <a:prstGeom prst="rect">
            <a:avLst/>
          </a:prstGeom>
        </p:spPr>
      </p:pic>
    </p:spTree>
    <p:extLst>
      <p:ext uri="{BB962C8B-B14F-4D97-AF65-F5344CB8AC3E}">
        <p14:creationId xmlns:p14="http://schemas.microsoft.com/office/powerpoint/2010/main" val="17934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4405" y="1008973"/>
            <a:ext cx="3344185" cy="923330"/>
          </a:xfrm>
          <a:prstGeom prst="rect">
            <a:avLst/>
          </a:prstGeom>
        </p:spPr>
        <p:txBody>
          <a:bodyPr wrap="none">
            <a:spAutoFit/>
          </a:bodyPr>
          <a:lstStyle/>
          <a:p>
            <a:pPr algn="ct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Activities</a:t>
            </a:r>
          </a:p>
        </p:txBody>
      </p:sp>
      <p:sp>
        <p:nvSpPr>
          <p:cNvPr id="4" name="Rectangle 3"/>
          <p:cNvSpPr/>
          <p:nvPr/>
        </p:nvSpPr>
        <p:spPr>
          <a:xfrm rot="589541">
            <a:off x="1433364" y="425820"/>
            <a:ext cx="3670948" cy="446276"/>
          </a:xfrm>
          <a:prstGeom prst="rect">
            <a:avLst/>
          </a:prstGeom>
        </p:spPr>
        <p:txBody>
          <a:bodyPr wrap="square">
            <a:spAutoFit/>
          </a:bodyPr>
          <a:lstStyle/>
          <a:p>
            <a:r>
              <a:rPr lang="en-GB" sz="1200" b="1" dirty="0">
                <a:solidFill>
                  <a:srgbClr val="FF0000"/>
                </a:solidFill>
              </a:rPr>
              <a:t>Riddle</a:t>
            </a:r>
            <a:r>
              <a:rPr lang="en-GB" sz="1200" b="1" dirty="0"/>
              <a:t>:</a:t>
            </a:r>
            <a:r>
              <a:rPr lang="en-GB" sz="1200" dirty="0"/>
              <a:t> </a:t>
            </a:r>
            <a:r>
              <a:rPr lang="en-US" sz="1200" dirty="0"/>
              <a:t>What can’t be used until it’s broken?</a:t>
            </a:r>
            <a:endParaRPr lang="en-GB" sz="1200" dirty="0"/>
          </a:p>
          <a:p>
            <a:r>
              <a:rPr lang="en-GB" sz="1000" dirty="0"/>
              <a:t>Answer on slide 9, no peeking until you’ve had a go at this!</a:t>
            </a:r>
          </a:p>
        </p:txBody>
      </p:sp>
      <p:sp>
        <p:nvSpPr>
          <p:cNvPr id="5" name="TextBox 4"/>
          <p:cNvSpPr txBox="1"/>
          <p:nvPr/>
        </p:nvSpPr>
        <p:spPr>
          <a:xfrm rot="20895708">
            <a:off x="5217631" y="5760699"/>
            <a:ext cx="3975857" cy="815608"/>
          </a:xfrm>
          <a:prstGeom prst="rect">
            <a:avLst/>
          </a:prstGeom>
          <a:noFill/>
        </p:spPr>
        <p:txBody>
          <a:bodyPr wrap="square" rtlCol="0">
            <a:spAutoFit/>
          </a:bodyPr>
          <a:lstStyle/>
          <a:p>
            <a:r>
              <a:rPr lang="en-GB" b="1" dirty="0">
                <a:solidFill>
                  <a:srgbClr val="FF0000"/>
                </a:solidFill>
              </a:rPr>
              <a:t>Riddle</a:t>
            </a:r>
            <a:r>
              <a:rPr lang="en-GB" b="1" dirty="0"/>
              <a:t>: </a:t>
            </a:r>
            <a:r>
              <a:rPr lang="en-US" dirty="0">
                <a:solidFill>
                  <a:schemeClr val="accent4">
                    <a:lumMod val="50000"/>
                  </a:schemeClr>
                </a:solidFill>
              </a:rPr>
              <a:t>What has two hands and a face?</a:t>
            </a:r>
            <a:endParaRPr lang="en-GB" dirty="0"/>
          </a:p>
          <a:p>
            <a:r>
              <a:rPr lang="en-GB" sz="1100" dirty="0"/>
              <a:t>Answer on slide 9, no peeking until you’ve had a go at this!</a:t>
            </a:r>
          </a:p>
          <a:p>
            <a:endParaRPr lang="en-GB" dirty="0"/>
          </a:p>
        </p:txBody>
      </p:sp>
      <p:sp>
        <p:nvSpPr>
          <p:cNvPr id="2" name="TextBox 1"/>
          <p:cNvSpPr txBox="1"/>
          <p:nvPr/>
        </p:nvSpPr>
        <p:spPr>
          <a:xfrm>
            <a:off x="195160" y="2479352"/>
            <a:ext cx="2808312" cy="4278094"/>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solidFill>
                  <a:schemeClr val="accent4">
                    <a:lumMod val="75000"/>
                  </a:schemeClr>
                </a:solidFill>
                <a:latin typeface="Bell MT" panose="02020503060305020303" pitchFamily="18" charset="0"/>
              </a:rPr>
              <a:t>Who watched Britain’s Got Talent 2020, last week </a:t>
            </a:r>
            <a:r>
              <a:rPr lang="en-GB" sz="2000" b="1" dirty="0">
                <a:solidFill>
                  <a:srgbClr val="C00000"/>
                </a:solidFill>
                <a:latin typeface="Bell MT" panose="02020503060305020303" pitchFamily="18" charset="0"/>
              </a:rPr>
              <a:t>?</a:t>
            </a:r>
          </a:p>
          <a:p>
            <a:r>
              <a:rPr lang="en-GB" dirty="0">
                <a:solidFill>
                  <a:schemeClr val="accent4">
                    <a:lumMod val="75000"/>
                  </a:schemeClr>
                </a:solidFill>
                <a:latin typeface="Bell MT" panose="02020503060305020303" pitchFamily="18" charset="0"/>
              </a:rPr>
              <a:t>We, really enjoyed listening to the Children’s choir singing an Anti-Bullying song. We know that our </a:t>
            </a:r>
            <a:r>
              <a:rPr lang="en-GB" sz="1600" dirty="0">
                <a:solidFill>
                  <a:schemeClr val="accent4">
                    <a:lumMod val="75000"/>
                  </a:schemeClr>
                </a:solidFill>
                <a:latin typeface="Bell MT" panose="02020503060305020303" pitchFamily="18" charset="0"/>
              </a:rPr>
              <a:t>very own Cheshire Children</a:t>
            </a:r>
            <a:r>
              <a:rPr lang="en-GB" dirty="0">
                <a:solidFill>
                  <a:schemeClr val="accent4">
                    <a:lumMod val="75000"/>
                  </a:schemeClr>
                </a:solidFill>
                <a:latin typeface="Bell MT" panose="02020503060305020303" pitchFamily="18" charset="0"/>
              </a:rPr>
              <a:t> could make up an equally Powerful song! Have a go….</a:t>
            </a:r>
          </a:p>
          <a:p>
            <a:r>
              <a:rPr lang="en-GB" dirty="0">
                <a:solidFill>
                  <a:schemeClr val="accent4">
                    <a:lumMod val="75000"/>
                  </a:schemeClr>
                </a:solidFill>
                <a:latin typeface="Bell MT" panose="02020503060305020303" pitchFamily="18" charset="0"/>
              </a:rPr>
              <a:t>Please share this song with your family and everyone you know, when we get back into School. We’d love to hear it.</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443" y="4581128"/>
            <a:ext cx="1167875" cy="21734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2101">
            <a:off x="4803213" y="-235090"/>
            <a:ext cx="2263043" cy="2135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3586" y="1297418"/>
            <a:ext cx="2126118" cy="2831054"/>
          </a:xfrm>
          <a:prstGeom prst="rect">
            <a:avLst/>
          </a:prstGeom>
        </p:spPr>
      </p:pic>
      <p:sp>
        <p:nvSpPr>
          <p:cNvPr id="11" name="TextBox 10"/>
          <p:cNvSpPr txBox="1"/>
          <p:nvPr/>
        </p:nvSpPr>
        <p:spPr>
          <a:xfrm>
            <a:off x="6516216" y="4207000"/>
            <a:ext cx="3002603" cy="338554"/>
          </a:xfrm>
          <a:prstGeom prst="rect">
            <a:avLst/>
          </a:prstGeom>
          <a:noFill/>
        </p:spPr>
        <p:txBody>
          <a:bodyPr wrap="square" rtlCol="0">
            <a:spAutoFit/>
          </a:bodyPr>
          <a:lstStyle/>
          <a:p>
            <a:r>
              <a:rPr lang="en-GB" sz="1600" dirty="0">
                <a:solidFill>
                  <a:srgbClr val="C00000"/>
                </a:solidFill>
                <a:latin typeface="Comic Sans MS" panose="030F0702030302020204" pitchFamily="66" charset="0"/>
              </a:rPr>
              <a:t>Could you do this at home?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5433" y="1932303"/>
            <a:ext cx="1870521" cy="249289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73622">
            <a:off x="4403957" y="4185809"/>
            <a:ext cx="2796399" cy="1997083"/>
          </a:xfrm>
          <a:prstGeom prst="rect">
            <a:avLst/>
          </a:prstGeom>
        </p:spPr>
      </p:pic>
      <p:sp>
        <p:nvSpPr>
          <p:cNvPr id="14" name="TextBox 13"/>
          <p:cNvSpPr txBox="1"/>
          <p:nvPr/>
        </p:nvSpPr>
        <p:spPr>
          <a:xfrm rot="20826127">
            <a:off x="-5264" y="943475"/>
            <a:ext cx="2693110" cy="707886"/>
          </a:xfrm>
          <a:prstGeom prst="rect">
            <a:avLst/>
          </a:prstGeom>
          <a:noFill/>
        </p:spPr>
        <p:txBody>
          <a:bodyPr wrap="none" rtlCol="0">
            <a:spAutoFit/>
          </a:bodyPr>
          <a:lstStyle/>
          <a:p>
            <a:pPr algn="ctr"/>
            <a:r>
              <a:rPr lang="en-GB" dirty="0">
                <a:solidFill>
                  <a:schemeClr val="accent4">
                    <a:lumMod val="75000"/>
                  </a:schemeClr>
                </a:solidFill>
                <a:latin typeface="Jokerman" panose="04090605060D06020702" pitchFamily="82" charset="0"/>
              </a:rPr>
              <a:t>Joke</a:t>
            </a:r>
          </a:p>
          <a:p>
            <a:r>
              <a:rPr lang="en-GB" sz="1200" dirty="0"/>
              <a:t>What do you call a pig that does Karate?</a:t>
            </a:r>
          </a:p>
          <a:p>
            <a:r>
              <a:rPr lang="en-GB" sz="1000" dirty="0"/>
              <a:t>Slide 9 for punch line!</a:t>
            </a:r>
          </a:p>
        </p:txBody>
      </p:sp>
      <p:pic>
        <p:nvPicPr>
          <p:cNvPr id="21" name="Picture 20"/>
          <p:cNvPicPr>
            <a:picLocks noChangeAspect="1"/>
          </p:cNvPicPr>
          <p:nvPr/>
        </p:nvPicPr>
        <p:blipFill>
          <a:blip r:embed="rId7"/>
          <a:stretch>
            <a:fillRect/>
          </a:stretch>
        </p:blipFill>
        <p:spPr>
          <a:xfrm>
            <a:off x="7719869" y="6294703"/>
            <a:ext cx="1424131" cy="563297"/>
          </a:xfrm>
          <a:prstGeom prst="rect">
            <a:avLst/>
          </a:prstGeom>
        </p:spPr>
      </p:pic>
    </p:spTree>
    <p:extLst>
      <p:ext uri="{BB962C8B-B14F-4D97-AF65-F5344CB8AC3E}">
        <p14:creationId xmlns:p14="http://schemas.microsoft.com/office/powerpoint/2010/main" val="207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a:solidFill>
                  <a:schemeClr val="accent5">
                    <a:lumMod val="50000"/>
                  </a:schemeClr>
                </a:solidFill>
              </a:rPr>
              <a:t>If it is your Birthday this week</a:t>
            </a:r>
            <a:br>
              <a:rPr lang="en-GB" dirty="0"/>
            </a:br>
            <a:r>
              <a:rPr lang="en-GB" sz="7200" b="1" dirty="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a:ln w="12700" cmpd="sng">
                  <a:solidFill>
                    <a:schemeClr val="accent4"/>
                  </a:solidFill>
                  <a:prstDash val="solid"/>
                </a:ln>
                <a:solidFill>
                  <a:srgbClr val="FF0000"/>
                </a:solidFill>
                <a:effectLst>
                  <a:glow rad="228600">
                    <a:schemeClr val="accent2">
                      <a:satMod val="175000"/>
                      <a:alpha val="40000"/>
                    </a:schemeClr>
                  </a:glow>
                </a:effectLst>
              </a:rPr>
              <a:t>Birthday</a:t>
            </a:r>
            <a:br>
              <a:rPr lang="en-GB" dirty="0"/>
            </a:br>
            <a:br>
              <a:rPr lang="en-GB" dirty="0"/>
            </a:br>
            <a:endParaRPr lang="en-GB" dirty="0"/>
          </a:p>
        </p:txBody>
      </p:sp>
      <p:sp>
        <p:nvSpPr>
          <p:cNvPr id="5" name="TextBox 4"/>
          <p:cNvSpPr txBox="1"/>
          <p:nvPr/>
        </p:nvSpPr>
        <p:spPr>
          <a:xfrm>
            <a:off x="564970" y="4056383"/>
            <a:ext cx="7695446" cy="1161420"/>
          </a:xfrm>
          <a:prstGeom prst="rect">
            <a:avLst/>
          </a:prstGeom>
          <a:noFill/>
        </p:spPr>
        <p:txBody>
          <a:bodyPr wrap="square" rtlCol="0">
            <a:prstTxWarp prst="textWave1">
              <a:avLst/>
            </a:prstTxWarp>
            <a:spAutoFit/>
          </a:bodyPr>
          <a:lstStyle/>
          <a:p>
            <a:pPr algn="ctr"/>
            <a:r>
              <a:rPr lang="en-GB" dirty="0">
                <a:solidFill>
                  <a:schemeClr val="accent4">
                    <a:lumMod val="75000"/>
                  </a:schemeClr>
                </a:solidFill>
              </a:rPr>
              <a:t>Happy Birthday to you, Happy Birthday to you, Happy Birthday Special person Happy Birthday toooo yoooou</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176" y="5217803"/>
            <a:ext cx="1403296" cy="142534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7504" y="4970830"/>
            <a:ext cx="1776600" cy="1776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9872">
            <a:off x="5797577" y="4788419"/>
            <a:ext cx="1128288" cy="190174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32830">
            <a:off x="221512" y="3755155"/>
            <a:ext cx="492062" cy="492062"/>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5570">
            <a:off x="8288141" y="3740575"/>
            <a:ext cx="488394" cy="54412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71544">
            <a:off x="2915816" y="5148261"/>
            <a:ext cx="490968" cy="597438"/>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75460"/>
            <a:ext cx="4176464" cy="1337067"/>
          </a:xfrm>
          <a:prstGeom prst="rect">
            <a:avLst/>
          </a:prstGeom>
        </p:spPr>
      </p:pic>
    </p:spTree>
    <p:extLst>
      <p:ext uri="{BB962C8B-B14F-4D97-AF65-F5344CB8AC3E}">
        <p14:creationId xmlns:p14="http://schemas.microsoft.com/office/powerpoint/2010/main" val="8178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4597" y="1169779"/>
            <a:ext cx="5040560" cy="2664296"/>
          </a:xfrm>
        </p:spPr>
        <p:txBody>
          <a:bodyPr/>
          <a:lstStyle/>
          <a:p>
            <a:r>
              <a:rPr lang="en-US" b="1" dirty="0">
                <a:ln/>
                <a:solidFill>
                  <a:schemeClr val="accent4"/>
                </a:solidFill>
                <a:effectLst>
                  <a:glow rad="228600">
                    <a:schemeClr val="accent1">
                      <a:satMod val="175000"/>
                      <a:alpha val="40000"/>
                    </a:schemeClr>
                  </a:glow>
                </a:effectLst>
                <a:latin typeface="Comic Sans MS" panose="030F0702030302020204" pitchFamily="66" charset="0"/>
              </a:rPr>
              <a:t>Answers to Riddles</a:t>
            </a:r>
            <a:br>
              <a:rPr lang="en-US" b="1" dirty="0">
                <a:ln/>
                <a:solidFill>
                  <a:schemeClr val="accent4"/>
                </a:solidFill>
                <a:effectLst>
                  <a:glow rad="228600">
                    <a:schemeClr val="accent1">
                      <a:satMod val="175000"/>
                      <a:alpha val="40000"/>
                    </a:schemeClr>
                  </a:glow>
                </a:effectLst>
                <a:latin typeface="Comic Sans MS" panose="030F0702030302020204" pitchFamily="66" charset="0"/>
              </a:rPr>
            </a:br>
            <a:r>
              <a:rPr lang="en-US" sz="1600" dirty="0">
                <a:solidFill>
                  <a:schemeClr val="accent4">
                    <a:lumMod val="50000"/>
                  </a:schemeClr>
                </a:solidFill>
              </a:rPr>
              <a:t>“</a:t>
            </a:r>
            <a:r>
              <a:rPr lang="en-US" sz="1600" b="1" dirty="0">
                <a:solidFill>
                  <a:schemeClr val="accent4">
                    <a:lumMod val="50000"/>
                  </a:schemeClr>
                </a:solidFill>
              </a:rPr>
              <a:t>Riddle:</a:t>
            </a:r>
            <a:r>
              <a:rPr lang="en-US" sz="1600" dirty="0">
                <a:solidFill>
                  <a:schemeClr val="accent4">
                    <a:lumMod val="50000"/>
                  </a:schemeClr>
                </a:solidFill>
              </a:rPr>
              <a:t> What can’t be used until it’s broken?</a:t>
            </a:r>
            <a:br>
              <a:rPr lang="en-US" sz="1600" dirty="0">
                <a:solidFill>
                  <a:schemeClr val="accent4">
                    <a:lumMod val="50000"/>
                  </a:schemeClr>
                </a:solidFill>
              </a:rPr>
            </a:br>
            <a:r>
              <a:rPr lang="en-US" sz="1600" b="1" dirty="0">
                <a:solidFill>
                  <a:schemeClr val="accent4">
                    <a:lumMod val="50000"/>
                  </a:schemeClr>
                </a:solidFill>
              </a:rPr>
              <a:t>Answer:</a:t>
            </a:r>
            <a:r>
              <a:rPr lang="en-US" sz="1600" dirty="0">
                <a:solidFill>
                  <a:schemeClr val="accent4">
                    <a:lumMod val="50000"/>
                  </a:schemeClr>
                </a:solidFill>
              </a:rPr>
              <a:t> An Egg.</a:t>
            </a:r>
            <a:br>
              <a:rPr lang="en-US" sz="1600" dirty="0">
                <a:solidFill>
                  <a:schemeClr val="accent4">
                    <a:lumMod val="50000"/>
                  </a:schemeClr>
                </a:solidFill>
              </a:rPr>
            </a:br>
            <a:br>
              <a:rPr lang="en-US" sz="1600" dirty="0">
                <a:solidFill>
                  <a:schemeClr val="accent4">
                    <a:lumMod val="50000"/>
                  </a:schemeClr>
                </a:solidFill>
              </a:rPr>
            </a:br>
            <a:r>
              <a:rPr lang="en-US" sz="1600" b="1" dirty="0">
                <a:solidFill>
                  <a:schemeClr val="accent4">
                    <a:lumMod val="50000"/>
                  </a:schemeClr>
                </a:solidFill>
              </a:rPr>
              <a:t>Riddle:</a:t>
            </a:r>
            <a:r>
              <a:rPr lang="en-US" sz="1600" dirty="0">
                <a:solidFill>
                  <a:schemeClr val="accent4">
                    <a:lumMod val="50000"/>
                  </a:schemeClr>
                </a:solidFill>
              </a:rPr>
              <a:t> What has two hands and a face?</a:t>
            </a:r>
            <a:br>
              <a:rPr lang="en-GB" sz="1600" dirty="0">
                <a:solidFill>
                  <a:schemeClr val="accent4">
                    <a:lumMod val="50000"/>
                  </a:schemeClr>
                </a:solidFill>
              </a:rPr>
            </a:br>
            <a:r>
              <a:rPr lang="en-US" sz="1600" b="1" dirty="0">
                <a:solidFill>
                  <a:schemeClr val="accent4">
                    <a:lumMod val="50000"/>
                  </a:schemeClr>
                </a:solidFill>
              </a:rPr>
              <a:t>Answer:</a:t>
            </a:r>
            <a:r>
              <a:rPr lang="en-US" sz="1600" dirty="0">
                <a:solidFill>
                  <a:schemeClr val="accent4">
                    <a:lumMod val="50000"/>
                  </a:schemeClr>
                </a:solidFill>
              </a:rPr>
              <a:t> A clock.</a:t>
            </a:r>
            <a:br>
              <a:rPr lang="en-US" sz="1600" dirty="0">
                <a:solidFill>
                  <a:schemeClr val="accent4">
                    <a:lumMod val="50000"/>
                  </a:schemeClr>
                </a:solidFill>
              </a:rPr>
            </a:br>
            <a:br>
              <a:rPr lang="en-US" sz="1600" dirty="0">
                <a:solidFill>
                  <a:schemeClr val="accent4">
                    <a:lumMod val="50000"/>
                  </a:schemeClr>
                </a:solidFill>
              </a:rPr>
            </a:br>
            <a:br>
              <a:rPr lang="en-GB" dirty="0"/>
            </a:br>
            <a:br>
              <a:rPr lang="en-GB" dirty="0"/>
            </a:br>
            <a:br>
              <a:rPr lang="en-US" sz="1600" dirty="0"/>
            </a:br>
            <a:br>
              <a:rPr lang="en-GB" dirty="0"/>
            </a:br>
            <a:br>
              <a:rPr lang="en-US" b="1" dirty="0">
                <a:ln/>
                <a:solidFill>
                  <a:schemeClr val="accent4"/>
                </a:solidFill>
                <a:effectLst>
                  <a:glow rad="228600">
                    <a:schemeClr val="accent1">
                      <a:satMod val="175000"/>
                      <a:alpha val="40000"/>
                    </a:schemeClr>
                  </a:glow>
                </a:effectLst>
                <a:latin typeface="Comic Sans MS" panose="030F0702030302020204" pitchFamily="66" charset="0"/>
              </a:rPr>
            </a:br>
            <a:endParaRPr lang="en-GB" dirty="0"/>
          </a:p>
        </p:txBody>
      </p:sp>
      <p:sp>
        <p:nvSpPr>
          <p:cNvPr id="5" name="TextBox 4"/>
          <p:cNvSpPr txBox="1"/>
          <p:nvPr/>
        </p:nvSpPr>
        <p:spPr>
          <a:xfrm>
            <a:off x="179512" y="6453336"/>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355" y="4827177"/>
            <a:ext cx="1130449" cy="1130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3595328" y="4011280"/>
            <a:ext cx="2808312" cy="646331"/>
          </a:xfrm>
          <a:prstGeom prst="rect">
            <a:avLst/>
          </a:prstGeom>
          <a:noFill/>
        </p:spPr>
        <p:txBody>
          <a:bodyPr wrap="square" rtlCol="0">
            <a:spAutoFit/>
          </a:bodyPr>
          <a:lstStyle/>
          <a:p>
            <a:pPr algn="ctr"/>
            <a:r>
              <a:rPr lang="en-GB" dirty="0">
                <a:solidFill>
                  <a:schemeClr val="accent2">
                    <a:lumMod val="50000"/>
                  </a:schemeClr>
                </a:solidFill>
              </a:rPr>
              <a:t>What do you call a pig that does Karate?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096" y="4293096"/>
            <a:ext cx="2564904" cy="25649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24" y="-11523"/>
            <a:ext cx="3057244" cy="21624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424010"/>
            <a:ext cx="3240360" cy="4289974"/>
          </a:xfrm>
          <a:prstGeom prst="rect">
            <a:avLst/>
          </a:prstGeom>
        </p:spPr>
      </p:pic>
      <p:sp>
        <p:nvSpPr>
          <p:cNvPr id="9" name="TextBox 8"/>
          <p:cNvSpPr txBox="1"/>
          <p:nvPr/>
        </p:nvSpPr>
        <p:spPr>
          <a:xfrm>
            <a:off x="278154" y="6180244"/>
            <a:ext cx="3043076" cy="369332"/>
          </a:xfrm>
          <a:prstGeom prst="rect">
            <a:avLst/>
          </a:prstGeom>
          <a:solidFill>
            <a:srgbClr val="FF0000"/>
          </a:solidFill>
        </p:spPr>
        <p:txBody>
          <a:bodyPr wrap="square" rtlCol="0">
            <a:spAutoFit/>
          </a:bodyPr>
          <a:lstStyle/>
          <a:p>
            <a:pPr algn="ctr"/>
            <a:r>
              <a:rPr lang="en-GB" dirty="0"/>
              <a:t>Have a go at this!</a:t>
            </a:r>
          </a:p>
        </p:txBody>
      </p:sp>
      <p:sp>
        <p:nvSpPr>
          <p:cNvPr id="10" name="TextBox 9"/>
          <p:cNvSpPr txBox="1"/>
          <p:nvPr/>
        </p:nvSpPr>
        <p:spPr>
          <a:xfrm>
            <a:off x="3264597" y="188640"/>
            <a:ext cx="2459531" cy="369332"/>
          </a:xfrm>
          <a:prstGeom prst="rect">
            <a:avLst/>
          </a:prstGeom>
          <a:solidFill>
            <a:srgbClr val="FF0000"/>
          </a:solidFill>
        </p:spPr>
        <p:txBody>
          <a:bodyPr wrap="square" rtlCol="0">
            <a:spAutoFit/>
          </a:bodyPr>
          <a:lstStyle/>
          <a:p>
            <a:pPr algn="ctr"/>
            <a:r>
              <a:rPr lang="en-GB" dirty="0"/>
              <a:t>Can anyone copy this!</a:t>
            </a:r>
          </a:p>
        </p:txBody>
      </p:sp>
      <p:sp>
        <p:nvSpPr>
          <p:cNvPr id="11" name="TextBox 10"/>
          <p:cNvSpPr txBox="1"/>
          <p:nvPr/>
        </p:nvSpPr>
        <p:spPr>
          <a:xfrm rot="20155170">
            <a:off x="4641519" y="5848443"/>
            <a:ext cx="1738202" cy="362286"/>
          </a:xfrm>
          <a:prstGeom prst="rect">
            <a:avLst/>
          </a:prstGeom>
          <a:noFill/>
        </p:spPr>
        <p:txBody>
          <a:bodyPr wrap="square" rtlCol="0">
            <a:prstTxWarp prst="textArchUp">
              <a:avLst/>
            </a:prstTxWarp>
            <a:spAutoFit/>
          </a:bodyPr>
          <a:lstStyle/>
          <a:p>
            <a:r>
              <a:rPr lang="en-GB" dirty="0">
                <a:solidFill>
                  <a:schemeClr val="accent2">
                    <a:lumMod val="50000"/>
                  </a:schemeClr>
                </a:solidFill>
              </a:rPr>
              <a:t>Wa Wa Waaaaa</a:t>
            </a:r>
          </a:p>
        </p:txBody>
      </p:sp>
    </p:spTree>
    <p:extLst>
      <p:ext uri="{BB962C8B-B14F-4D97-AF65-F5344CB8AC3E}">
        <p14:creationId xmlns:p14="http://schemas.microsoft.com/office/powerpoint/2010/main" val="409879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6336704" cy="1538883"/>
          </a:xfrm>
          <a:prstGeom prst="rect">
            <a:avLst/>
          </a:prstGeom>
        </p:spPr>
        <p:txBody>
          <a:bodyPr wrap="square">
            <a:spAutoFit/>
          </a:bodyPr>
          <a:lstStyle/>
          <a:p>
            <a:pPr algn="ct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Until next Time</a:t>
            </a:r>
          </a:p>
          <a:p>
            <a:pPr algn="ct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12th May 2020</a:t>
            </a:r>
          </a:p>
        </p:txBody>
      </p:sp>
      <p:sp>
        <p:nvSpPr>
          <p:cNvPr id="4" name="TextBox 3"/>
          <p:cNvSpPr txBox="1"/>
          <p:nvPr/>
        </p:nvSpPr>
        <p:spPr>
          <a:xfrm>
            <a:off x="2643768" y="1950611"/>
            <a:ext cx="6480720" cy="230832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4">
                    <a:lumMod val="50000"/>
                  </a:schemeClr>
                </a:solidFill>
                <a:latin typeface="Comic Sans MS" panose="030F0702030302020204" pitchFamily="66" charset="0"/>
              </a:rPr>
              <a:t>Stay safe, by Washing your Hands and stay at home until it’s time for some exercise.</a:t>
            </a:r>
          </a:p>
          <a:p>
            <a:pPr marL="285750" indent="-285750">
              <a:buFont typeface="Arial" panose="020B0604020202020204" pitchFamily="34" charset="0"/>
              <a:buChar char="•"/>
            </a:pPr>
            <a:r>
              <a:rPr lang="en-GB" dirty="0">
                <a:solidFill>
                  <a:schemeClr val="accent4">
                    <a:lumMod val="50000"/>
                  </a:schemeClr>
                </a:solidFill>
                <a:latin typeface="Comic Sans MS" panose="030F0702030302020204" pitchFamily="66" charset="0"/>
              </a:rPr>
              <a:t>Stay healthy, by doing a bit of exercise every day.</a:t>
            </a:r>
          </a:p>
          <a:p>
            <a:pPr marL="285750" indent="-285750">
              <a:buFont typeface="Arial" panose="020B0604020202020204" pitchFamily="34" charset="0"/>
              <a:buChar char="•"/>
            </a:pPr>
            <a:r>
              <a:rPr lang="en-GB" dirty="0">
                <a:solidFill>
                  <a:schemeClr val="accent4">
                    <a:lumMod val="50000"/>
                  </a:schemeClr>
                </a:solidFill>
                <a:latin typeface="Comic Sans MS" panose="030F0702030302020204" pitchFamily="66" charset="0"/>
              </a:rPr>
              <a:t>Keep positive, by reminding yourself, You are an Amazing Child.</a:t>
            </a:r>
          </a:p>
          <a:p>
            <a:pPr marL="285750" indent="-285750">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r>
              <a:rPr lang="en-GB" dirty="0">
                <a:solidFill>
                  <a:schemeClr val="accent4">
                    <a:lumMod val="50000"/>
                  </a:schemeClr>
                </a:solidFill>
                <a:latin typeface="Comic Sans MS" panose="030F0702030302020204" pitchFamily="66" charset="0"/>
              </a:rPr>
              <a:t>          And remember we won’t be indoors forever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204864"/>
            <a:ext cx="981646" cy="981646"/>
          </a:xfrm>
          <a:prstGeom prst="rect">
            <a:avLst/>
          </a:prstGeom>
        </p:spPr>
      </p:pic>
      <p:sp>
        <p:nvSpPr>
          <p:cNvPr id="2" name="Rectangle 1"/>
          <p:cNvSpPr/>
          <p:nvPr/>
        </p:nvSpPr>
        <p:spPr>
          <a:xfrm>
            <a:off x="611560" y="4742183"/>
            <a:ext cx="3960440" cy="1046440"/>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err="1">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TextBox 5"/>
          <p:cNvSpPr txBox="1"/>
          <p:nvPr/>
        </p:nvSpPr>
        <p:spPr>
          <a:xfrm>
            <a:off x="4716016" y="6165304"/>
            <a:ext cx="4320480" cy="646331"/>
          </a:xfrm>
          <a:prstGeom prst="rect">
            <a:avLst/>
          </a:prstGeom>
          <a:noFill/>
        </p:spPr>
        <p:txBody>
          <a:bodyPr wrap="square" rtlCol="0">
            <a:spAutoFit/>
          </a:bodyPr>
          <a:lstStyle/>
          <a:p>
            <a:r>
              <a:rPr lang="en-GB" u="sng" dirty="0">
                <a:hlinkClick r:id="rId4"/>
              </a:rPr>
              <a:t>https://www.o2.co.uk/help/nspcc/helpline</a:t>
            </a:r>
            <a:r>
              <a:rPr lang="en-GB" dirty="0">
                <a:hlinkClick r:id="rId4"/>
              </a:rPr>
              <a:t> </a:t>
            </a:r>
            <a:endParaRPr lang="en-GB" dirty="0"/>
          </a:p>
          <a:p>
            <a:endParaRPr lang="en-GB" dirty="0"/>
          </a:p>
        </p:txBody>
      </p:sp>
      <p:pic>
        <p:nvPicPr>
          <p:cNvPr id="8" name="Picture 1" descr="cid:image002.png@01D6130D.71245F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365502"/>
            <a:ext cx="2592288" cy="17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11261" y="6084986"/>
            <a:ext cx="1872208" cy="740528"/>
          </a:xfrm>
          <a:prstGeom prst="rect">
            <a:avLst/>
          </a:prstGeom>
        </p:spPr>
      </p:pic>
    </p:spTree>
    <p:extLst>
      <p:ext uri="{BB962C8B-B14F-4D97-AF65-F5344CB8AC3E}">
        <p14:creationId xmlns:p14="http://schemas.microsoft.com/office/powerpoint/2010/main" val="38597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7" y="1189378"/>
            <a:ext cx="6868346" cy="5102200"/>
          </a:xfrm>
          <a:prstGeom prst="rect">
            <a:avLst/>
          </a:prstGeom>
        </p:spPr>
      </p:pic>
      <p:pic>
        <p:nvPicPr>
          <p:cNvPr id="5" name="Picture 4"/>
          <p:cNvPicPr>
            <a:picLocks noChangeAspect="1"/>
          </p:cNvPicPr>
          <p:nvPr/>
        </p:nvPicPr>
        <p:blipFill>
          <a:blip r:embed="rId3"/>
          <a:stretch>
            <a:fillRect/>
          </a:stretch>
        </p:blipFill>
        <p:spPr>
          <a:xfrm>
            <a:off x="6897842" y="5904668"/>
            <a:ext cx="2246157" cy="888439"/>
          </a:xfrm>
          <a:prstGeom prst="rect">
            <a:avLst/>
          </a:prstGeom>
        </p:spPr>
      </p:pic>
    </p:spTree>
    <p:extLst>
      <p:ext uri="{BB962C8B-B14F-4D97-AF65-F5344CB8AC3E}">
        <p14:creationId xmlns:p14="http://schemas.microsoft.com/office/powerpoint/2010/main" val="223185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22AE929C4824F90956F01A831E798" ma:contentTypeVersion="12" ma:contentTypeDescription="Create a new document." ma:contentTypeScope="" ma:versionID="02da013b1e1697fdabe339418af8604f">
  <xsd:schema xmlns:xsd="http://www.w3.org/2001/XMLSchema" xmlns:xs="http://www.w3.org/2001/XMLSchema" xmlns:p="http://schemas.microsoft.com/office/2006/metadata/properties" xmlns:ns2="cdfd068b-20d5-4086-86dc-bd85d8e86094" xmlns:ns3="a9f641f3-06e8-4ebf-82e1-ae3fe70e3f36" targetNamespace="http://schemas.microsoft.com/office/2006/metadata/properties" ma:root="true" ma:fieldsID="521466b7bbb7b204aced99452c0e539e" ns2:_="" ns3:_="">
    <xsd:import namespace="cdfd068b-20d5-4086-86dc-bd85d8e86094"/>
    <xsd:import namespace="a9f641f3-06e8-4ebf-82e1-ae3fe70e3f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f641f3-06e8-4ebf-82e1-ae3fe70e3f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0104DB-8E50-4E88-B5D6-25AB78A84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a9f641f3-06e8-4ebf-82e1-ae3fe70e3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8E0C6D-E76A-4BBB-8B6B-80A7E559C7DF}">
  <ds:schemaRefs>
    <ds:schemaRef ds:uri="http://schemas.microsoft.com/sharepoint/v3/contenttype/forms"/>
  </ds:schemaRefs>
</ds:datastoreItem>
</file>

<file path=customXml/itemProps3.xml><?xml version="1.0" encoding="utf-8"?>
<ds:datastoreItem xmlns:ds="http://schemas.openxmlformats.org/officeDocument/2006/customXml" ds:itemID="{0DAA7AAF-3E61-49A5-A33F-20DE242515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1185</TotalTime>
  <Words>769</Words>
  <Application>Microsoft Office PowerPoint</Application>
  <PresentationFormat>On-screen Show (4:3)</PresentationFormat>
  <Paragraphs>63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Bell MT</vt:lpstr>
      <vt:lpstr>Calibri</vt:lpstr>
      <vt:lpstr>Comic Sans MS</vt:lpstr>
      <vt:lpstr>Jokerman</vt:lpstr>
      <vt:lpstr>Office Theme</vt:lpstr>
      <vt:lpstr>PowerPoint Presentation</vt:lpstr>
      <vt:lpstr>PowerPoint Presentation</vt:lpstr>
      <vt:lpstr>PowerPoint Presentation</vt:lpstr>
      <vt:lpstr>PowerPoint Presentation</vt:lpstr>
      <vt:lpstr>If it is your Birthday this week Happy Birthday  </vt:lpstr>
      <vt:lpstr>Answers to Riddles “Riddle: What can’t be used until it’s broken? Answer: An Egg.  Riddle: What has two hands and a face? Answer: A clock.       </vt:lpstr>
      <vt:lpstr>PowerPoint Presentation</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Louise Bolan</cp:lastModifiedBy>
  <cp:revision>99</cp:revision>
  <dcterms:created xsi:type="dcterms:W3CDTF">2015-02-05T14:15:12Z</dcterms:created>
  <dcterms:modified xsi:type="dcterms:W3CDTF">2020-09-22T14:48:02Z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0x0101000A522AE929C4824F90956F01A831E798</vt:lpwstr>
  </property>
</Properties>
</file>