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4"/>
  </p:sldMasterIdLst>
  <p:sldIdLst>
    <p:sldId id="256" r:id="rId5"/>
    <p:sldId id="257" r:id="rId6"/>
    <p:sldId id="258" r:id="rId7"/>
    <p:sldId id="266" r:id="rId8"/>
    <p:sldId id="267" r:id="rId9"/>
    <p:sldId id="290" r:id="rId10"/>
    <p:sldId id="291" r:id="rId11"/>
    <p:sldId id="265" r:id="rId12"/>
    <p:sldId id="261" r:id="rId13"/>
    <p:sldId id="268" r:id="rId14"/>
    <p:sldId id="269" r:id="rId15"/>
    <p:sldId id="270" r:id="rId16"/>
    <p:sldId id="271" r:id="rId17"/>
    <p:sldId id="272" r:id="rId18"/>
    <p:sldId id="292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6" r:id="rId28"/>
    <p:sldId id="283" r:id="rId29"/>
    <p:sldId id="284" r:id="rId30"/>
    <p:sldId id="293" r:id="rId31"/>
    <p:sldId id="287" r:id="rId32"/>
    <p:sldId id="289" r:id="rId33"/>
    <p:sldId id="288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1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1/2/2022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2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8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37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37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1/2/2022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06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9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77" r:id="rId5"/>
    <p:sldLayoutId id="2147483683" r:id="rId6"/>
    <p:sldLayoutId id="2147483684" r:id="rId7"/>
    <p:sldLayoutId id="2147483688" r:id="rId8"/>
    <p:sldLayoutId id="2147483687" r:id="rId9"/>
    <p:sldLayoutId id="2147483686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IYOJ_hSs0o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Yc6T9iY9SOU?feature=oembe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A-qLa_2GPcM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Z2hRq-ei0U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</a:t>
            </a:r>
          </a:p>
        </p:txBody>
      </p:sp>
      <p:pic>
        <p:nvPicPr>
          <p:cNvPr id="4098" name="Picture 2" descr="Healthy Friendships – Youth First">
            <a:extLst>
              <a:ext uri="{FF2B5EF4-FFF2-40B4-BE49-F238E27FC236}">
                <a16:creationId xmlns:a16="http://schemas.microsoft.com/office/drawing/2014/main" id="{F4EC5776-CFA2-4C39-8EFF-C840FB82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22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49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035AAF-2873-47CA-901B-5F186C4F2FA9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class worship</a:t>
            </a:r>
          </a:p>
        </p:txBody>
      </p:sp>
      <p:pic>
        <p:nvPicPr>
          <p:cNvPr id="5122" name="Picture 2" descr="Healthy Friendships – Youth First">
            <a:extLst>
              <a:ext uri="{FF2B5EF4-FFF2-40B4-BE49-F238E27FC236}">
                <a16:creationId xmlns:a16="http://schemas.microsoft.com/office/drawing/2014/main" id="{85647CE0-3006-4B5D-84F8-698BE44B6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23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0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17344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How can YOU be a good friend?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Use </a:t>
            </a:r>
            <a:r>
              <a:rPr lang="en-GB" sz="2400" b="1" dirty="0" err="1">
                <a:solidFill>
                  <a:schemeClr val="tx1"/>
                </a:solidFill>
                <a:latin typeface="Twinkl Cursive Looped"/>
              </a:rPr>
              <a:t>postits</a:t>
            </a: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 to make your own friendship heart</a:t>
            </a:r>
          </a:p>
        </p:txBody>
      </p:sp>
      <p:pic>
        <p:nvPicPr>
          <p:cNvPr id="9218" name="Picture 2" descr="Healthy Friendships – Youth First">
            <a:extLst>
              <a:ext uri="{FF2B5EF4-FFF2-40B4-BE49-F238E27FC236}">
                <a16:creationId xmlns:a16="http://schemas.microsoft.com/office/drawing/2014/main" id="{C27DEB50-C520-408C-8ACF-E2842DD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450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02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GB" b="1" dirty="0">
                <a:latin typeface="Abadi" panose="020B0604020104020204" pitchFamily="34" charset="0"/>
              </a:rPr>
              <a:t>This is a teaspoon prayer: it includes a Thank you , Sorry and Please (tsp)</a:t>
            </a:r>
          </a:p>
          <a:p>
            <a:r>
              <a:rPr lang="en-GB" b="1" dirty="0"/>
              <a:t>Please bow your heads and put your hands together, or sit quietly to reflect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Thank you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for being the light of the world,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Sorry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for the times we have not been as good a friend as we should have. </a:t>
            </a:r>
            <a:r>
              <a:rPr lang="en-GB" sz="2800" b="1" dirty="0">
                <a:solidFill>
                  <a:srgbClr val="0070C0"/>
                </a:solidFill>
                <a:latin typeface="Twinkl Cursive Looped"/>
              </a:rPr>
              <a:t>Please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 help us to shine as lights and be supportive to our friends in good times and bad.</a:t>
            </a:r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6146" name="Picture 2" descr="Healthy Friendships – Youth First">
            <a:extLst>
              <a:ext uri="{FF2B5EF4-FFF2-40B4-BE49-F238E27FC236}">
                <a16:creationId xmlns:a16="http://schemas.microsoft.com/office/drawing/2014/main" id="{62431248-E4A4-4F06-BD03-7181F9E1F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0FA5025D-5849-482B-AB48-D6EADB83D30C}"/>
              </a:ext>
            </a:extLst>
          </p:cNvPr>
          <p:cNvSpPr txBox="1">
            <a:spLocks/>
          </p:cNvSpPr>
          <p:nvPr/>
        </p:nvSpPr>
        <p:spPr>
          <a:xfrm>
            <a:off x="434284" y="3696930"/>
            <a:ext cx="3793642" cy="2005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 Praise worship</a:t>
            </a:r>
          </a:p>
        </p:txBody>
      </p:sp>
    </p:spTree>
    <p:extLst>
      <p:ext uri="{BB962C8B-B14F-4D97-AF65-F5344CB8AC3E}">
        <p14:creationId xmlns:p14="http://schemas.microsoft.com/office/powerpoint/2010/main" val="2526838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94022" y="687819"/>
            <a:ext cx="7184819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Lord is my shepherd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5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3FD7274C-A99D-4DD0-8022-4C878E683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48669"/>
            <a:ext cx="10311319" cy="4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C39D-BD34-4350-B97A-3A7BDDF5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Especially for key stage 1</a:t>
            </a:r>
          </a:p>
        </p:txBody>
      </p:sp>
      <p:pic>
        <p:nvPicPr>
          <p:cNvPr id="3" name="Online Media 2" title="Toy Story - You've got a friend in me - lyrics">
            <a:hlinkClick r:id="" action="ppaction://media"/>
            <a:extLst>
              <a:ext uri="{FF2B5EF4-FFF2-40B4-BE49-F238E27FC236}">
                <a16:creationId xmlns:a16="http://schemas.microsoft.com/office/drawing/2014/main" id="{73A1A313-CAF6-49AC-908E-59CD59081E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3583" y="1721796"/>
            <a:ext cx="10282136" cy="469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6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oral singing narrow - Colne Valley Male Voice Choir">
            <a:extLst>
              <a:ext uri="{FF2B5EF4-FFF2-40B4-BE49-F238E27FC236}">
                <a16:creationId xmlns:a16="http://schemas.microsoft.com/office/drawing/2014/main" id="{5E5D99B9-ECD7-44C2-8446-B500D7C46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3" b="10751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E2942-F6C0-4702-8E4C-1BB91427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</a:rPr>
              <a:t>Children’s choice</a:t>
            </a:r>
          </a:p>
        </p:txBody>
      </p:sp>
    </p:spTree>
    <p:extLst>
      <p:ext uri="{BB962C8B-B14F-4D97-AF65-F5344CB8AC3E}">
        <p14:creationId xmlns:p14="http://schemas.microsoft.com/office/powerpoint/2010/main" val="64745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andle vigil to mark COVID-19 anniversary | North Bay Nugget">
            <a:extLst>
              <a:ext uri="{FF2B5EF4-FFF2-40B4-BE49-F238E27FC236}">
                <a16:creationId xmlns:a16="http://schemas.microsoft.com/office/drawing/2014/main" id="{DB8821FC-C373-401E-94F1-FC05BA65CC3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1" r="-2" b="24311"/>
          <a:stretch/>
        </p:blipFill>
        <p:spPr bwMode="auto">
          <a:xfrm>
            <a:off x="7531511" y="3351888"/>
            <a:ext cx="4660490" cy="3506112"/>
          </a:xfrm>
          <a:custGeom>
            <a:avLst/>
            <a:gdLst/>
            <a:ahLst/>
            <a:cxnLst/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</p:spPr>
      </p:pic>
      <p:pic>
        <p:nvPicPr>
          <p:cNvPr id="6" name="Picture 5" descr="Bible with a crown of thorns on a wooden table | Crown of thorns, Worship  backgrounds, Jesus christ images">
            <a:extLst>
              <a:ext uri="{FF2B5EF4-FFF2-40B4-BE49-F238E27FC236}">
                <a16:creationId xmlns:a16="http://schemas.microsoft.com/office/drawing/2014/main" id="{ED52DE9A-584E-423B-AE12-4AADD86ECD5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02" b="2"/>
          <a:stretch/>
        </p:blipFill>
        <p:spPr bwMode="auto">
          <a:xfrm>
            <a:off x="20" y="10"/>
            <a:ext cx="9154673" cy="6863475"/>
          </a:xfrm>
          <a:custGeom>
            <a:avLst/>
            <a:gdLst/>
            <a:ahLst/>
            <a:cxnLst/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</p:spPr>
      </p:pic>
      <p:pic>
        <p:nvPicPr>
          <p:cNvPr id="7" name="Picture 6" descr="A picture containing text, sunset, outdoor, sun&#10;&#10;Description automatically generated">
            <a:extLst>
              <a:ext uri="{FF2B5EF4-FFF2-40B4-BE49-F238E27FC236}">
                <a16:creationId xmlns:a16="http://schemas.microsoft.com/office/drawing/2014/main" id="{F36B5C4A-EA04-4F5D-B459-354AC0F7B79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97"/>
          <a:stretch/>
        </p:blipFill>
        <p:spPr bwMode="auto">
          <a:xfrm>
            <a:off x="5977142" y="5494"/>
            <a:ext cx="6214838" cy="3346394"/>
          </a:xfrm>
          <a:custGeom>
            <a:avLst/>
            <a:gdLst/>
            <a:ahLst/>
            <a:cxnLst/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97ABFF-1A72-4936-865E-7A86A78D513B}"/>
              </a:ext>
            </a:extLst>
          </p:cNvPr>
          <p:cNvSpPr txBox="1"/>
          <p:nvPr/>
        </p:nvSpPr>
        <p:spPr>
          <a:xfrm>
            <a:off x="97472" y="5836465"/>
            <a:ext cx="5879670" cy="686347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 the Father who teaches us through his word.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9D528C-37E2-4F98-BE9F-A740D766B028}"/>
              </a:ext>
            </a:extLst>
          </p:cNvPr>
          <p:cNvSpPr txBox="1"/>
          <p:nvPr/>
        </p:nvSpPr>
        <p:spPr>
          <a:xfrm>
            <a:off x="6096000" y="2998636"/>
            <a:ext cx="6023811" cy="33463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000">
                <a:solidFill>
                  <a:srgbClr val="FFFFFF"/>
                </a:solidFill>
              </a:rPr>
              <a:t>We think of God’s son, Jesus who loves us</a:t>
            </a:r>
            <a:r>
              <a:rPr lang="en-GB" sz="115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FCD8AE-66F7-4A9D-8694-53D948B465C4}"/>
              </a:ext>
            </a:extLst>
          </p:cNvPr>
          <p:cNvSpPr txBox="1"/>
          <p:nvPr/>
        </p:nvSpPr>
        <p:spPr>
          <a:xfrm>
            <a:off x="7794499" y="6012044"/>
            <a:ext cx="4397481" cy="33518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2400">
                <a:solidFill>
                  <a:srgbClr val="FFFFFF"/>
                </a:solidFill>
              </a:rPr>
              <a:t>We think of God, the Holy spirit, who guides us.</a:t>
            </a:r>
          </a:p>
        </p:txBody>
      </p:sp>
    </p:spTree>
    <p:extLst>
      <p:ext uri="{BB962C8B-B14F-4D97-AF65-F5344CB8AC3E}">
        <p14:creationId xmlns:p14="http://schemas.microsoft.com/office/powerpoint/2010/main" val="2495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tx1"/>
                </a:solidFill>
                <a:latin typeface="Twinkl Cursive Looped" panose="02000000000000000000" pitchFamily="2" charset="0"/>
              </a:rPr>
              <a:t>Collective worship </a:t>
            </a:r>
          </a:p>
        </p:txBody>
      </p:sp>
      <p:pic>
        <p:nvPicPr>
          <p:cNvPr id="7172" name="Picture 4" descr="Healthy Friendships – Youth First">
            <a:extLst>
              <a:ext uri="{FF2B5EF4-FFF2-40B4-BE49-F238E27FC236}">
                <a16:creationId xmlns:a16="http://schemas.microsoft.com/office/drawing/2014/main" id="{692FE871-C9A9-47D7-8265-73AF3FA2C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73" y="0"/>
            <a:ext cx="8143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7F314B19-515B-4E8D-A758-B835B59FE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passports</a:t>
            </a:r>
          </a:p>
        </p:txBody>
      </p:sp>
    </p:spTree>
    <p:extLst>
      <p:ext uri="{BB962C8B-B14F-4D97-AF65-F5344CB8AC3E}">
        <p14:creationId xmlns:p14="http://schemas.microsoft.com/office/powerpoint/2010/main" val="27062213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207745"/>
            <a:ext cx="3729162" cy="1168294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977" y="791892"/>
            <a:ext cx="4334256" cy="54860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How can YOU show friendship?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Value Passport: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0000"/>
                </a:solidFill>
                <a:latin typeface="Twinkl Cursive Looped"/>
              </a:rPr>
              <a:t>Class 1: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 Draw a friend and put it on the wall.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FFF00"/>
                </a:solidFill>
                <a:latin typeface="Twinkl Cursive Looped"/>
              </a:rPr>
              <a:t>Class 2: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Take a picture of a good friend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F211A3"/>
                </a:solidFill>
                <a:latin typeface="Twinkl Cursive Looped"/>
              </a:rPr>
              <a:t>Class 3: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Write and share a prayer in class collective worship about love and 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rgbClr val="92D050"/>
                </a:solidFill>
                <a:latin typeface="Twinkl Cursive Looped"/>
              </a:rPr>
              <a:t>Class 4: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Write a heart wordle of </a:t>
            </a:r>
            <a:r>
              <a:rPr lang="en-GB" sz="2000" b="1" i="1" dirty="0">
                <a:solidFill>
                  <a:schemeClr val="tx1"/>
                </a:solidFill>
                <a:latin typeface="Twinkl Cursive Looped"/>
              </a:rPr>
              <a:t>Friendship </a:t>
            </a:r>
            <a:r>
              <a:rPr lang="en-GB" sz="2000" b="1" dirty="0">
                <a:solidFill>
                  <a:schemeClr val="tx1"/>
                </a:solidFill>
                <a:latin typeface="Twinkl Cursive Looped"/>
              </a:rPr>
              <a:t>and put in value passport</a:t>
            </a:r>
            <a:r>
              <a:rPr lang="en-GB" sz="2000" b="1" i="1" dirty="0">
                <a:solidFill>
                  <a:schemeClr val="tx1"/>
                </a:solidFill>
                <a:latin typeface="Twinkl Cursive Looped"/>
              </a:rPr>
              <a:t>.</a:t>
            </a:r>
          </a:p>
        </p:txBody>
      </p:sp>
      <p:pic>
        <p:nvPicPr>
          <p:cNvPr id="10246" name="Picture 6" descr="Friends of the Heart – Country Design Home">
            <a:extLst>
              <a:ext uri="{FF2B5EF4-FFF2-40B4-BE49-F238E27FC236}">
                <a16:creationId xmlns:a16="http://schemas.microsoft.com/office/drawing/2014/main" id="{9E744F66-786B-48C5-9BCC-0B30B0A7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09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  <p:pic>
        <p:nvPicPr>
          <p:cNvPr id="3074" name="Picture 2" descr="The Lord&amp;#39;s Prayer Display Posters by Twinkl Printable Resources | TpT">
            <a:extLst>
              <a:ext uri="{FF2B5EF4-FFF2-40B4-BE49-F238E27FC236}">
                <a16:creationId xmlns:a16="http://schemas.microsoft.com/office/drawing/2014/main" id="{FAD109EE-75F8-46DF-BB55-6C77EA8BC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457197"/>
            <a:ext cx="6815135" cy="594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9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355230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Celebration Collective worship </a:t>
            </a:r>
          </a:p>
        </p:txBody>
      </p:sp>
      <p:pic>
        <p:nvPicPr>
          <p:cNvPr id="8196" name="Picture 4" descr="Healthy Friendships – Youth First">
            <a:extLst>
              <a:ext uri="{FF2B5EF4-FFF2-40B4-BE49-F238E27FC236}">
                <a16:creationId xmlns:a16="http://schemas.microsoft.com/office/drawing/2014/main" id="{6B3321C4-1E71-4669-A9F7-A2194A6A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1" y="0"/>
            <a:ext cx="7529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5114F1E-2375-4349-A82A-2BC8BDB25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189716"/>
            <a:ext cx="3793642" cy="245570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The value of </a:t>
            </a:r>
            <a:r>
              <a:rPr lang="en-GB" sz="2400" b="1" dirty="0">
                <a:solidFill>
                  <a:srgbClr val="00B0F0"/>
                </a:solidFill>
                <a:latin typeface="Twinkl Cursive Looped"/>
              </a:rPr>
              <a:t>Friendship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“A friend </a:t>
            </a:r>
            <a:r>
              <a:rPr lang="en-GB" sz="2400" dirty="0">
                <a:solidFill>
                  <a:srgbClr val="FF0000"/>
                </a:solidFill>
                <a:latin typeface="Twinkl Cursive Looped"/>
              </a:rPr>
              <a:t>loves</a:t>
            </a:r>
            <a:r>
              <a:rPr lang="en-GB" sz="2400" dirty="0">
                <a:solidFill>
                  <a:schemeClr val="tx1"/>
                </a:solidFill>
                <a:latin typeface="Twinkl Cursive Looped"/>
              </a:rPr>
              <a:t> at all times” Proverbs 17:17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Worship 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Celebration Worship</a:t>
            </a:r>
          </a:p>
        </p:txBody>
      </p:sp>
    </p:spTree>
    <p:extLst>
      <p:ext uri="{BB962C8B-B14F-4D97-AF65-F5344CB8AC3E}">
        <p14:creationId xmlns:p14="http://schemas.microsoft.com/office/powerpoint/2010/main" val="49593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Happy Birthday&amp;#39; Song Facts—History of &amp;#39;Happy Birthday&amp;#39; Song">
            <a:extLst>
              <a:ext uri="{FF2B5EF4-FFF2-40B4-BE49-F238E27FC236}">
                <a16:creationId xmlns:a16="http://schemas.microsoft.com/office/drawing/2014/main" id="{8EF12D12-123B-4C44-80ED-64E1EAA2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5"/>
          <a:stretch/>
        </p:blipFill>
        <p:spPr bwMode="auto">
          <a:xfrm>
            <a:off x="-1" y="10"/>
            <a:ext cx="12192000" cy="45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D0253D-13B3-40D0-A3E5-44E36B24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b="0" cap="all" spc="-100">
                <a:solidFill>
                  <a:schemeClr val="tx1"/>
                </a:solidFill>
                <a:latin typeface="Twinkl Cursive Looped" panose="02000000000000000000" pitchFamily="2" charset="0"/>
              </a:rPr>
              <a:t>Birthdays….Happy Birthday to YOU</a:t>
            </a:r>
            <a:r>
              <a:rPr lang="en-US" sz="4400" b="0" cap="all" spc="-10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407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Rectangle 147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7990846F-3F1A-44C0-89BC-2CEB1E8F5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rgbClr val="5CB34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E489E-8B1A-4E9B-9F9E-852BE1C23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24" y="1340361"/>
            <a:ext cx="3729162" cy="3341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600" b="0" cap="all" spc="-100">
                <a:solidFill>
                  <a:schemeClr val="tx1"/>
                </a:solidFill>
              </a:rPr>
              <a:t>Personal Development Awards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B4F2C3-2A8F-4A83-B856-A5A1F3FC1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96" y="395326"/>
            <a:ext cx="6630924" cy="475488"/>
          </a:xfrm>
          <a:prstGeom prst="rect">
            <a:avLst/>
          </a:prstGeom>
        </p:spPr>
      </p:pic>
      <p:pic>
        <p:nvPicPr>
          <p:cNvPr id="11266" name="Picture 2" descr="Grow your own food: “Growing Together – Safely Apart”">
            <a:extLst>
              <a:ext uri="{FF2B5EF4-FFF2-40B4-BE49-F238E27FC236}">
                <a16:creationId xmlns:a16="http://schemas.microsoft.com/office/drawing/2014/main" id="{E78E65E3-7E90-4F5B-9393-9711951B5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870814"/>
            <a:ext cx="7529790" cy="59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83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8702010-68BC-443D-88D4-407773D98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CFFB3FCD-ADAB-4198-B351-2D48D2A62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98BC01-3202-4963-97F4-2F741A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6" y="2642181"/>
            <a:ext cx="5716338" cy="21612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6000" b="0" cap="all" spc="-100">
                <a:latin typeface="Twinkl Cursive Looped" panose="02000000000000000000" pitchFamily="2" charset="0"/>
              </a:rPr>
              <a:t>Head Teacher Awards</a:t>
            </a:r>
            <a:br>
              <a:rPr lang="en-US" sz="6000" b="0" cap="all" spc="-100">
                <a:latin typeface="Twinkl Cursive Looped" panose="02000000000000000000" pitchFamily="2" charset="0"/>
              </a:rPr>
            </a:br>
            <a:endParaRPr lang="en-US" sz="6000" b="0" cap="all" spc="-100">
              <a:latin typeface="Twinkl Cursive Looped" panose="02000000000000000000" pitchFamily="2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28BB691-7718-4B75-B2DC-DD370B7D0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934E5709-24C6-4EAA-A963-DEB137693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A50C428-FB13-481F-9585-5BCCF34D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ABEFF2D-6408-485D-BAD5-EFF000E25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eadteacher Awards - Concordia Academy">
            <a:extLst>
              <a:ext uri="{FF2B5EF4-FFF2-40B4-BE49-F238E27FC236}">
                <a16:creationId xmlns:a16="http://schemas.microsoft.com/office/drawing/2014/main" id="{751A5E1E-B0F3-48BF-99AB-B0AAA5164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4" r="16529"/>
          <a:stretch/>
        </p:blipFill>
        <p:spPr bwMode="auto">
          <a:xfrm>
            <a:off x="7228702" y="621793"/>
            <a:ext cx="4342547" cy="561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B974C2-3234-41A2-9455-0D4719365036}"/>
              </a:ext>
            </a:extLst>
          </p:cNvPr>
          <p:cNvSpPr txBox="1"/>
          <p:nvPr/>
        </p:nvSpPr>
        <p:spPr>
          <a:xfrm>
            <a:off x="1308366" y="4766330"/>
            <a:ext cx="5233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FF0000"/>
                </a:solidFill>
                <a:latin typeface="Twinkl Cursive Looped" panose="02000000000000000000" pitchFamily="2" charset="0"/>
              </a:rPr>
              <a:t>A</a:t>
            </a:r>
            <a:r>
              <a:rPr lang="en-GB" sz="4400">
                <a:latin typeface="Twinkl Cursive Looped" panose="02000000000000000000" pitchFamily="2" charset="0"/>
              </a:rPr>
              <a:t>chievement for all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62A52-8201-4151-BE13-1BCC4A53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24" y="1333009"/>
            <a:ext cx="6630924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070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4270-FD73-470D-A908-E493EDF2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047" y="341037"/>
            <a:ext cx="10058400" cy="729006"/>
          </a:xfrm>
        </p:spPr>
        <p:txBody>
          <a:bodyPr/>
          <a:lstStyle/>
          <a:p>
            <a:r>
              <a:rPr lang="en-GB" dirty="0"/>
              <a:t>I’ll be there…</a:t>
            </a:r>
          </a:p>
        </p:txBody>
      </p:sp>
      <p:pic>
        <p:nvPicPr>
          <p:cNvPr id="4" name="Online Media 3" title="Bruno Mars - Count on me lyrics">
            <a:hlinkClick r:id="" action="ppaction://media"/>
            <a:extLst>
              <a:ext uri="{FF2B5EF4-FFF2-40B4-BE49-F238E27FC236}">
                <a16:creationId xmlns:a16="http://schemas.microsoft.com/office/drawing/2014/main" id="{A6128004-AA8B-4FD9-A503-B394801AA5C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90664" y="1070043"/>
            <a:ext cx="10768519" cy="529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dhesive notes on glass wall">
            <a:extLst>
              <a:ext uri="{FF2B5EF4-FFF2-40B4-BE49-F238E27FC236}">
                <a16:creationId xmlns:a16="http://schemas.microsoft.com/office/drawing/2014/main" id="{6020D36A-CA55-4418-A367-56991CA9E3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15" b="2715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708657-7ADB-43EA-AD7B-8189090E9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3000"/>
              </a:lnSpc>
            </a:pPr>
            <a:r>
              <a:rPr lang="en-US" sz="6000" b="0" cap="all" spc="-100">
                <a:solidFill>
                  <a:schemeClr val="bg1"/>
                </a:solidFill>
              </a:rPr>
              <a:t>Reminders: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Class 3 </a:t>
            </a:r>
            <a:endParaRPr lang="en-GB" sz="4800" b="1" dirty="0">
              <a:latin typeface="Twinkl Cursive Loop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Prayer to share on friendship and love.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ow To Pray With Your Kids | Zack Donaldson">
            <a:extLst>
              <a:ext uri="{FF2B5EF4-FFF2-40B4-BE49-F238E27FC236}">
                <a16:creationId xmlns:a16="http://schemas.microsoft.com/office/drawing/2014/main" id="{8932D568-8E21-4923-87B7-E1E2B403A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8" y="462966"/>
            <a:ext cx="4573587" cy="59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20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703" y="3085860"/>
            <a:ext cx="6630547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latin typeface="Twinkl Cursive Looped" panose="02000000000000000000" pitchFamily="2" charset="0"/>
              </a:rPr>
              <a:t>Christians believe they can call God their friend because of the relationship mad possible through Jesus. </a:t>
            </a:r>
          </a:p>
          <a:p>
            <a:pPr>
              <a:spcAft>
                <a:spcPts val="600"/>
              </a:spcAft>
            </a:pPr>
            <a:endParaRPr lang="en-GB" sz="2400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4400" dirty="0">
                <a:solidFill>
                  <a:srgbClr val="FF0000"/>
                </a:solidFill>
                <a:latin typeface="Twinkl Cursive Looped" panose="02000000000000000000" pitchFamily="2" charset="0"/>
              </a:rPr>
              <a:t>Friendship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What do Christians believe?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Cultural Hall. Prince of Peace by Yongsung Kim Jesus Christ white dove  decending four lambs daiseys flowers grass brown background">
            <a:extLst>
              <a:ext uri="{FF2B5EF4-FFF2-40B4-BE49-F238E27FC236}">
                <a16:creationId xmlns:a16="http://schemas.microsoft.com/office/drawing/2014/main" id="{F96A00DF-824B-4309-A49D-2B2DC438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6" y="0"/>
            <a:ext cx="48974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6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3237" y="1342937"/>
            <a:ext cx="5355264" cy="4406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ostcard from Timperley: 14/10/12 - 21/10/12">
            <a:extLst>
              <a:ext uri="{FF2B5EF4-FFF2-40B4-BE49-F238E27FC236}">
                <a16:creationId xmlns:a16="http://schemas.microsoft.com/office/drawing/2014/main" id="{E7F57D64-36AD-464C-9D95-D9BE72D50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7" y="614417"/>
            <a:ext cx="5262953" cy="513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BC - Manchester - Faith - My Passion">
            <a:extLst>
              <a:ext uri="{FF2B5EF4-FFF2-40B4-BE49-F238E27FC236}">
                <a16:creationId xmlns:a16="http://schemas.microsoft.com/office/drawing/2014/main" id="{AA866BD8-6542-4068-9389-DCE16D485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325" y="1022226"/>
            <a:ext cx="14478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83CBC1-73CB-4B43-992D-2666442BE648}"/>
              </a:ext>
            </a:extLst>
          </p:cNvPr>
          <p:cNvSpPr txBox="1"/>
          <p:nvPr/>
        </p:nvSpPr>
        <p:spPr>
          <a:xfrm>
            <a:off x="6243484" y="2340077"/>
            <a:ext cx="3156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Twinkl Cursive Looped" panose="02000000000000000000" pitchFamily="2" charset="0"/>
              </a:rPr>
              <a:t>Reverend Jan</a:t>
            </a:r>
          </a:p>
          <a:p>
            <a:endParaRPr lang="en-GB" sz="3200">
              <a:latin typeface="Twinkl Cursive Looped" panose="02000000000000000000" pitchFamily="2" charset="0"/>
            </a:endParaRPr>
          </a:p>
          <a:p>
            <a:r>
              <a:rPr lang="en-GB" sz="3200">
                <a:latin typeface="Twinkl Cursive Looped" panose="02000000000000000000" pitchFamily="2" charset="0"/>
              </a:rPr>
              <a:t>Blessing to all</a:t>
            </a:r>
          </a:p>
        </p:txBody>
      </p:sp>
    </p:spTree>
    <p:extLst>
      <p:ext uri="{BB962C8B-B14F-4D97-AF65-F5344CB8AC3E}">
        <p14:creationId xmlns:p14="http://schemas.microsoft.com/office/powerpoint/2010/main" val="102297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2364508"/>
            <a:ext cx="5355264" cy="26063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Twinkl Cursive Looped" panose="02000000000000000000" pitchFamily="2" charset="0"/>
              </a:rPr>
              <a:t>The most fundamental message of Jesus is that. “</a:t>
            </a:r>
            <a:r>
              <a:rPr lang="en-US" b="1" dirty="0">
                <a:latin typeface="Twinkl Cursive Looped" panose="02000000000000000000" pitchFamily="2" charset="0"/>
              </a:rPr>
              <a:t>One who forgives an affront </a:t>
            </a:r>
            <a:r>
              <a:rPr lang="en-US" b="1" dirty="0" err="1">
                <a:latin typeface="Twinkl Cursive Looped" panose="02000000000000000000" pitchFamily="2" charset="0"/>
              </a:rPr>
              <a:t>fosters</a:t>
            </a:r>
            <a:r>
              <a:rPr lang="en-US" b="1" dirty="0" err="1">
                <a:solidFill>
                  <a:srgbClr val="FF0000"/>
                </a:solidFill>
                <a:latin typeface="Twinkl Cursive Looped" panose="02000000000000000000" pitchFamily="2" charset="0"/>
              </a:rPr>
              <a:t>we</a:t>
            </a:r>
            <a:r>
              <a:rPr lang="en-US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 must love and care for one another</a:t>
            </a:r>
            <a:r>
              <a:rPr lang="en-US" b="1" dirty="0">
                <a:latin typeface="Twinkl Cursive Looped" panose="02000000000000000000" pitchFamily="2" charset="0"/>
              </a:rPr>
              <a:t> friendship, but one who dwells on disputes will alienate a friend</a:t>
            </a:r>
            <a:r>
              <a:rPr lang="en-US" dirty="0">
                <a:latin typeface="Twinkl Cursive Looped" panose="02000000000000000000" pitchFamily="2" charset="0"/>
              </a:rPr>
              <a:t>.” The Message: </a:t>
            </a:r>
            <a:r>
              <a:rPr lang="en-US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Be kind and forgiving and you will have many devoted friends; hold grudges and you will lose th</a:t>
            </a:r>
            <a:r>
              <a:rPr lang="en-US" b="1" dirty="0">
                <a:solidFill>
                  <a:srgbClr val="FF0000"/>
                </a:solidFill>
              </a:rPr>
              <a:t>em</a:t>
            </a:r>
            <a:endParaRPr lang="en-GB" sz="2400" b="1" dirty="0">
              <a:solidFill>
                <a:srgbClr val="FF0000"/>
              </a:solidFill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370237" y="1401748"/>
            <a:ext cx="5355264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did Jesus say?</a:t>
            </a:r>
            <a:endParaRPr lang="en-GB" sz="440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BCB92B3-DAE0-4C38-8CAF-5BD64F013C6F}"/>
              </a:ext>
            </a:extLst>
          </p:cNvPr>
          <p:cNvSpPr txBox="1">
            <a:spLocks/>
          </p:cNvSpPr>
          <p:nvPr/>
        </p:nvSpPr>
        <p:spPr>
          <a:xfrm>
            <a:off x="5863777" y="5263863"/>
            <a:ext cx="5355264" cy="11357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800" kern="12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GB" sz="2400" b="1" dirty="0">
                <a:latin typeface="Twinkl Cursive Looped" panose="02000000000000000000" pitchFamily="2" charset="0"/>
              </a:rPr>
              <a:t>When we love  and forgive we are following God’s wishes.</a:t>
            </a:r>
          </a:p>
        </p:txBody>
      </p:sp>
      <p:pic>
        <p:nvPicPr>
          <p:cNvPr id="1028" name="Picture 4" descr="light of the world – St. Catherine Of Siena Parish">
            <a:extLst>
              <a:ext uri="{FF2B5EF4-FFF2-40B4-BE49-F238E27FC236}">
                <a16:creationId xmlns:a16="http://schemas.microsoft.com/office/drawing/2014/main" id="{2C3B05AE-90F5-4C45-B4CA-770D3B21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01" y="0"/>
            <a:ext cx="5355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9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94022" y="687819"/>
            <a:ext cx="7184819" cy="798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The Lord is my shepherd 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5" name="Online Media 4" title="Psalm 23, The Lord is my Shepherd.">
            <a:hlinkClick r:id="" action="ppaction://media"/>
            <a:extLst>
              <a:ext uri="{FF2B5EF4-FFF2-40B4-BE49-F238E27FC236}">
                <a16:creationId xmlns:a16="http://schemas.microsoft.com/office/drawing/2014/main" id="{3FD7274C-A99D-4DD0-8022-4C878E683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3311" y="1648669"/>
            <a:ext cx="10311319" cy="458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3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085860"/>
            <a:ext cx="5355264" cy="28776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GB" sz="2400" b="1" dirty="0">
              <a:latin typeface="Twinkl Cursive Looped" panose="020000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Twinkl Cursive Looped" panose="02000000000000000000" pitchFamily="2" charset="0"/>
              </a:rPr>
              <a:t>How can YOU support your friends in good and bad times?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5788712" y="1279330"/>
            <a:ext cx="5355264" cy="152266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400" dirty="0">
                <a:solidFill>
                  <a:srgbClr val="00B050"/>
                </a:solidFill>
                <a:effectLst/>
                <a:latin typeface="Twinkl Cursive Looped"/>
                <a:ea typeface="Calibri" panose="020F0502020204030204" pitchFamily="34" charset="0"/>
                <a:cs typeface="Times New Roman"/>
              </a:rPr>
              <a:t>How do friends </a:t>
            </a:r>
            <a:r>
              <a:rPr lang="en-GB" sz="44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help and support us?</a:t>
            </a:r>
            <a:endParaRPr lang="en-GB" sz="44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050" name="Picture 2" descr="Free Children Stock Photos - Stockvault.net">
            <a:extLst>
              <a:ext uri="{FF2B5EF4-FFF2-40B4-BE49-F238E27FC236}">
                <a16:creationId xmlns:a16="http://schemas.microsoft.com/office/drawing/2014/main" id="{6F2C260B-5F65-4FBE-9C15-C64A81C7F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9" y="563850"/>
            <a:ext cx="476540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nisters told children must be free to play with friends to ease stress of  life in lockdown : Broadcast: News items : University of Sussex">
            <a:extLst>
              <a:ext uri="{FF2B5EF4-FFF2-40B4-BE49-F238E27FC236}">
                <a16:creationId xmlns:a16="http://schemas.microsoft.com/office/drawing/2014/main" id="{0BA50349-E9E2-4146-80E8-7436E212B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9" y="2154525"/>
            <a:ext cx="2619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School Friends Cliparts, Download Free School Friends Cliparts png  images, Free ClipArts on Clipart Library">
            <a:extLst>
              <a:ext uri="{FF2B5EF4-FFF2-40B4-BE49-F238E27FC236}">
                <a16:creationId xmlns:a16="http://schemas.microsoft.com/office/drawing/2014/main" id="{58BA12E6-0605-4850-BCE3-79A784F8D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113" y="2164901"/>
            <a:ext cx="195845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,151,160 Friends Photos - Free &amp; Royalty-Free Stock Photos from Dreamstime">
            <a:extLst>
              <a:ext uri="{FF2B5EF4-FFF2-40B4-BE49-F238E27FC236}">
                <a16:creationId xmlns:a16="http://schemas.microsoft.com/office/drawing/2014/main" id="{5A833DA7-D805-4812-9670-BE4A344CF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9" y="4205912"/>
            <a:ext cx="476540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51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0E50514-20F5-4FA2-AA86-F3282943F003}"/>
              </a:ext>
            </a:extLst>
          </p:cNvPr>
          <p:cNvSpPr txBox="1"/>
          <p:nvPr/>
        </p:nvSpPr>
        <p:spPr>
          <a:xfrm>
            <a:off x="700391" y="5504465"/>
            <a:ext cx="10870859" cy="6697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solidFill>
                  <a:srgbClr val="00B050"/>
                </a:solidFill>
                <a:latin typeface="Twinkl Cursive Looped"/>
                <a:ea typeface="Calibri" panose="020F0502020204030204" pitchFamily="34" charset="0"/>
                <a:cs typeface="Times New Roman"/>
              </a:rPr>
              <a:t>What sort of Friend do you think Jonathon was?</a:t>
            </a:r>
            <a:endParaRPr lang="en-GB" sz="3600" dirty="0">
              <a:effectLst/>
              <a:latin typeface="Twinkl Cursive Looped"/>
              <a:ea typeface="Calibri" panose="020F0502020204030204" pitchFamily="34" charset="0"/>
              <a:cs typeface="Times New Roman"/>
            </a:endParaRPr>
          </a:p>
        </p:txBody>
      </p:sp>
      <p:pic>
        <p:nvPicPr>
          <p:cNvPr id="2" name="Online Media 1" title="Slapstick Theater (Jonathan and David)">
            <a:hlinkClick r:id="" action="ppaction://media"/>
            <a:extLst>
              <a:ext uri="{FF2B5EF4-FFF2-40B4-BE49-F238E27FC236}">
                <a16:creationId xmlns:a16="http://schemas.microsoft.com/office/drawing/2014/main" id="{55B303F6-D825-40B3-BD54-85FDE35D16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361" y="670854"/>
            <a:ext cx="8617265" cy="474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0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221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397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AD8117-7B69-452F-8B43-DA8B428C8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524" y="1340361"/>
            <a:ext cx="3729162" cy="3341700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tx1"/>
                </a:solidFill>
                <a:latin typeface="Twinkl Cursive Looped" panose="02000000000000000000" pitchFamily="2" charset="0"/>
              </a:rPr>
              <a:t>Reflection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284" y="3696930"/>
            <a:ext cx="3793642" cy="200545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Twinkl Cursive Looped"/>
              </a:rPr>
              <a:t>How can YOU help each other when things go wrong? </a:t>
            </a:r>
          </a:p>
        </p:txBody>
      </p:sp>
      <p:pic>
        <p:nvPicPr>
          <p:cNvPr id="3074" name="Picture 2" descr="Friends Are God&amp;#39;s Way Of Taking Care Of Us- Reach out!">
            <a:extLst>
              <a:ext uri="{FF2B5EF4-FFF2-40B4-BE49-F238E27FC236}">
                <a16:creationId xmlns:a16="http://schemas.microsoft.com/office/drawing/2014/main" id="{367F3AF8-8BCF-4B76-8DDA-35CA4BBB6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10" y="0"/>
            <a:ext cx="7529790" cy="759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795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9D879A56-BA4A-47BE-B8EA-643910D6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8E7D62B-6F82-4DD0-9764-C143AEAAC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B1912-0B48-4BCC-A896-231FDED43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1557228"/>
            <a:ext cx="5355264" cy="4406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Prayer: </a:t>
            </a:r>
          </a:p>
          <a:p>
            <a:r>
              <a:rPr lang="en-GB" sz="2800" b="1" dirty="0">
                <a:latin typeface="Twinkl Cursive Looped"/>
              </a:rPr>
              <a:t>Dear </a:t>
            </a:r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God,</a:t>
            </a:r>
          </a:p>
          <a:p>
            <a:r>
              <a:rPr lang="en-GB" sz="2800" b="1" dirty="0">
                <a:solidFill>
                  <a:srgbClr val="0D0D0D"/>
                </a:solidFill>
                <a:latin typeface="Twinkl Cursive Looped"/>
              </a:rPr>
              <a:t> Thank you for our friends . Help us to be good friends to others and to know how to help them when they need support.</a:t>
            </a:r>
          </a:p>
          <a:p>
            <a:r>
              <a:rPr lang="en-GB" sz="2800" b="1" dirty="0">
                <a:latin typeface="Twinkl Cursive Looped"/>
              </a:rPr>
              <a:t> Guide us in your light forever and always. </a:t>
            </a:r>
            <a:endParaRPr lang="en-GB" sz="2800" b="1" dirty="0">
              <a:latin typeface="Twinkl Cursive Looped" panose="02000000000000000000" pitchFamily="2" charset="0"/>
            </a:endParaRPr>
          </a:p>
          <a:p>
            <a:r>
              <a:rPr lang="en-GB" sz="2800" b="1" dirty="0">
                <a:latin typeface="Twinkl Cursive Looped"/>
              </a:rPr>
              <a:t>Amen.</a:t>
            </a:r>
            <a:endParaRPr lang="en-GB" sz="2800" dirty="0">
              <a:latin typeface="Twinkl Cursive Looped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4800" b="1" dirty="0">
                <a:latin typeface="Twinkl Cursive Loop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GB" dirty="0">
              <a:latin typeface="Twinkl Cursive Looped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283B92-B6AF-4FE0-AF35-F51A6790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60A8CB-176B-4FD6-AD24-9D98027E5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71CA5D-A004-471D-81F2-0B1381DE61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682D131-57BB-442B-BD9B-8F06D2B23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4" descr="A group of people around each other&#10;&#10;Description automatically generated">
            <a:extLst>
              <a:ext uri="{FF2B5EF4-FFF2-40B4-BE49-F238E27FC236}">
                <a16:creationId xmlns:a16="http://schemas.microsoft.com/office/drawing/2014/main" id="{7CB1009C-7030-4BBD-BE8F-7D01BE1B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569" y="859813"/>
            <a:ext cx="3960420" cy="495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3424"/>
      </a:dk2>
      <a:lt2>
        <a:srgbClr val="E7E2E8"/>
      </a:lt2>
      <a:accent1>
        <a:srgbClr val="5CB346"/>
      </a:accent1>
      <a:accent2>
        <a:srgbClr val="83B03A"/>
      </a:accent2>
      <a:accent3>
        <a:srgbClr val="A8A442"/>
      </a:accent3>
      <a:accent4>
        <a:srgbClr val="B17C3B"/>
      </a:accent4>
      <a:accent5>
        <a:srgbClr val="C35C4D"/>
      </a:accent5>
      <a:accent6>
        <a:srgbClr val="B13B5D"/>
      </a:accent6>
      <a:hlink>
        <a:srgbClr val="C06742"/>
      </a:hlink>
      <a:folHlink>
        <a:srgbClr val="7F7F7F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D481D1737C624789CDC0062E470A3A" ma:contentTypeVersion="13" ma:contentTypeDescription="Create a new document." ma:contentTypeScope="" ma:versionID="d26b80e2856aa474da297d112e903c48">
  <xsd:schema xmlns:xsd="http://www.w3.org/2001/XMLSchema" xmlns:xs="http://www.w3.org/2001/XMLSchema" xmlns:p="http://schemas.microsoft.com/office/2006/metadata/properties" xmlns:ns2="cdfd068b-20d5-4086-86dc-bd85d8e86094" xmlns:ns3="598a01a8-5d69-453e-ab46-27cc0e5f55aa" targetNamespace="http://schemas.microsoft.com/office/2006/metadata/properties" ma:root="true" ma:fieldsID="1b62f07d30fda779dd0c828ce44172a9" ns2:_="" ns3:_="">
    <xsd:import namespace="cdfd068b-20d5-4086-86dc-bd85d8e86094"/>
    <xsd:import namespace="598a01a8-5d69-453e-ab46-27cc0e5f55a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d068b-20d5-4086-86dc-bd85d8e860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a01a8-5d69-453e-ab46-27cc0e5f55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39BD5F-4615-4779-A4A7-0E22479301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70E69A-8B7C-4B71-B0E4-6C6CF8A25C5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6986EC-2BA1-460F-B08C-8DCAA071B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fd068b-20d5-4086-86dc-bd85d8e86094"/>
    <ds:schemaRef ds:uri="598a01a8-5d69-453e-ab46-27cc0e5f55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596</Words>
  <Application>Microsoft Office PowerPoint</Application>
  <PresentationFormat>Widescreen</PresentationFormat>
  <Paragraphs>92</Paragraphs>
  <Slides>30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Abadi</vt:lpstr>
      <vt:lpstr>Calibri</vt:lpstr>
      <vt:lpstr>Garamond</vt:lpstr>
      <vt:lpstr>Selawik Light</vt:lpstr>
      <vt:lpstr>Speak Pro</vt:lpstr>
      <vt:lpstr>Twinkl Cursive Looped</vt:lpstr>
      <vt:lpstr>SavonVTI</vt:lpstr>
      <vt:lpstr>Collective worship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 </vt:lpstr>
      <vt:lpstr>PowerPoint Presentation</vt:lpstr>
      <vt:lpstr>Collective worship </vt:lpstr>
      <vt:lpstr>PowerPoint Presentation</vt:lpstr>
      <vt:lpstr>Reflection </vt:lpstr>
      <vt:lpstr>PowerPoint Presentation</vt:lpstr>
      <vt:lpstr>Collective worship </vt:lpstr>
      <vt:lpstr>PowerPoint Presentation</vt:lpstr>
      <vt:lpstr>I’ll be there…</vt:lpstr>
      <vt:lpstr>Especially for key stage 1</vt:lpstr>
      <vt:lpstr>Children’s choice</vt:lpstr>
      <vt:lpstr>PowerPoint Presentation</vt:lpstr>
      <vt:lpstr>Collective worship </vt:lpstr>
      <vt:lpstr>Reflection </vt:lpstr>
      <vt:lpstr>PowerPoint Presentation</vt:lpstr>
      <vt:lpstr>Celebration Collective worship </vt:lpstr>
      <vt:lpstr>Birthdays….Happy Birthday to YOU.</vt:lpstr>
      <vt:lpstr>Personal Development Awards</vt:lpstr>
      <vt:lpstr>Head Teacher Awards </vt:lpstr>
      <vt:lpstr>I’ll be there…</vt:lpstr>
      <vt:lpstr>Reminders: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worship</dc:title>
  <dc:creator>karen mowbray</dc:creator>
  <cp:lastModifiedBy>Karen Mowbray</cp:lastModifiedBy>
  <cp:revision>4</cp:revision>
  <cp:lastPrinted>2021-08-31T15:51:27Z</cp:lastPrinted>
  <dcterms:created xsi:type="dcterms:W3CDTF">2020-08-15T12:15:28Z</dcterms:created>
  <dcterms:modified xsi:type="dcterms:W3CDTF">2022-01-02T18:48:06Z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0x01010016D481D1737C624789CDC0062E470A3A</vt:lpwstr>
  </property>
</Properties>
</file>