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5"/>
  </p:notesMasterIdLst>
  <p:sldIdLst>
    <p:sldId id="256" r:id="rId5"/>
    <p:sldId id="257" r:id="rId6"/>
    <p:sldId id="266" r:id="rId7"/>
    <p:sldId id="290" r:id="rId8"/>
    <p:sldId id="302" r:id="rId9"/>
    <p:sldId id="301" r:id="rId10"/>
    <p:sldId id="305" r:id="rId11"/>
    <p:sldId id="261" r:id="rId12"/>
    <p:sldId id="294" r:id="rId13"/>
    <p:sldId id="269" r:id="rId14"/>
    <p:sldId id="304" r:id="rId15"/>
    <p:sldId id="303" r:id="rId16"/>
    <p:sldId id="296" r:id="rId17"/>
    <p:sldId id="297" r:id="rId18"/>
    <p:sldId id="274" r:id="rId19"/>
    <p:sldId id="298" r:id="rId20"/>
    <p:sldId id="275" r:id="rId21"/>
    <p:sldId id="276" r:id="rId22"/>
    <p:sldId id="277" r:id="rId23"/>
    <p:sldId id="299" r:id="rId24"/>
    <p:sldId id="295" r:id="rId25"/>
    <p:sldId id="281" r:id="rId26"/>
    <p:sldId id="300" r:id="rId27"/>
    <p:sldId id="284" r:id="rId28"/>
    <p:sldId id="283" r:id="rId29"/>
    <p:sldId id="306" r:id="rId30"/>
    <p:sldId id="286" r:id="rId31"/>
    <p:sldId id="287" r:id="rId32"/>
    <p:sldId id="289" r:id="rId33"/>
    <p:sldId id="288"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51678D-E0B8-4F15-8A50-D59BD82A06CD}" type="datetimeFigureOut">
              <a:rPr lang="en-GB" smtClean="0"/>
              <a:t>23/02/2022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F8E537D-E2CA-4F10-A9B6-904994B19739}" type="slidenum">
              <a:rPr lang="en-GB" smtClean="0"/>
              <a:t>‹#›</a:t>
            </a:fld>
            <a:endParaRPr lang="en-GB"/>
          </a:p>
        </p:txBody>
      </p:sp>
    </p:spTree>
    <p:extLst>
      <p:ext uri="{BB962C8B-B14F-4D97-AF65-F5344CB8AC3E}">
        <p14:creationId xmlns:p14="http://schemas.microsoft.com/office/powerpoint/2010/main" val="2634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2/23/2022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2/23/2022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2/23/2022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2/23/2022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2/23/2022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ideo" Target="https://www.youtube.com/embed/wEBlaMOmKV4?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2zr9SMm1glI?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Ca5WJ8zWVTs?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Yc6T9iY9SOU?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2zr9SMm1glI?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2zr9SMm1gl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2:</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91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73195" y="1128828"/>
            <a:ext cx="2299188" cy="230017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Listen and reflect…</a:t>
            </a:r>
          </a:p>
          <a:p>
            <a:pPr>
              <a:lnSpc>
                <a:spcPct val="100000"/>
              </a:lnSpc>
              <a:spcAft>
                <a:spcPts val="600"/>
              </a:spcAft>
            </a:pPr>
            <a:r>
              <a:rPr lang="en-GB" sz="2400" b="1" dirty="0">
                <a:solidFill>
                  <a:schemeClr val="tx1"/>
                </a:solidFill>
                <a:latin typeface="Twinkl Cursive Looped"/>
              </a:rPr>
              <a:t>Like Jesus how can we learn to do good? </a:t>
            </a:r>
          </a:p>
        </p:txBody>
      </p:sp>
      <p:pic>
        <p:nvPicPr>
          <p:cNvPr id="6" name="Online Media 5" title="Sam Cooke - A Change Is Gonna Come (Official Lyric Video)">
            <a:hlinkClick r:id="" action="ppaction://media"/>
            <a:extLst>
              <a:ext uri="{FF2B5EF4-FFF2-40B4-BE49-F238E27FC236}">
                <a16:creationId xmlns:a16="http://schemas.microsoft.com/office/drawing/2014/main" id="{29A92CE4-4013-4DE1-AB37-CA839A10F526}"/>
              </a:ext>
            </a:extLst>
          </p:cNvPr>
          <p:cNvPicPr>
            <a:picLocks noRot="1" noChangeAspect="1"/>
          </p:cNvPicPr>
          <p:nvPr>
            <a:videoFile r:link="rId1"/>
          </p:nvPr>
        </p:nvPicPr>
        <p:blipFill>
          <a:blip r:embed="rId3"/>
          <a:stretch>
            <a:fillRect/>
          </a:stretch>
        </p:blipFill>
        <p:spPr>
          <a:xfrm>
            <a:off x="3686783" y="0"/>
            <a:ext cx="8505217" cy="6858000"/>
          </a:xfrm>
          <a:prstGeom prst="rect">
            <a:avLst/>
          </a:prstGeom>
        </p:spPr>
      </p:pic>
    </p:spTree>
    <p:extLst>
      <p:ext uri="{BB962C8B-B14F-4D97-AF65-F5344CB8AC3E}">
        <p14:creationId xmlns:p14="http://schemas.microsoft.com/office/powerpoint/2010/main" val="2087603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fontScale="70000" lnSpcReduction="20000"/>
          </a:bodyPr>
          <a:lstStyle/>
          <a:p>
            <a:endParaRPr lang="en-GB" dirty="0"/>
          </a:p>
          <a:p>
            <a:endParaRPr lang="en-GB" b="1" dirty="0"/>
          </a:p>
          <a:p>
            <a:endParaRPr lang="en-GB" b="1" dirty="0"/>
          </a:p>
          <a:p>
            <a:r>
              <a:rPr lang="en-GB" b="1" dirty="0"/>
              <a:t>Prayer: </a:t>
            </a:r>
          </a:p>
          <a:p>
            <a:r>
              <a:rPr lang="en-GB" sz="2800" b="1" dirty="0">
                <a:latin typeface="Twinkl Cursive Looped"/>
              </a:rPr>
              <a:t>Dear </a:t>
            </a:r>
            <a:r>
              <a:rPr lang="en-GB" sz="2800" b="1" dirty="0">
                <a:solidFill>
                  <a:srgbClr val="0D0D0D"/>
                </a:solidFill>
                <a:latin typeface="Twinkl Cursive Looped"/>
              </a:rPr>
              <a:t>God,</a:t>
            </a:r>
          </a:p>
          <a:p>
            <a:r>
              <a:rPr lang="en-GB" sz="2800" b="1" dirty="0">
                <a:latin typeface="Twinkl Cursive Looped"/>
              </a:rPr>
              <a:t>It is not always easy to know what to do when we see others treated unfairly. Help us to have the courage to share problems with others so we may help those being treated unfairly.</a:t>
            </a:r>
          </a:p>
          <a:p>
            <a:r>
              <a:rPr lang="en-GB" sz="2800" b="1" dirty="0">
                <a:latin typeface="Twinkl Cursive Looped"/>
              </a:rPr>
              <a:t>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9939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2: Wednesday</a:t>
            </a:r>
          </a:p>
          <a:p>
            <a:pPr>
              <a:lnSpc>
                <a:spcPct val="100000"/>
              </a:lnSpc>
              <a:spcAft>
                <a:spcPts val="600"/>
              </a:spcAft>
            </a:pPr>
            <a:r>
              <a:rPr lang="en-GB" sz="2400" b="1" dirty="0">
                <a:solidFill>
                  <a:schemeClr val="tx1"/>
                </a:solidFill>
                <a:latin typeface="Twinkl Cursive Looped"/>
              </a:rPr>
              <a:t>Praise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8544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77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Here I am Lord</a:t>
            </a:r>
          </a:p>
        </p:txBody>
      </p:sp>
      <p:pic>
        <p:nvPicPr>
          <p:cNvPr id="3" name="Online Media 2" title="I, the Lord of Sea and Sky (Here I Am, Lord - 3vv+refrain) [with lyrics for congregations]">
            <a:hlinkClick r:id="" action="ppaction://media"/>
            <a:extLst>
              <a:ext uri="{FF2B5EF4-FFF2-40B4-BE49-F238E27FC236}">
                <a16:creationId xmlns:a16="http://schemas.microsoft.com/office/drawing/2014/main" id="{3F0F73AF-E1DB-4151-9716-EFA027D3942F}"/>
              </a:ext>
            </a:extLst>
          </p:cNvPr>
          <p:cNvPicPr>
            <a:picLocks noRot="1" noChangeAspect="1"/>
          </p:cNvPicPr>
          <p:nvPr>
            <a:videoFile r:link="rId1"/>
          </p:nvPr>
        </p:nvPicPr>
        <p:blipFill>
          <a:blip r:embed="rId3"/>
          <a:stretch>
            <a:fillRect/>
          </a:stretch>
        </p:blipFill>
        <p:spPr>
          <a:xfrm>
            <a:off x="415047" y="1070043"/>
            <a:ext cx="11238689" cy="5340485"/>
          </a:xfrm>
          <a:prstGeom prst="rect">
            <a:avLst/>
          </a:prstGeom>
        </p:spPr>
      </p:pic>
    </p:spTree>
    <p:extLst>
      <p:ext uri="{BB962C8B-B14F-4D97-AF65-F5344CB8AC3E}">
        <p14:creationId xmlns:p14="http://schemas.microsoft.com/office/powerpoint/2010/main" val="41430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I’ll stand by You</a:t>
            </a:r>
          </a:p>
        </p:txBody>
      </p:sp>
      <p:pic>
        <p:nvPicPr>
          <p:cNvPr id="4" name="Online Media 3" title="The Pretenders - I'll Stand By You ( Lyrics ) 🎵">
            <a:hlinkClick r:id="" action="ppaction://media"/>
            <a:extLst>
              <a:ext uri="{FF2B5EF4-FFF2-40B4-BE49-F238E27FC236}">
                <a16:creationId xmlns:a16="http://schemas.microsoft.com/office/drawing/2014/main" id="{9419D134-2193-48B5-8E8D-8789A686D8B8}"/>
              </a:ext>
            </a:extLst>
          </p:cNvPr>
          <p:cNvPicPr>
            <a:picLocks noRot="1" noChangeAspect="1"/>
          </p:cNvPicPr>
          <p:nvPr>
            <a:videoFile r:link="rId1"/>
          </p:nvPr>
        </p:nvPicPr>
        <p:blipFill>
          <a:blip r:embed="rId3"/>
          <a:stretch>
            <a:fillRect/>
          </a:stretch>
        </p:blipFill>
        <p:spPr>
          <a:xfrm>
            <a:off x="632298" y="1070043"/>
            <a:ext cx="10992255" cy="5446920"/>
          </a:xfrm>
          <a:prstGeom prst="rect">
            <a:avLst/>
          </a:prstGeom>
        </p:spPr>
      </p:pic>
    </p:spTree>
    <p:extLst>
      <p:ext uri="{BB962C8B-B14F-4D97-AF65-F5344CB8AC3E}">
        <p14:creationId xmlns:p14="http://schemas.microsoft.com/office/powerpoint/2010/main" val="399835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a:xfrm>
            <a:off x="470452" y="344420"/>
            <a:ext cx="6725478" cy="937728"/>
          </a:xfrm>
        </p:spPr>
        <p:txBody>
          <a:bodyPr/>
          <a:lstStyle/>
          <a:p>
            <a:r>
              <a:rPr lang="en-GB" dirty="0"/>
              <a:t>Count on me</a:t>
            </a:r>
          </a:p>
        </p:txBody>
      </p:sp>
      <p:pic>
        <p:nvPicPr>
          <p:cNvPr id="6" name="Online Media 5" title="Bruno Mars - Count on me lyrics">
            <a:hlinkClick r:id="" action="ppaction://media"/>
            <a:extLst>
              <a:ext uri="{FF2B5EF4-FFF2-40B4-BE49-F238E27FC236}">
                <a16:creationId xmlns:a16="http://schemas.microsoft.com/office/drawing/2014/main" id="{A8CE88FA-A54E-4E5A-B275-F8AA45215250}"/>
              </a:ext>
            </a:extLst>
          </p:cNvPr>
          <p:cNvPicPr>
            <a:picLocks noRot="1" noChangeAspect="1"/>
          </p:cNvPicPr>
          <p:nvPr>
            <a:videoFile r:link="rId1"/>
          </p:nvPr>
        </p:nvPicPr>
        <p:blipFill>
          <a:blip r:embed="rId3"/>
          <a:stretch>
            <a:fillRect/>
          </a:stretch>
        </p:blipFill>
        <p:spPr>
          <a:xfrm>
            <a:off x="308113" y="1013791"/>
            <a:ext cx="11300791" cy="5499789"/>
          </a:xfrm>
          <a:prstGeom prst="rect">
            <a:avLst/>
          </a:prstGeom>
        </p:spPr>
      </p:pic>
    </p:spTree>
    <p:extLst>
      <p:ext uri="{BB962C8B-B14F-4D97-AF65-F5344CB8AC3E}">
        <p14:creationId xmlns:p14="http://schemas.microsoft.com/office/powerpoint/2010/main" val="4875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2: Thursday</a:t>
            </a:r>
          </a:p>
          <a:p>
            <a:pPr>
              <a:lnSpc>
                <a:spcPct val="100000"/>
              </a:lnSpc>
              <a:spcAft>
                <a:spcPts val="600"/>
              </a:spcAft>
            </a:pPr>
            <a:r>
              <a:rPr lang="en-GB" sz="2400" b="1" dirty="0">
                <a:solidFill>
                  <a:schemeClr val="tx1"/>
                </a:solidFill>
                <a:latin typeface="Twinkl Cursive Looped"/>
              </a:rPr>
              <a:t>Class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7119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7738983" y="1111548"/>
            <a:ext cx="3832267" cy="4916274"/>
          </a:xfrm>
        </p:spPr>
        <p:txBody>
          <a:bodyPr vert="horz" lIns="91440" tIns="45720" rIns="91440" bIns="45720" rtlCol="0" anchor="t">
            <a:normAutofit/>
          </a:bodyPr>
          <a:lstStyle/>
          <a:p>
            <a:pPr>
              <a:spcAft>
                <a:spcPts val="600"/>
              </a:spcAft>
            </a:pPr>
            <a:endParaRPr lang="en-GB" sz="2400" b="1" dirty="0">
              <a:latin typeface="Twinkl Cursive Looped" panose="02000000000000000000" pitchFamily="2" charset="0"/>
            </a:endParaRPr>
          </a:p>
          <a:p>
            <a:pPr>
              <a:spcAft>
                <a:spcPts val="600"/>
              </a:spcAft>
            </a:pPr>
            <a:r>
              <a:rPr lang="en-GB" sz="2400" b="1" dirty="0">
                <a:latin typeface="Twinkl Cursive Looped" panose="02000000000000000000" pitchFamily="2" charset="0"/>
              </a:rPr>
              <a:t>What is meant by this message?</a:t>
            </a:r>
          </a:p>
          <a:p>
            <a:pPr>
              <a:spcAft>
                <a:spcPts val="600"/>
              </a:spcAft>
            </a:pPr>
            <a:endParaRPr lang="en-GB" sz="2400" b="1" dirty="0">
              <a:latin typeface="Twinkl Cursive Looped" panose="02000000000000000000" pitchFamily="2" charset="0"/>
            </a:endParaRPr>
          </a:p>
          <a:p>
            <a:pPr>
              <a:spcAft>
                <a:spcPts val="600"/>
              </a:spcAft>
            </a:pPr>
            <a:r>
              <a:rPr lang="en-GB" sz="2400" b="1" dirty="0">
                <a:latin typeface="Twinkl Cursive Looped" panose="02000000000000000000" pitchFamily="2" charset="0"/>
              </a:rPr>
              <a:t>Discuss with a partner and jot down what you think.</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TOP 25 QUOTES BY DESMOND TUTU (of 521) | A-Z Quotes">
            <a:extLst>
              <a:ext uri="{FF2B5EF4-FFF2-40B4-BE49-F238E27FC236}">
                <a16:creationId xmlns:a16="http://schemas.microsoft.com/office/drawing/2014/main" id="{AAEBD85C-48BE-4167-B07D-2EF25AD8A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698459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2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2: Friday</a:t>
            </a:r>
          </a:p>
          <a:p>
            <a:pPr>
              <a:lnSpc>
                <a:spcPct val="100000"/>
              </a:lnSpc>
              <a:spcAft>
                <a:spcPts val="600"/>
              </a:spcAft>
            </a:pPr>
            <a:r>
              <a:rPr lang="en-GB" sz="2400" b="1" dirty="0">
                <a:solidFill>
                  <a:schemeClr val="tx1"/>
                </a:solidFill>
                <a:latin typeface="Twinkl Cursive Looped"/>
              </a:rPr>
              <a:t>Celebration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8070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Tree>
    <p:extLst>
      <p:ext uri="{BB962C8B-B14F-4D97-AF65-F5344CB8AC3E}">
        <p14:creationId xmlns:p14="http://schemas.microsoft.com/office/powerpoint/2010/main" val="189310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2326967"/>
          </a:xfrm>
        </p:spPr>
        <p:txBody>
          <a:bodyPr vert="horz" lIns="91440" tIns="45720" rIns="91440" bIns="45720" rtlCol="0" anchor="ctr">
            <a:normAutofit fontScale="90000"/>
          </a:bodyPr>
          <a:lstStyle/>
          <a:p>
            <a:pPr algn="ctr">
              <a:lnSpc>
                <a:spcPct val="83000"/>
              </a:lnSpc>
            </a:pPr>
            <a:r>
              <a:rPr lang="en-US" sz="3600" b="0" cap="all" spc="-100" dirty="0">
                <a:solidFill>
                  <a:schemeClr val="tx1"/>
                </a:solidFill>
              </a:rPr>
              <a:t>Personal Development Awards</a:t>
            </a:r>
            <a:br>
              <a:rPr lang="en-US" sz="3600" b="0" cap="all" spc="-100" dirty="0">
                <a:solidFill>
                  <a:schemeClr val="tx1"/>
                </a:solidFill>
              </a:rPr>
            </a:br>
            <a:br>
              <a:rPr lang="en-US" sz="3600" b="0" cap="all" spc="-100" dirty="0">
                <a:solidFill>
                  <a:schemeClr val="tx1"/>
                </a:solidFill>
              </a:rPr>
            </a:br>
            <a:endParaRPr lang="en-US" sz="3600" b="0" cap="all" spc="-100" dirty="0">
              <a:solidFill>
                <a:schemeClr val="tx1"/>
              </a:solidFill>
              <a:latin typeface="Twinkl Cursive Looped" panose="02000000000000000000" pitchFamily="2" charset="0"/>
            </a:endParaRP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11266" name="Picture 2" descr="Grow your own food: “Growing Together – Safely Apart”">
            <a:extLst>
              <a:ext uri="{FF2B5EF4-FFF2-40B4-BE49-F238E27FC236}">
                <a16:creationId xmlns:a16="http://schemas.microsoft.com/office/drawing/2014/main" id="{E78E65E3-7E90-4F5B-9393-9711951B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0" y="870814"/>
            <a:ext cx="7529790" cy="5987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0E4D17-868E-43BA-A117-C155C5D61946}"/>
              </a:ext>
            </a:extLst>
          </p:cNvPr>
          <p:cNvSpPr txBox="1"/>
          <p:nvPr/>
        </p:nvSpPr>
        <p:spPr>
          <a:xfrm>
            <a:off x="690664" y="4027251"/>
            <a:ext cx="3229583" cy="1200329"/>
          </a:xfrm>
          <a:prstGeom prst="rect">
            <a:avLst/>
          </a:prstGeom>
          <a:noFill/>
        </p:spPr>
        <p:txBody>
          <a:bodyPr wrap="square" rtlCol="0">
            <a:spAutoFit/>
          </a:bodyPr>
          <a:lstStyle/>
          <a:p>
            <a:r>
              <a:rPr lang="en-GB" sz="2400" b="1" dirty="0">
                <a:solidFill>
                  <a:srgbClr val="FF0000"/>
                </a:solidFill>
                <a:latin typeface="Twinkl Cursive Looped" panose="02000000000000000000" pitchFamily="2" charset="0"/>
              </a:rPr>
              <a:t>H</a:t>
            </a:r>
            <a:r>
              <a:rPr lang="en-GB" sz="2400" dirty="0">
                <a:latin typeface="Twinkl Cursive Looped" panose="02000000000000000000" pitchFamily="2" charset="0"/>
              </a:rPr>
              <a:t>elping children prepare for life, growing with God.</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Here I am Lord</a:t>
            </a:r>
          </a:p>
        </p:txBody>
      </p:sp>
      <p:pic>
        <p:nvPicPr>
          <p:cNvPr id="3" name="Online Media 2" title="I, the Lord of Sea and Sky (Here I Am, Lord - 3vv+refrain) [with lyrics for congregations]">
            <a:hlinkClick r:id="" action="ppaction://media"/>
            <a:extLst>
              <a:ext uri="{FF2B5EF4-FFF2-40B4-BE49-F238E27FC236}">
                <a16:creationId xmlns:a16="http://schemas.microsoft.com/office/drawing/2014/main" id="{3F0F73AF-E1DB-4151-9716-EFA027D3942F}"/>
              </a:ext>
            </a:extLst>
          </p:cNvPr>
          <p:cNvPicPr>
            <a:picLocks noRot="1" noChangeAspect="1"/>
          </p:cNvPicPr>
          <p:nvPr>
            <a:videoFile r:link="rId1"/>
          </p:nvPr>
        </p:nvPicPr>
        <p:blipFill>
          <a:blip r:embed="rId3"/>
          <a:stretch>
            <a:fillRect/>
          </a:stretch>
        </p:blipFill>
        <p:spPr>
          <a:xfrm>
            <a:off x="415047" y="1070043"/>
            <a:ext cx="11238689" cy="5340485"/>
          </a:xfrm>
          <a:prstGeom prst="rect">
            <a:avLst/>
          </a:prstGeom>
        </p:spPr>
      </p:pic>
    </p:spTree>
    <p:extLst>
      <p:ext uri="{BB962C8B-B14F-4D97-AF65-F5344CB8AC3E}">
        <p14:creationId xmlns:p14="http://schemas.microsoft.com/office/powerpoint/2010/main" val="32925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Class 2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on </a:t>
            </a:r>
            <a:r>
              <a:rPr lang="en-GB" sz="4800" b="1" dirty="0">
                <a:solidFill>
                  <a:srgbClr val="FF0000"/>
                </a:solidFill>
                <a:latin typeface="Twinkl Cursive Looped" panose="02000000000000000000" pitchFamily="2" charset="0"/>
                <a:ea typeface="Calibri" panose="020F0502020204030204" pitchFamily="34" charset="0"/>
                <a:cs typeface="Times New Roman" panose="02020603050405020304" pitchFamily="18" charset="0"/>
              </a:rPr>
              <a:t>Love</a:t>
            </a:r>
            <a:r>
              <a:rPr lang="en-GB" sz="4800" b="1" dirty="0">
                <a:latin typeface="Twinkl Cursive Looped" panose="02000000000000000000" pitchFamily="2" charset="0"/>
                <a:ea typeface="Calibri" panose="020F0502020204030204" pitchFamily="34" charset="0"/>
                <a:cs typeface="Times New Roman" panose="02020603050405020304" pitchFamily="18" charset="0"/>
              </a:rPr>
              <a:t> and helping others.</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2364508"/>
            <a:ext cx="5355264" cy="2606326"/>
          </a:xfrm>
        </p:spPr>
        <p:txBody>
          <a:bodyPr vert="horz" lIns="91440" tIns="45720" rIns="91440" bIns="45720" rtlCol="0" anchor="t">
            <a:normAutofit/>
          </a:bodyPr>
          <a:lstStyle/>
          <a:p>
            <a:pPr>
              <a:spcAft>
                <a:spcPts val="600"/>
              </a:spcAft>
            </a:pPr>
            <a:r>
              <a:rPr lang="en-US" dirty="0">
                <a:latin typeface="Twinkl Cursive Looped" panose="02000000000000000000" pitchFamily="2" charset="0"/>
              </a:rPr>
              <a:t>Jesus gave the message that we should </a:t>
            </a:r>
          </a:p>
          <a:p>
            <a:pPr>
              <a:spcAft>
                <a:spcPts val="600"/>
              </a:spcAft>
            </a:pPr>
            <a:r>
              <a:rPr lang="en-US" b="1" dirty="0">
                <a:latin typeface="Twinkl Cursive Looped" panose="02000000000000000000" pitchFamily="2" charset="0"/>
              </a:rPr>
              <a:t>“</a:t>
            </a:r>
            <a:r>
              <a:rPr lang="en-US" b="1" dirty="0">
                <a:solidFill>
                  <a:srgbClr val="FF0000"/>
                </a:solidFill>
                <a:latin typeface="Twinkl Cursive Looped" panose="02000000000000000000" pitchFamily="2" charset="0"/>
              </a:rPr>
              <a:t>love </a:t>
            </a:r>
            <a:r>
              <a:rPr lang="en-US" b="1" dirty="0">
                <a:latin typeface="Twinkl Cursive Looped" panose="02000000000000000000" pitchFamily="2" charset="0"/>
              </a:rPr>
              <a:t>others as we do ourselves”</a:t>
            </a:r>
            <a:r>
              <a:rPr lang="en-US" dirty="0">
                <a:latin typeface="Twinkl Cursive Looped" panose="02000000000000000000" pitchFamily="2" charset="0"/>
              </a:rPr>
              <a:t> </a:t>
            </a:r>
          </a:p>
          <a:p>
            <a:pPr>
              <a:spcAft>
                <a:spcPts val="600"/>
              </a:spcAft>
            </a:pPr>
            <a:r>
              <a:rPr lang="en-US" dirty="0">
                <a:latin typeface="Twinkl Cursive Looped" panose="02000000000000000000" pitchFamily="2" charset="0"/>
              </a:rPr>
              <a:t>and</a:t>
            </a:r>
          </a:p>
          <a:p>
            <a:pPr>
              <a:spcAft>
                <a:spcPts val="600"/>
              </a:spcAft>
            </a:pPr>
            <a:r>
              <a:rPr lang="en-US" dirty="0">
                <a:latin typeface="Twinkl Cursive Looped" panose="02000000000000000000" pitchFamily="2" charset="0"/>
              </a:rPr>
              <a:t>“</a:t>
            </a:r>
            <a:r>
              <a:rPr lang="en-US" b="1" dirty="0">
                <a:latin typeface="Twinkl Cursive Looped" panose="02000000000000000000" pitchFamily="2" charset="0"/>
              </a:rPr>
              <a:t>Learn to do good; seek justice, correct oppression; bring justice to the fatherless, and plead the widow's cause</a:t>
            </a:r>
            <a:r>
              <a:rPr lang="en-US" dirty="0">
                <a:latin typeface="Twinkl Cursive Looped" panose="02000000000000000000" pitchFamily="2" charset="0"/>
              </a:rPr>
              <a:t>,” (Isaiah 1:17).</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370237" y="1401748"/>
            <a:ext cx="5355264" cy="798167"/>
          </a:xfrm>
          <a:prstGeom prst="rect">
            <a:avLst/>
          </a:prstGeom>
          <a:noFill/>
        </p:spPr>
        <p:txBody>
          <a:bodyPr wrap="square" lIns="91440" tIns="45720" rIns="91440" bIns="45720" rtlCol="0" anchor="t">
            <a:spAutoFit/>
          </a:bodyPr>
          <a:lstStyle/>
          <a:p>
            <a:pPr>
              <a:lnSpc>
                <a:spcPct val="107000"/>
              </a:lnSpc>
              <a:spcAft>
                <a:spcPts val="800"/>
              </a:spcAft>
            </a:pPr>
            <a:r>
              <a:rPr lang="en-GB" sz="4400">
                <a:solidFill>
                  <a:srgbClr val="00B050"/>
                </a:solidFill>
                <a:latin typeface="Twinkl Cursive Looped"/>
                <a:ea typeface="Calibri" panose="020F0502020204030204" pitchFamily="34" charset="0"/>
                <a:cs typeface="Times New Roman"/>
              </a:rPr>
              <a:t>What did Jesus say?</a:t>
            </a:r>
            <a:endParaRPr lang="en-GB" sz="4400">
              <a:effectLst/>
              <a:latin typeface="Twinkl Cursive Looped"/>
              <a:ea typeface="Calibri" panose="020F0502020204030204" pitchFamily="34" charset="0"/>
              <a:cs typeface="Times New Roman"/>
            </a:endParaRPr>
          </a:p>
        </p:txBody>
      </p:sp>
      <p:sp>
        <p:nvSpPr>
          <p:cNvPr id="12" name="Subtitle 2">
            <a:extLst>
              <a:ext uri="{FF2B5EF4-FFF2-40B4-BE49-F238E27FC236}">
                <a16:creationId xmlns:a16="http://schemas.microsoft.com/office/drawing/2014/main" id="{BBCB92B3-DAE0-4C38-8CAF-5BD64F013C6F}"/>
              </a:ext>
            </a:extLst>
          </p:cNvPr>
          <p:cNvSpPr txBox="1">
            <a:spLocks/>
          </p:cNvSpPr>
          <p:nvPr/>
        </p:nvSpPr>
        <p:spPr>
          <a:xfrm>
            <a:off x="5863777" y="5263863"/>
            <a:ext cx="5355264" cy="1135776"/>
          </a:xfrm>
          <a:prstGeom prst="rect">
            <a:avLst/>
          </a:prstGeom>
        </p:spPr>
        <p:txBody>
          <a:bodyPr vert="horz" lIns="91440" tIns="45720" rIns="91440" bIns="45720" rtlCol="0" anchor="t">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r>
              <a:rPr lang="en-GB" sz="2400" b="1" dirty="0">
                <a:latin typeface="Twinkl Cursive Looped" panose="02000000000000000000" pitchFamily="2" charset="0"/>
              </a:rPr>
              <a:t>When we </a:t>
            </a:r>
            <a:r>
              <a:rPr lang="en-GB" sz="2400" b="1" dirty="0">
                <a:solidFill>
                  <a:srgbClr val="FF0000"/>
                </a:solidFill>
                <a:latin typeface="Twinkl Cursive Looped" panose="02000000000000000000" pitchFamily="2" charset="0"/>
              </a:rPr>
              <a:t>love</a:t>
            </a:r>
            <a:r>
              <a:rPr lang="en-GB" sz="2400" b="1" dirty="0">
                <a:latin typeface="Twinkl Cursive Looped" panose="02000000000000000000" pitchFamily="2" charset="0"/>
              </a:rPr>
              <a:t> and seek justice we are following God’s wishes.</a:t>
            </a:r>
          </a:p>
        </p:txBody>
      </p:sp>
      <p:pic>
        <p:nvPicPr>
          <p:cNvPr id="1028" name="Picture 4" descr="light of the world – St. Catherine Of Siena Parish">
            <a:extLst>
              <a:ext uri="{FF2B5EF4-FFF2-40B4-BE49-F238E27FC236}">
                <a16:creationId xmlns:a16="http://schemas.microsoft.com/office/drawing/2014/main" id="{2C3B05AE-90F5-4C45-B4CA-770D3B21A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1" y="0"/>
            <a:ext cx="53552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2" descr="No Entry Prohibition Sign">
            <a:extLst>
              <a:ext uri="{FF2B5EF4-FFF2-40B4-BE49-F238E27FC236}">
                <a16:creationId xmlns:a16="http://schemas.microsoft.com/office/drawing/2014/main" id="{466A6CFA-A396-4CAA-856F-E36CE42F4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89" y="6217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o Smoking Symbol Safety Sign - Prohibition Signs from BiGDUG UK">
            <a:extLst>
              <a:ext uri="{FF2B5EF4-FFF2-40B4-BE49-F238E27FC236}">
                <a16:creationId xmlns:a16="http://schemas.microsoft.com/office/drawing/2014/main" id="{707096E2-5712-47E7-B930-E17008429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314" y="6845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s - No Diving Prohibition Sign - Aquachem">
            <a:extLst>
              <a:ext uri="{FF2B5EF4-FFF2-40B4-BE49-F238E27FC236}">
                <a16:creationId xmlns:a16="http://schemas.microsoft.com/office/drawing/2014/main" id="{49821182-95C0-4AAB-BE75-A5918DE36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244" y="766863"/>
            <a:ext cx="20955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Skateboarding Bike Riding Rollerblading Scooter Sign 12&amp;quot;x18&amp;quot; Heavy Gauge  | eBay">
            <a:extLst>
              <a:ext uri="{FF2B5EF4-FFF2-40B4-BE49-F238E27FC236}">
                <a16:creationId xmlns:a16="http://schemas.microsoft.com/office/drawing/2014/main" id="{20D24F25-70CD-490C-8DAA-C5356276B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37" y="2909986"/>
            <a:ext cx="3815514" cy="22943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IMO PROHIBITION SIGNS PSS018 No dogs - Datrex">
            <a:extLst>
              <a:ext uri="{FF2B5EF4-FFF2-40B4-BE49-F238E27FC236}">
                <a16:creationId xmlns:a16="http://schemas.microsoft.com/office/drawing/2014/main" id="{DAC00AF1-8018-4F99-AEFE-10C478C12D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567" y="3693250"/>
            <a:ext cx="2861636" cy="25429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FF09DF-D0D8-45DD-AD88-D81F0AD93C72}"/>
              </a:ext>
            </a:extLst>
          </p:cNvPr>
          <p:cNvSpPr txBox="1"/>
          <p:nvPr/>
        </p:nvSpPr>
        <p:spPr>
          <a:xfrm>
            <a:off x="7251298" y="1254868"/>
            <a:ext cx="4220734" cy="2123658"/>
          </a:xfrm>
          <a:prstGeom prst="rect">
            <a:avLst/>
          </a:prstGeom>
          <a:noFill/>
        </p:spPr>
        <p:txBody>
          <a:bodyPr wrap="square" rtlCol="0">
            <a:spAutoFit/>
          </a:bodyPr>
          <a:lstStyle/>
          <a:p>
            <a:r>
              <a:rPr lang="en-GB" dirty="0"/>
              <a:t>  </a:t>
            </a:r>
            <a:r>
              <a:rPr lang="en-GB" sz="4400" b="1" dirty="0">
                <a:latin typeface="Twinkl Cursive Looped" panose="02000000000000000000" pitchFamily="2" charset="0"/>
              </a:rPr>
              <a:t>What purpose do you think the rules have?</a:t>
            </a:r>
            <a:endParaRPr lang="en-GB" sz="4400" b="1" dirty="0"/>
          </a:p>
        </p:txBody>
      </p:sp>
    </p:spTree>
    <p:extLst>
      <p:ext uri="{BB962C8B-B14F-4D97-AF65-F5344CB8AC3E}">
        <p14:creationId xmlns:p14="http://schemas.microsoft.com/office/powerpoint/2010/main" val="188951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6FF09DF-D0D8-45DD-AD88-D81F0AD93C72}"/>
              </a:ext>
            </a:extLst>
          </p:cNvPr>
          <p:cNvSpPr txBox="1"/>
          <p:nvPr/>
        </p:nvSpPr>
        <p:spPr>
          <a:xfrm>
            <a:off x="7251298" y="1254868"/>
            <a:ext cx="4220734" cy="2123658"/>
          </a:xfrm>
          <a:prstGeom prst="rect">
            <a:avLst/>
          </a:prstGeom>
          <a:noFill/>
        </p:spPr>
        <p:txBody>
          <a:bodyPr wrap="square" rtlCol="0">
            <a:spAutoFit/>
          </a:bodyPr>
          <a:lstStyle/>
          <a:p>
            <a:r>
              <a:rPr lang="en-GB" dirty="0"/>
              <a:t>  </a:t>
            </a:r>
            <a:r>
              <a:rPr lang="en-GB" sz="4400" b="1" dirty="0">
                <a:latin typeface="Twinkl Cursive Looped" panose="02000000000000000000" pitchFamily="2" charset="0"/>
              </a:rPr>
              <a:t>What purpose do you think the rules have?</a:t>
            </a:r>
            <a:endParaRPr lang="en-GB" sz="4400" b="1" dirty="0"/>
          </a:p>
        </p:txBody>
      </p:sp>
      <p:sp>
        <p:nvSpPr>
          <p:cNvPr id="2" name="TextBox 1">
            <a:extLst>
              <a:ext uri="{FF2B5EF4-FFF2-40B4-BE49-F238E27FC236}">
                <a16:creationId xmlns:a16="http://schemas.microsoft.com/office/drawing/2014/main" id="{2460EB37-2975-4C5F-9447-9CFBD12A27B1}"/>
              </a:ext>
            </a:extLst>
          </p:cNvPr>
          <p:cNvSpPr txBox="1"/>
          <p:nvPr/>
        </p:nvSpPr>
        <p:spPr>
          <a:xfrm>
            <a:off x="914400" y="836579"/>
            <a:ext cx="6173349" cy="3416320"/>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No bike riding!</a:t>
            </a:r>
          </a:p>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No using your car or bus!</a:t>
            </a:r>
          </a:p>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Shop only between 3pm and 5pm</a:t>
            </a:r>
          </a:p>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NO WALKING in the streets between 8am and 6pm</a:t>
            </a:r>
          </a:p>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NO going to the cinema or theatre</a:t>
            </a:r>
          </a:p>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No going to swimming pool, tennis courts or athletics fields.</a:t>
            </a:r>
          </a:p>
          <a:p>
            <a:pPr marL="342900" indent="-342900">
              <a:buFont typeface="Arial" panose="020B0604020202020204" pitchFamily="34" charset="0"/>
              <a:buChar char="•"/>
            </a:pPr>
            <a:r>
              <a:rPr lang="en-GB" sz="2400" b="1" dirty="0">
                <a:solidFill>
                  <a:srgbClr val="0070C0"/>
                </a:solidFill>
                <a:latin typeface="Calibri" panose="020F0502020204030204" pitchFamily="34" charset="0"/>
                <a:cs typeface="Calibri" panose="020F0502020204030204" pitchFamily="34" charset="0"/>
              </a:rPr>
              <a:t>NO SITTING in your garden after 8pm</a:t>
            </a:r>
          </a:p>
        </p:txBody>
      </p:sp>
      <p:sp>
        <p:nvSpPr>
          <p:cNvPr id="3" name="TextBox 2">
            <a:extLst>
              <a:ext uri="{FF2B5EF4-FFF2-40B4-BE49-F238E27FC236}">
                <a16:creationId xmlns:a16="http://schemas.microsoft.com/office/drawing/2014/main" id="{C4C5EAE9-143F-4807-888E-C46EE3B7CDFC}"/>
              </a:ext>
            </a:extLst>
          </p:cNvPr>
          <p:cNvSpPr txBox="1"/>
          <p:nvPr/>
        </p:nvSpPr>
        <p:spPr>
          <a:xfrm>
            <a:off x="1391055" y="4446317"/>
            <a:ext cx="9046723" cy="1077218"/>
          </a:xfrm>
          <a:prstGeom prst="rect">
            <a:avLst/>
          </a:prstGeom>
          <a:noFill/>
        </p:spPr>
        <p:txBody>
          <a:bodyPr wrap="square" rtlCol="0">
            <a:spAutoFit/>
          </a:bodyPr>
          <a:lstStyle/>
          <a:p>
            <a:r>
              <a:rPr lang="en-GB" dirty="0">
                <a:solidFill>
                  <a:srgbClr val="FF0000"/>
                </a:solidFill>
                <a:latin typeface="Twinkl Cursive Looped" panose="02000000000000000000" pitchFamily="2" charset="0"/>
              </a:rPr>
              <a:t>These rules were rules for the Jewish people  from the NAZI Germany government during the second world war.</a:t>
            </a:r>
          </a:p>
          <a:p>
            <a:r>
              <a:rPr lang="en-GB" sz="2800" b="1" dirty="0">
                <a:solidFill>
                  <a:srgbClr val="FF0000"/>
                </a:solidFill>
                <a:latin typeface="Twinkl Cursive Looped" panose="02000000000000000000" pitchFamily="2" charset="0"/>
              </a:rPr>
              <a:t>How would you feel if you had to follow these rules?</a:t>
            </a:r>
          </a:p>
        </p:txBody>
      </p:sp>
    </p:spTree>
    <p:extLst>
      <p:ext uri="{BB962C8B-B14F-4D97-AF65-F5344CB8AC3E}">
        <p14:creationId xmlns:p14="http://schemas.microsoft.com/office/powerpoint/2010/main" val="16697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Yellow Star | Jewish Museum Berlin">
            <a:extLst>
              <a:ext uri="{FF2B5EF4-FFF2-40B4-BE49-F238E27FC236}">
                <a16:creationId xmlns:a16="http://schemas.microsoft.com/office/drawing/2014/main" id="{5C3AFF7D-8BDC-417E-988A-CB12AC78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150" y="4844374"/>
            <a:ext cx="2705100" cy="1391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C1B3AF-AB2C-43C7-A5A6-BD75F28D51F1}"/>
              </a:ext>
            </a:extLst>
          </p:cNvPr>
          <p:cNvSpPr txBox="1"/>
          <p:nvPr/>
        </p:nvSpPr>
        <p:spPr>
          <a:xfrm>
            <a:off x="739302" y="812584"/>
            <a:ext cx="10282136" cy="5355312"/>
          </a:xfrm>
          <a:prstGeom prst="rect">
            <a:avLst/>
          </a:prstGeom>
          <a:noFill/>
        </p:spPr>
        <p:txBody>
          <a:bodyPr wrap="square" rtlCol="0">
            <a:spAutoFit/>
          </a:bodyPr>
          <a:lstStyle/>
          <a:p>
            <a:r>
              <a:rPr lang="en-GB" dirty="0">
                <a:latin typeface="Twinkl Cursive Looped" panose="02000000000000000000" pitchFamily="2" charset="0"/>
              </a:rPr>
              <a:t>The Yellow star:</a:t>
            </a:r>
          </a:p>
          <a:p>
            <a:r>
              <a:rPr lang="en-GB" dirty="0">
                <a:latin typeface="Twinkl Cursive Looped" panose="02000000000000000000" pitchFamily="2" charset="0"/>
              </a:rPr>
              <a:t>When the Nazi soldiers invaded Denmark, the people of that country began to suffer. The arrival of the Nazi army brought food shortages and curfews, they also put their flag over the Danish king’s palace. The Danish King sent a soldier to remove the flag . A Nazi officer went to the King and told him that the Nazi flag would be there again the next day. The Danish King said he would then remove it himself…the Nazi’s decided not to put the flag on the palace and this was seen as an powerful sign of bravery and resistance.</a:t>
            </a:r>
          </a:p>
          <a:p>
            <a:endParaRPr lang="en-GB" dirty="0">
              <a:latin typeface="Twinkl Cursive Looped" panose="02000000000000000000" pitchFamily="2" charset="0"/>
            </a:endParaRPr>
          </a:p>
          <a:p>
            <a:r>
              <a:rPr lang="en-GB" dirty="0">
                <a:latin typeface="Twinkl Cursive Looped" panose="02000000000000000000" pitchFamily="2" charset="0"/>
              </a:rPr>
              <a:t>The Nazi’s decided that all the Danish people who were also Jewish, must sew a yellow star on their clothes. The Jewish people in Denmark were very afraid, as they had heard terrible stories of how Jews in other countries had been taken away and never heard of again when identified.</a:t>
            </a:r>
          </a:p>
          <a:p>
            <a:endParaRPr lang="en-GB" dirty="0">
              <a:latin typeface="Twinkl Cursive Looped" panose="02000000000000000000" pitchFamily="2" charset="0"/>
            </a:endParaRPr>
          </a:p>
          <a:p>
            <a:r>
              <a:rPr lang="en-GB" dirty="0">
                <a:latin typeface="Twinkl Cursive Looped" panose="02000000000000000000" pitchFamily="2" charset="0"/>
              </a:rPr>
              <a:t>The Danish King was troubled and as he looked out at the night sky he saw stars and wondered …”If you wanted to hide a star –where would you place it?” The king had an idea and summoned his tailor and gave him a secret order. </a:t>
            </a:r>
          </a:p>
          <a:p>
            <a:r>
              <a:rPr lang="en-GB" dirty="0">
                <a:latin typeface="Twinkl Cursive Looped" panose="02000000000000000000" pitchFamily="2" charset="0"/>
              </a:rPr>
              <a:t>The next day The king rode through the streets and on the front of his uniform </a:t>
            </a:r>
          </a:p>
          <a:p>
            <a:r>
              <a:rPr lang="en-GB" dirty="0">
                <a:latin typeface="Twinkl Cursive Looped" panose="02000000000000000000" pitchFamily="2" charset="0"/>
              </a:rPr>
              <a:t>He wore a yellow star…the people understood what he had done and what</a:t>
            </a:r>
          </a:p>
          <a:p>
            <a:r>
              <a:rPr lang="en-GB" dirty="0">
                <a:latin typeface="Twinkl Cursive Looped" panose="02000000000000000000" pitchFamily="2" charset="0"/>
              </a:rPr>
              <a:t>He wanted them to do and from that day all Danish people wore a</a:t>
            </a:r>
          </a:p>
          <a:p>
            <a:r>
              <a:rPr lang="en-GB" dirty="0">
                <a:latin typeface="Twinkl Cursive Looped" panose="02000000000000000000" pitchFamily="2" charset="0"/>
              </a:rPr>
              <a:t> yellow star on their clothing. </a:t>
            </a:r>
            <a:r>
              <a:rPr lang="en-GB" dirty="0">
                <a:solidFill>
                  <a:srgbClr val="FF0000"/>
                </a:solidFill>
                <a:latin typeface="Twinkl Cursive Looped" panose="02000000000000000000" pitchFamily="2" charset="0"/>
              </a:rPr>
              <a:t>How did the King stand up for others?</a:t>
            </a:r>
            <a:endParaRPr lang="en-GB" dirty="0">
              <a:latin typeface="Twinkl Cursive Looped" panose="02000000000000000000" pitchFamily="2" charset="0"/>
            </a:endParaRPr>
          </a:p>
        </p:txBody>
      </p:sp>
      <p:pic>
        <p:nvPicPr>
          <p:cNvPr id="1030" name="Picture 6" descr="King Christian X of Denmark | Holocaust Encyclopedia">
            <a:extLst>
              <a:ext uri="{FF2B5EF4-FFF2-40B4-BE49-F238E27FC236}">
                <a16:creationId xmlns:a16="http://schemas.microsoft.com/office/drawing/2014/main" id="{468B94A0-2E1F-49CC-96B0-ACE95A712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112" y="904672"/>
            <a:ext cx="1647825" cy="212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Here I am Lord</a:t>
            </a:r>
          </a:p>
        </p:txBody>
      </p:sp>
      <p:pic>
        <p:nvPicPr>
          <p:cNvPr id="3" name="Online Media 2" title="I, the Lord of Sea and Sky (Here I Am, Lord - 3vv+refrain) [with lyrics for congregations]">
            <a:hlinkClick r:id="" action="ppaction://media"/>
            <a:extLst>
              <a:ext uri="{FF2B5EF4-FFF2-40B4-BE49-F238E27FC236}">
                <a16:creationId xmlns:a16="http://schemas.microsoft.com/office/drawing/2014/main" id="{3F0F73AF-E1DB-4151-9716-EFA027D3942F}"/>
              </a:ext>
            </a:extLst>
          </p:cNvPr>
          <p:cNvPicPr>
            <a:picLocks noRot="1" noChangeAspect="1"/>
          </p:cNvPicPr>
          <p:nvPr>
            <a:videoFile r:link="rId1"/>
          </p:nvPr>
        </p:nvPicPr>
        <p:blipFill>
          <a:blip r:embed="rId3"/>
          <a:stretch>
            <a:fillRect/>
          </a:stretch>
        </p:blipFill>
        <p:spPr>
          <a:xfrm>
            <a:off x="415047" y="1070043"/>
            <a:ext cx="11238689" cy="5340485"/>
          </a:xfrm>
          <a:prstGeom prst="rect">
            <a:avLst/>
          </a:prstGeom>
        </p:spPr>
      </p:pic>
    </p:spTree>
    <p:extLst>
      <p:ext uri="{BB962C8B-B14F-4D97-AF65-F5344CB8AC3E}">
        <p14:creationId xmlns:p14="http://schemas.microsoft.com/office/powerpoint/2010/main" val="8442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fontScale="70000" lnSpcReduction="20000"/>
          </a:bodyPr>
          <a:lstStyle/>
          <a:p>
            <a:endParaRPr lang="en-GB" dirty="0"/>
          </a:p>
          <a:p>
            <a:endParaRPr lang="en-GB" b="1" dirty="0"/>
          </a:p>
          <a:p>
            <a:endParaRPr lang="en-GB" b="1" dirty="0"/>
          </a:p>
          <a:p>
            <a:r>
              <a:rPr lang="en-GB" b="1" dirty="0"/>
              <a:t>Prayer: </a:t>
            </a:r>
          </a:p>
          <a:p>
            <a:r>
              <a:rPr lang="en-GB" sz="2800" b="1" dirty="0">
                <a:latin typeface="Twinkl Cursive Looped"/>
              </a:rPr>
              <a:t>Dear </a:t>
            </a:r>
            <a:r>
              <a:rPr lang="en-GB" sz="2800" b="1" dirty="0">
                <a:solidFill>
                  <a:srgbClr val="0D0D0D"/>
                </a:solidFill>
                <a:latin typeface="Twinkl Cursive Looped"/>
              </a:rPr>
              <a:t>God,</a:t>
            </a:r>
          </a:p>
          <a:p>
            <a:r>
              <a:rPr lang="en-GB" sz="2800" b="1" dirty="0">
                <a:latin typeface="Twinkl Cursive Looped"/>
              </a:rPr>
              <a:t>It is not always easy to know what to do when we see others treated unfairly. Help us to have the courage to share problems with others so we may help those being treated unfairly.</a:t>
            </a:r>
          </a:p>
          <a:p>
            <a:r>
              <a:rPr lang="en-GB" sz="2800" b="1" dirty="0">
                <a:latin typeface="Twinkl Cursive Looped"/>
              </a:rPr>
              <a:t>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2: Tuesday</a:t>
            </a:r>
          </a:p>
          <a:p>
            <a:pPr>
              <a:lnSpc>
                <a:spcPct val="100000"/>
              </a:lnSpc>
              <a:spcAft>
                <a:spcPts val="600"/>
              </a:spcAft>
            </a:pPr>
            <a:r>
              <a:rPr lang="en-GB" sz="2400" b="1" dirty="0">
                <a:solidFill>
                  <a:schemeClr val="tx1"/>
                </a:solidFill>
                <a:latin typeface="Twinkl Cursive Looped"/>
              </a:rPr>
              <a:t>Class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9639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3.xml><?xml version="1.0" encoding="utf-8"?>
<ds:datastoreItem xmlns:ds="http://schemas.openxmlformats.org/officeDocument/2006/customXml" ds:itemID="{F36986EC-2BA1-460F-B08C-8DCAA071B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801</TotalTime>
  <Words>865</Words>
  <Application>Microsoft Office PowerPoint</Application>
  <PresentationFormat>Widescreen</PresentationFormat>
  <Paragraphs>102</Paragraphs>
  <Slides>30</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PowerPoint Presentation</vt:lpstr>
      <vt:lpstr>PowerPoint Presentation</vt:lpstr>
      <vt:lpstr>Here I am Lord</vt:lpstr>
      <vt:lpstr>PowerPoint Presentation</vt:lpstr>
      <vt:lpstr>Collective worship </vt:lpstr>
      <vt:lpstr>PowerPoint Presentation</vt:lpstr>
      <vt:lpstr>PowerPoint Presentation</vt:lpstr>
      <vt:lpstr>PowerPoint Presentation</vt:lpstr>
      <vt:lpstr>Collective worship </vt:lpstr>
      <vt:lpstr>PowerPoint Presentation</vt:lpstr>
      <vt:lpstr>Here I am Lord</vt:lpstr>
      <vt:lpstr>I’ll stand by You</vt:lpstr>
      <vt:lpstr>Count on me</vt:lpstr>
      <vt:lpstr>Children’s choice</vt:lpstr>
      <vt:lpstr>PowerPoint Presentation</vt:lpstr>
      <vt:lpstr>Collective worship </vt:lpstr>
      <vt:lpstr>PowerPoint Presentation</vt:lpstr>
      <vt:lpstr>PowerPoint Presentation</vt:lpstr>
      <vt:lpstr>Collective worship </vt:lpstr>
      <vt:lpstr>Head Teacher Awards </vt:lpstr>
      <vt:lpstr>Personal Development Awards  </vt:lpstr>
      <vt:lpstr>Here I am Lord</vt:lpstr>
      <vt:lpstr>Birthdays….Happy Birthday to YOU.</vt:lpstr>
      <vt:lpstr>Reminders: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12</cp:revision>
  <cp:lastPrinted>2021-08-31T15:51:27Z</cp:lastPrinted>
  <dcterms:created xsi:type="dcterms:W3CDTF">2020-08-15T12:15:28Z</dcterms:created>
  <dcterms:modified xsi:type="dcterms:W3CDTF">2022-02-23T12:48:02Z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