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7" r:id="rId6"/>
    <p:sldId id="295" r:id="rId7"/>
    <p:sldId id="291" r:id="rId8"/>
    <p:sldId id="304" r:id="rId9"/>
    <p:sldId id="305" r:id="rId10"/>
    <p:sldId id="306" r:id="rId11"/>
    <p:sldId id="261" r:id="rId12"/>
    <p:sldId id="268" r:id="rId13"/>
    <p:sldId id="269" r:id="rId14"/>
    <p:sldId id="294" r:id="rId15"/>
    <p:sldId id="292" r:id="rId16"/>
    <p:sldId id="272" r:id="rId17"/>
    <p:sldId id="296" r:id="rId18"/>
    <p:sldId id="307" r:id="rId19"/>
    <p:sldId id="275" r:id="rId20"/>
    <p:sldId id="276" r:id="rId21"/>
    <p:sldId id="277" r:id="rId22"/>
    <p:sldId id="278" r:id="rId23"/>
    <p:sldId id="293" r:id="rId24"/>
    <p:sldId id="282" r:id="rId25"/>
    <p:sldId id="286" r:id="rId26"/>
    <p:sldId id="283" r:id="rId27"/>
    <p:sldId id="308" r:id="rId28"/>
    <p:sldId id="284" r:id="rId29"/>
    <p:sldId id="287" r:id="rId30"/>
    <p:sldId id="288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02E0A-839E-47F8-B89E-5A10CF5ADA35}" v="2" dt="2021-10-15T13:13:46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Smith" userId="8af9b09e-2b73-48ad-a994-c54d852a17c1" providerId="ADAL" clId="{DC602E0A-839E-47F8-B89E-5A10CF5ADA35}"/>
    <pc:docChg chg="modSld sldOrd">
      <pc:chgData name="Hannah Smith" userId="8af9b09e-2b73-48ad-a994-c54d852a17c1" providerId="ADAL" clId="{DC602E0A-839E-47F8-B89E-5A10CF5ADA35}" dt="2021-10-15T13:48:27.581" v="1"/>
      <pc:docMkLst>
        <pc:docMk/>
      </pc:docMkLst>
      <pc:sldChg chg="ord">
        <pc:chgData name="Hannah Smith" userId="8af9b09e-2b73-48ad-a994-c54d852a17c1" providerId="ADAL" clId="{DC602E0A-839E-47F8-B89E-5A10CF5ADA35}" dt="2021-10-15T13:48:27.581" v="1"/>
        <pc:sldMkLst>
          <pc:docMk/>
          <pc:sldMk cId="2403905663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J29YsEfYlo?feature=oembed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w3o6GQ2xe8?feature=oembed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-nb5CR1uec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w3o6GQ2xe8?feature=oembed" TargetMode="Externa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5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878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B9240-8912-438F-9B33-9CD42790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>
                <a:latin typeface="Twinkl Cursive Looped" panose="02000000000000000000" pitchFamily="2" charset="0"/>
              </a:rPr>
              <a:t>Which  letter means a lot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75F22-C66B-4B5E-A3C7-8B081CCE2507}"/>
              </a:ext>
            </a:extLst>
          </p:cNvPr>
          <p:cNvSpPr txBox="1"/>
          <p:nvPr/>
        </p:nvSpPr>
        <p:spPr>
          <a:xfrm>
            <a:off x="9321801" y="2149813"/>
            <a:ext cx="2312479" cy="385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>
                <a:solidFill>
                  <a:srgbClr val="0070C0"/>
                </a:solidFill>
                <a:latin typeface="Twinkl Cursive Looped" panose="02000000000000000000" pitchFamily="2" charset="0"/>
              </a:rPr>
              <a:t>Use a </a:t>
            </a:r>
            <a:r>
              <a:rPr lang="en-US" sz="2800" err="1">
                <a:solidFill>
                  <a:srgbClr val="0070C0"/>
                </a:solidFill>
                <a:latin typeface="Twinkl Cursive Looped" panose="02000000000000000000" pitchFamily="2" charset="0"/>
              </a:rPr>
              <a:t>postit</a:t>
            </a:r>
            <a:r>
              <a:rPr lang="en-US" sz="2800">
                <a:solidFill>
                  <a:srgbClr val="0070C0"/>
                </a:solidFill>
                <a:latin typeface="Twinkl Cursive Looped" panose="02000000000000000000" pitchFamily="2" charset="0"/>
              </a:rPr>
              <a:t> to recall the phrase that  YOU have understood the most.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E7C45DA-1B76-44FA-B352-B47331D268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87183" y="-175092"/>
            <a:ext cx="4411728" cy="6989914"/>
          </a:xfrm>
          <a:prstGeom prst="roundRect">
            <a:avLst>
              <a:gd name="adj" fmla="val 13032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GB" sz="24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our </a:t>
            </a:r>
            <a:r>
              <a:rPr lang="en-GB" sz="2400" b="1">
                <a:solidFill>
                  <a:srgbClr val="0066FF"/>
                </a:solidFill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n-GB" sz="24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4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H</a:t>
            </a:r>
            <a:r>
              <a:rPr lang="en-GB" sz="24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elping children prepare for life, growing with God.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E</a:t>
            </a:r>
            <a:r>
              <a:rPr lang="en-GB" sz="24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mbracing Christian Values.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A</a:t>
            </a:r>
            <a:r>
              <a:rPr lang="en-GB" sz="24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chievement for all.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4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R</a:t>
            </a:r>
            <a:r>
              <a:rPr lang="en-GB" sz="24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eading at the </a:t>
            </a:r>
            <a:r>
              <a:rPr lang="en-GB" sz="24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GB" sz="24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our school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T</a:t>
            </a:r>
            <a:r>
              <a:rPr lang="en-GB" sz="24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eaching a knowledge rich curriculum.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i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2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5-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Praise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 This is me!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nline Media 2" title="This Is Me - The Greatest Showman {LYRICS}">
            <a:hlinkClick r:id="" action="ppaction://media"/>
            <a:extLst>
              <a:ext uri="{FF2B5EF4-FFF2-40B4-BE49-F238E27FC236}">
                <a16:creationId xmlns:a16="http://schemas.microsoft.com/office/drawing/2014/main" id="{9E4F376E-4025-4AF2-B7F8-3387C259F8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4299" y="855406"/>
            <a:ext cx="7750206" cy="53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What a Wonderful World">
            <a:hlinkClick r:id="" action="ppaction://media"/>
            <a:extLst>
              <a:ext uri="{FF2B5EF4-FFF2-40B4-BE49-F238E27FC236}">
                <a16:creationId xmlns:a16="http://schemas.microsoft.com/office/drawing/2014/main" id="{CE400F84-FD12-43B3-A19D-7C38F5BB66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731520"/>
            <a:ext cx="7662932" cy="54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 </a:t>
            </a:r>
            <a:br>
              <a:rPr lang="en-GB"/>
            </a:br>
            <a:r>
              <a:rPr lang="en-GB"/>
              <a:t>–The butterfly song</a:t>
            </a:r>
          </a:p>
        </p:txBody>
      </p:sp>
      <p:pic>
        <p:nvPicPr>
          <p:cNvPr id="10" name="Online Media 9" title="If I were a butterfly - Lyrics and music">
            <a:hlinkClick r:id="" action="ppaction://media"/>
            <a:extLst>
              <a:ext uri="{FF2B5EF4-FFF2-40B4-BE49-F238E27FC236}">
                <a16:creationId xmlns:a16="http://schemas.microsoft.com/office/drawing/2014/main" id="{0F24228B-D96C-4A3D-8C85-32DC48354A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4097" y="2175029"/>
            <a:ext cx="9232777" cy="40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5-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Class worship Thursday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923" y="1024670"/>
            <a:ext cx="5716338" cy="1817143"/>
          </a:xfrm>
        </p:spPr>
        <p:txBody>
          <a:bodyPr>
            <a:normAutofit/>
          </a:bodyPr>
          <a:lstStyle/>
          <a:p>
            <a:r>
              <a:rPr lang="en-GB" sz="6000"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2290439"/>
            <a:ext cx="5355264" cy="334187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3200" b="1">
                <a:latin typeface="Twinkl Cursive Looped"/>
              </a:rPr>
              <a:t>Can you think of how love never fails or how the Lord gives wisdom?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20A986B-104F-4FED-9047-46239E9E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198" y="621791"/>
            <a:ext cx="4484602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-5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,249,422 Growth Stock Photos and Images - 123RF">
            <a:extLst>
              <a:ext uri="{FF2B5EF4-FFF2-40B4-BE49-F238E27FC236}">
                <a16:creationId xmlns:a16="http://schemas.microsoft.com/office/drawing/2014/main" id="{5D27E426-AED1-437B-8683-DE2DC494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What a Wonderful World">
            <a:hlinkClick r:id="" action="ppaction://media"/>
            <a:extLst>
              <a:ext uri="{FF2B5EF4-FFF2-40B4-BE49-F238E27FC236}">
                <a16:creationId xmlns:a16="http://schemas.microsoft.com/office/drawing/2014/main" id="{CE400F84-FD12-43B3-A19D-7C38F5BB66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731520"/>
            <a:ext cx="7662932" cy="54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inea di cuori rossi sui lati di uno sfondo di legno bianco e grigio.  concetto di San Valentino 1900952 Foto d&amp;#39;archivio">
            <a:extLst>
              <a:ext uri="{FF2B5EF4-FFF2-40B4-BE49-F238E27FC236}">
                <a16:creationId xmlns:a16="http://schemas.microsoft.com/office/drawing/2014/main" id="{B27FEA11-2DAE-41C3-B7D8-9F80ED5A0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8512"/>
          <a:stretch/>
        </p:blipFill>
        <p:spPr bwMode="auto">
          <a:xfrm>
            <a:off x="0" y="12"/>
            <a:ext cx="12192000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433" y="259443"/>
            <a:ext cx="7901125" cy="180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400" cap="all" spc="-100">
                <a:solidFill>
                  <a:srgbClr val="FF0000"/>
                </a:solidFill>
                <a:latin typeface="Twinkl Cursive Looped" panose="02000000000000000000" pitchFamily="2" charset="0"/>
              </a:rPr>
              <a:t>Love</a:t>
            </a:r>
            <a:r>
              <a:rPr lang="en-US" sz="2400" cap="all" spc="-100">
                <a:solidFill>
                  <a:schemeClr val="bg1"/>
                </a:solidFill>
                <a:latin typeface="Twinkl Cursive Looped" panose="02000000000000000000" pitchFamily="2" charset="0"/>
              </a:rPr>
              <a:t> never fails  1 Corinthians 13:8</a:t>
            </a:r>
            <a:br>
              <a:rPr lang="en-US" sz="2400" cap="all" spc="-100">
                <a:solidFill>
                  <a:schemeClr val="bg1"/>
                </a:solidFill>
                <a:latin typeface="Twinkl Cursive Looped" panose="02000000000000000000" pitchFamily="2" charset="0"/>
              </a:rPr>
            </a:br>
            <a:br>
              <a:rPr lang="en-US" sz="2400" cap="all" spc="-100">
                <a:solidFill>
                  <a:schemeClr val="bg1"/>
                </a:solidFill>
                <a:latin typeface="Twinkl Cursive Looped" panose="02000000000000000000" pitchFamily="2" charset="0"/>
              </a:rPr>
            </a:br>
            <a:r>
              <a:rPr lang="en-US" sz="2400" cap="all" spc="-100">
                <a:solidFill>
                  <a:schemeClr val="bg1"/>
                </a:solidFill>
                <a:latin typeface="Twinkl Cursive Looped" panose="02000000000000000000" pitchFamily="2" charset="0"/>
              </a:rPr>
              <a:t>For the Lord gives </a:t>
            </a:r>
            <a:r>
              <a:rPr lang="en-US" sz="2400" cap="all" spc="-100">
                <a:solidFill>
                  <a:srgbClr val="FF0000"/>
                </a:solidFill>
                <a:latin typeface="Twinkl Cursive Looped" panose="02000000000000000000" pitchFamily="2" charset="0"/>
              </a:rPr>
              <a:t>wisdom</a:t>
            </a:r>
            <a:r>
              <a:rPr lang="en-US" sz="2400" cap="all" spc="-100">
                <a:solidFill>
                  <a:schemeClr val="bg1"/>
                </a:solidFill>
                <a:latin typeface="Twinkl Cursive Looped" panose="02000000000000000000" pitchFamily="2" charset="0"/>
              </a:rPr>
              <a:t>: from his mouth comes knowledge and understanding Proverbs 2:6</a:t>
            </a:r>
            <a:endParaRPr lang="en-US" sz="2100" b="0" cap="all" spc="-1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A72F6-6BEE-4461-9FAD-27F34D20B369}"/>
              </a:ext>
            </a:extLst>
          </p:cNvPr>
          <p:cNvSpPr txBox="1"/>
          <p:nvPr/>
        </p:nvSpPr>
        <p:spPr>
          <a:xfrm>
            <a:off x="2823099" y="2441359"/>
            <a:ext cx="60013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Twinkl Cursive Looped" panose="02000000000000000000" pitchFamily="2" charset="0"/>
              </a:rPr>
              <a:t>So why do we use the bible quotes in our school?</a:t>
            </a:r>
          </a:p>
          <a:p>
            <a:endParaRPr lang="en-GB" sz="3200" b="1">
              <a:latin typeface="Twinkl Cursive Looped" panose="02000000000000000000" pitchFamily="2" charset="0"/>
            </a:endParaRPr>
          </a:p>
          <a:p>
            <a:endParaRPr lang="en-GB" sz="3200" b="1">
              <a:latin typeface="Twinkl Cursive Looped" panose="02000000000000000000" pitchFamily="2" charset="0"/>
            </a:endParaRPr>
          </a:p>
          <a:p>
            <a:r>
              <a:rPr lang="en-GB" sz="3200" b="1">
                <a:solidFill>
                  <a:srgbClr val="FF0000"/>
                </a:solidFill>
                <a:latin typeface="Twinkl Cursive Looped" panose="02000000000000000000" pitchFamily="2" charset="0"/>
              </a:rPr>
              <a:t>Love</a:t>
            </a:r>
            <a:r>
              <a:rPr lang="en-GB" sz="3200" b="1">
                <a:latin typeface="Twinkl Cursive Looped" panose="02000000000000000000" pitchFamily="2" charset="0"/>
              </a:rPr>
              <a:t> and </a:t>
            </a:r>
            <a:r>
              <a:rPr lang="en-GB" sz="3200" b="1">
                <a:solidFill>
                  <a:srgbClr val="FF0000"/>
                </a:solidFill>
                <a:latin typeface="Twinkl Cursive Looped" panose="02000000000000000000" pitchFamily="2" charset="0"/>
              </a:rPr>
              <a:t>wisdom</a:t>
            </a:r>
            <a:r>
              <a:rPr lang="en-GB" sz="3200" b="1">
                <a:latin typeface="Twinkl Cursive Looped" panose="02000000000000000000" pitchFamily="2" charset="0"/>
              </a:rPr>
              <a:t> are our core Christian values.</a:t>
            </a:r>
          </a:p>
        </p:txBody>
      </p:sp>
    </p:spTree>
    <p:extLst>
      <p:ext uri="{BB962C8B-B14F-4D97-AF65-F5344CB8AC3E}">
        <p14:creationId xmlns:p14="http://schemas.microsoft.com/office/powerpoint/2010/main" val="36967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A8DC67-2A6D-4ACA-924E-400BA2DC0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3238" y="1276319"/>
            <a:ext cx="6578012" cy="4236714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>
                <a:latin typeface="Twinkl Cursive Looped" panose="02000000000000000000" pitchFamily="2" charset="0"/>
              </a:rPr>
              <a:t>Just are we live by our Christian values the school has a mission statement to live by….so what is our mission statement?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b="1">
              <a:latin typeface="Twinkl Cursive Looped" panose="02000000000000000000" pitchFamily="2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>
                <a:latin typeface="Twinkl Cursive Looped" panose="02000000000000000000" pitchFamily="2" charset="0"/>
              </a:rPr>
              <a:t>It has 3 parts…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b="1">
              <a:latin typeface="Twinkl Cursive Looped" panose="02000000000000000000" pitchFamily="2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b="1">
                <a:latin typeface="Twinkl Cursive Looped" panose="02000000000000000000" pitchFamily="2" charset="0"/>
              </a:rPr>
              <a:t>Our motto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b="1">
                <a:latin typeface="Twinkl Cursive Looped" panose="02000000000000000000" pitchFamily="2" charset="0"/>
              </a:rPr>
              <a:t>Our vision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en-US" b="1">
                <a:latin typeface="Twinkl Cursive Looped" panose="02000000000000000000" pitchFamily="2" charset="0"/>
              </a:rPr>
              <a:t>Our vision statement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b="1">
              <a:latin typeface="Twinkl Cursive Looped" panose="02000000000000000000" pitchFamily="2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b="1">
              <a:latin typeface="Twinkl Cursive Looped" panose="02000000000000000000" pitchFamily="2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>
                <a:latin typeface="Twinkl Cursive Looped" panose="02000000000000000000" pitchFamily="2" charset="0"/>
              </a:rPr>
              <a:t>What are they?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AutoNum type="arabicPeriod"/>
            </a:pPr>
            <a:endParaRPr lang="en-US" b="1">
              <a:latin typeface="Twinkl Cursive Looped" panose="02000000000000000000" pitchFamily="2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b="1">
              <a:latin typeface="Twinkl Cursive Looped" panose="02000000000000000000" pitchFamily="2" charset="0"/>
            </a:endParaRPr>
          </a:p>
        </p:txBody>
      </p:sp>
      <p:pic>
        <p:nvPicPr>
          <p:cNvPr id="2050" name="Picture 2" descr="Huayi 5x7ft tavole di legno verticale con il cuore sfondo tessuto di arte  prop fotografia neonato sfondo xt 5663|wood plank|newborn  backgroundbackground newborn - AliExpress">
            <a:extLst>
              <a:ext uri="{FF2B5EF4-FFF2-40B4-BE49-F238E27FC236}">
                <a16:creationId xmlns:a16="http://schemas.microsoft.com/office/drawing/2014/main" id="{CCE3F15C-E13B-4615-B226-11811C274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444"/>
          <a:stretch/>
        </p:blipFill>
        <p:spPr bwMode="auto">
          <a:xfrm>
            <a:off x="616737" y="621793"/>
            <a:ext cx="4376501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800"/>
              </a:spcAft>
            </a:pPr>
            <a:endParaRPr lang="en-US" sz="6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2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09B75-B6C4-4CC4-B7B3-4F19E28A9BB6}"/>
              </a:ext>
            </a:extLst>
          </p:cNvPr>
          <p:cNvSpPr txBox="1"/>
          <p:nvPr/>
        </p:nvSpPr>
        <p:spPr>
          <a:xfrm>
            <a:off x="665825" y="594804"/>
            <a:ext cx="6875517" cy="57268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>
                <a:latin typeface="Twinkl Cursive Looped" panose="02000000000000000000" pitchFamily="2" charset="0"/>
              </a:rPr>
              <a:t>Our Motto:       </a:t>
            </a:r>
          </a:p>
          <a:p>
            <a:endParaRPr lang="en-GB" b="1">
              <a:latin typeface="Twinkl Cursive Looped" panose="02000000000000000000" pitchFamily="2" charset="0"/>
            </a:endParaRPr>
          </a:p>
          <a:p>
            <a:r>
              <a:rPr lang="en-GB" b="1">
                <a:latin typeface="Twinkl Cursive Looped" panose="02000000000000000000" pitchFamily="2" charset="0"/>
              </a:rPr>
              <a:t> 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b="1">
                <a:solidFill>
                  <a:srgbClr val="00B05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Growing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together at the</a:t>
            </a:r>
            <a:r>
              <a:rPr lang="en-GB" sz="1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heart 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1800" b="1">
                <a:solidFill>
                  <a:srgbClr val="0070C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God’s community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 </a:t>
            </a:r>
          </a:p>
          <a:p>
            <a:endParaRPr lang="en-GB" b="1"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b="1">
              <a:effectLst/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>
                <a:solidFill>
                  <a:srgbClr val="00B05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Growing: 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Hearts and minds, in </a:t>
            </a:r>
            <a:r>
              <a:rPr lang="en-GB" sz="1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knowledge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Heart: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a </a:t>
            </a:r>
            <a:r>
              <a:rPr lang="en-GB" sz="1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 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God and his family, </a:t>
            </a:r>
            <a:r>
              <a:rPr lang="en-GB" sz="1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 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learning and life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>
                <a:solidFill>
                  <a:srgbClr val="0070C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God’s community: 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friends, family, school, church and global community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b="1">
              <a:effectLst/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Our Vision: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never fails” 1 Corinthians 13:8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“For the Lord gives </a:t>
            </a:r>
            <a:r>
              <a:rPr lang="en-GB" sz="1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GB" sz="1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from his mouth comes knowledge and understanding”    Proverbs 2:6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 what is our promise to children at this school?</a:t>
            </a:r>
          </a:p>
          <a:p>
            <a:endParaRPr lang="en-GB" sz="1800" b="1">
              <a:effectLst/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>
              <a:latin typeface="Twinkl Cursive Looped" panose="02000000000000000000" pitchFamily="2" charset="0"/>
            </a:endParaRPr>
          </a:p>
        </p:txBody>
      </p:sp>
      <p:pic>
        <p:nvPicPr>
          <p:cNvPr id="3074" name="Picture 2" descr="North Star Teacher Resources - NS3086 Growing Hearts and Minds Bulletin  Board @ $12.99 sugg. retail. Includes 56 pre-cut hearts, 57 bonus hearts,  sign with post, blue birds and nest. Tree with">
            <a:extLst>
              <a:ext uri="{FF2B5EF4-FFF2-40B4-BE49-F238E27FC236}">
                <a16:creationId xmlns:a16="http://schemas.microsoft.com/office/drawing/2014/main" id="{B761F911-9539-4A60-9373-55D256B89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42" y="594804"/>
            <a:ext cx="4188542" cy="54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1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DEF2B72-B8A5-4042-9775-BB1D6B1CC1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17834" y="-587950"/>
            <a:ext cx="5777394" cy="7885473"/>
          </a:xfrm>
          <a:prstGeom prst="roundRect">
            <a:avLst>
              <a:gd name="adj" fmla="val 13032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6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GB" sz="26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our school: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8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H</a:t>
            </a:r>
            <a:r>
              <a:rPr lang="en-GB" sz="2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elping children prepare for life, growing with God.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E</a:t>
            </a:r>
            <a:r>
              <a:rPr lang="en-GB" sz="2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mbracing Christian Values.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A</a:t>
            </a:r>
            <a:r>
              <a:rPr lang="en-GB" sz="2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chievement for all.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8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R</a:t>
            </a:r>
            <a:r>
              <a:rPr lang="en-GB" sz="2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eading at the </a:t>
            </a:r>
            <a:r>
              <a:rPr lang="en-GB" sz="2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en-GB" sz="2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our school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FF0000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800" b="1">
                <a:solidFill>
                  <a:srgbClr val="0066FF"/>
                </a:solidFill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T</a:t>
            </a:r>
            <a:r>
              <a:rPr lang="en-GB" sz="2800" b="1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eaching a knowledge rich curriculum.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i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Decorative tree with hearts Wall Mural • Pixers® - We live to change">
            <a:extLst>
              <a:ext uri="{FF2B5EF4-FFF2-40B4-BE49-F238E27FC236}">
                <a16:creationId xmlns:a16="http://schemas.microsoft.com/office/drawing/2014/main" id="{E2D57D91-2D8C-462B-93EB-BBF61C74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19" y="301727"/>
            <a:ext cx="361212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2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corative tree with hearts Wall Mural • Pixers® - We live to change">
            <a:extLst>
              <a:ext uri="{FF2B5EF4-FFF2-40B4-BE49-F238E27FC236}">
                <a16:creationId xmlns:a16="http://schemas.microsoft.com/office/drawing/2014/main" id="{E2D57D91-2D8C-462B-93EB-BBF61C74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19" y="301727"/>
            <a:ext cx="361212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07EED-C55D-48AE-9773-E93DEE479E5A}"/>
              </a:ext>
            </a:extLst>
          </p:cNvPr>
          <p:cNvSpPr txBox="1"/>
          <p:nvPr/>
        </p:nvSpPr>
        <p:spPr>
          <a:xfrm>
            <a:off x="550416" y="390618"/>
            <a:ext cx="7679184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>
                <a:latin typeface="Twinkl Cursive Looped" panose="02000000000000000000" pitchFamily="2" charset="0"/>
              </a:rPr>
              <a:t>Reflection – Why do you think we say HEART?</a:t>
            </a:r>
          </a:p>
          <a:p>
            <a:r>
              <a:rPr lang="en-GB" sz="2000" b="1">
                <a:latin typeface="Twinkl Cursive Looped" panose="02000000000000000000" pitchFamily="2" charset="0"/>
              </a:rPr>
              <a:t>Which can you remember…test your teacher.</a:t>
            </a:r>
          </a:p>
          <a:p>
            <a:r>
              <a:rPr lang="en-GB" sz="7200" b="1">
                <a:solidFill>
                  <a:srgbClr val="FF0000"/>
                </a:solidFill>
                <a:latin typeface="Twinkl Cursive Looped" panose="02000000000000000000" pitchFamily="2" charset="0"/>
              </a:rPr>
              <a:t>H</a:t>
            </a:r>
          </a:p>
          <a:p>
            <a:r>
              <a:rPr lang="en-GB" sz="7200" b="1">
                <a:solidFill>
                  <a:srgbClr val="FF0000"/>
                </a:solidFill>
                <a:latin typeface="Twinkl Cursive Looped" panose="02000000000000000000" pitchFamily="2" charset="0"/>
              </a:rPr>
              <a:t>E</a:t>
            </a:r>
          </a:p>
          <a:p>
            <a:r>
              <a:rPr lang="en-GB" sz="72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</a:p>
          <a:p>
            <a:r>
              <a:rPr lang="en-GB" sz="7200" b="1">
                <a:solidFill>
                  <a:srgbClr val="FF0000"/>
                </a:solidFill>
                <a:latin typeface="Twinkl Cursive Looped" panose="02000000000000000000" pitchFamily="2" charset="0"/>
              </a:rPr>
              <a:t>R</a:t>
            </a:r>
          </a:p>
          <a:p>
            <a:r>
              <a:rPr lang="en-GB" sz="7200" b="1">
                <a:solidFill>
                  <a:srgbClr val="FF0000"/>
                </a:solidFill>
                <a:latin typeface="Twinkl Cursive Looped" panose="02000000000000000000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2247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7276" y="1557228"/>
            <a:ext cx="7196041" cy="44062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2600" b="1"/>
              <a:t>Please bow your heads and put your hands together, or sit quietly to reflect.</a:t>
            </a:r>
          </a:p>
          <a:p>
            <a:endParaRPr lang="en-GB"/>
          </a:p>
          <a:p>
            <a:endParaRPr lang="en-GB" b="1"/>
          </a:p>
          <a:p>
            <a:endParaRPr lang="en-GB" b="1"/>
          </a:p>
          <a:p>
            <a:r>
              <a:rPr lang="en-GB" b="1"/>
              <a:t>Prayer: </a:t>
            </a:r>
          </a:p>
          <a:p>
            <a:r>
              <a:rPr lang="en-GB" sz="2800" b="1">
                <a:latin typeface="Twinkl Cursive Looped"/>
              </a:rPr>
              <a:t>Dear 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>
                <a:solidFill>
                  <a:srgbClr val="0D0D0D"/>
                </a:solidFill>
                <a:latin typeface="Twinkl Cursive Looped"/>
              </a:rPr>
              <a:t>Please help us to know how we are loved and cared for, in school, our home and in your world.</a:t>
            </a:r>
          </a:p>
          <a:p>
            <a:r>
              <a:rPr lang="en-GB" sz="2800" b="1">
                <a:solidFill>
                  <a:srgbClr val="0D0D0D"/>
                </a:solidFill>
                <a:latin typeface="Twinkl Cursive Looped"/>
              </a:rPr>
              <a:t>Thank you for letting us know that love never fails.</a:t>
            </a:r>
          </a:p>
          <a:p>
            <a:r>
              <a:rPr lang="en-GB" sz="2800" b="1">
                <a:latin typeface="Twinkl Cursive Looped"/>
              </a:rPr>
              <a:t> Guide us in your light, now and forever.</a:t>
            </a:r>
            <a:endParaRPr lang="en-GB" sz="2800" b="1">
              <a:latin typeface="Twinkl Cursive Looped" panose="02000000000000000000" pitchFamily="2" charset="0"/>
            </a:endParaRPr>
          </a:p>
          <a:p>
            <a:r>
              <a:rPr lang="en-GB" sz="2800" b="1">
                <a:latin typeface="Twinkl Cursive Looped"/>
              </a:rPr>
              <a:t>Amen.</a:t>
            </a:r>
            <a:endParaRPr lang="en-GB" sz="280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090159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5-Class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18033D-CEEC-4558-9411-D1C852AFE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Widescreen</PresentationFormat>
  <Paragraphs>129</Paragraphs>
  <Slides>28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Calibri Light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Love never fails  1 Corinthians 13:8  For the Lord gives wisdom: from his mouth comes knowledge and understanding Proverbs 2:6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Collective worship </vt:lpstr>
      <vt:lpstr>PowerPoint Presentation</vt:lpstr>
      <vt:lpstr>Which  letter means a lot to you?</vt:lpstr>
      <vt:lpstr>PowerPoint Presentation</vt:lpstr>
      <vt:lpstr>Collective worship </vt:lpstr>
      <vt:lpstr>PowerPoint Presentation</vt:lpstr>
      <vt:lpstr>PowerPoint Presentation</vt:lpstr>
      <vt:lpstr>Especially for key stage 1  –The butterfly song</vt:lpstr>
      <vt:lpstr>Children’s choice</vt:lpstr>
      <vt:lpstr>PowerPoint Presentation</vt:lpstr>
      <vt:lpstr>Collective worship </vt:lpstr>
      <vt:lpstr>Reflection </vt:lpstr>
      <vt:lpstr>Celebration Collective worship </vt:lpstr>
      <vt:lpstr>Birthdays….Happy Birthday to YOU.</vt:lpstr>
      <vt:lpstr>Personal Development Awards</vt:lpstr>
      <vt:lpstr>PowerPoint Presentation</vt:lpstr>
      <vt:lpstr>Head Teacher Awards </vt:lpstr>
      <vt:lpstr>Reminders: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Hannah Smith</cp:lastModifiedBy>
  <cp:revision>1</cp:revision>
  <dcterms:created xsi:type="dcterms:W3CDTF">2020-08-15T12:15:28Z</dcterms:created>
  <dcterms:modified xsi:type="dcterms:W3CDTF">2021-10-15T13:48:54Z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