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4"/>
  </p:sldMasterIdLst>
  <p:sldIdLst>
    <p:sldId id="256" r:id="rId5"/>
    <p:sldId id="257" r:id="rId6"/>
    <p:sldId id="295" r:id="rId7"/>
    <p:sldId id="291" r:id="rId8"/>
    <p:sldId id="304" r:id="rId9"/>
    <p:sldId id="305" r:id="rId10"/>
    <p:sldId id="306" r:id="rId11"/>
    <p:sldId id="261" r:id="rId12"/>
    <p:sldId id="268" r:id="rId13"/>
    <p:sldId id="269" r:id="rId14"/>
    <p:sldId id="294" r:id="rId15"/>
    <p:sldId id="292" r:id="rId16"/>
    <p:sldId id="272" r:id="rId17"/>
    <p:sldId id="296" r:id="rId18"/>
    <p:sldId id="307" r:id="rId19"/>
    <p:sldId id="275" r:id="rId20"/>
    <p:sldId id="276" r:id="rId21"/>
    <p:sldId id="277" r:id="rId22"/>
    <p:sldId id="278" r:id="rId23"/>
    <p:sldId id="293" r:id="rId24"/>
    <p:sldId id="282" r:id="rId25"/>
    <p:sldId id="286" r:id="rId26"/>
    <p:sldId id="283" r:id="rId27"/>
    <p:sldId id="308" r:id="rId28"/>
    <p:sldId id="284" r:id="rId29"/>
    <p:sldId id="287" r:id="rId30"/>
    <p:sldId id="288" r:id="rId31"/>
    <p:sldId id="281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11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C602E0A-839E-47F8-B89E-5A10CF5ADA35}" v="2" dt="2021-10-15T13:13:46.7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1" d="100"/>
          <a:sy n="51" d="100"/>
        </p:scale>
        <p:origin x="11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nnah Smith" userId="8af9b09e-2b73-48ad-a994-c54d852a17c1" providerId="ADAL" clId="{DC602E0A-839E-47F8-B89E-5A10CF5ADA35}"/>
    <pc:docChg chg="modSld sldOrd">
      <pc:chgData name="Hannah Smith" userId="8af9b09e-2b73-48ad-a994-c54d852a17c1" providerId="ADAL" clId="{DC602E0A-839E-47F8-B89E-5A10CF5ADA35}" dt="2021-10-15T13:48:27.581" v="1"/>
      <pc:docMkLst>
        <pc:docMk/>
      </pc:docMkLst>
      <pc:sldChg chg="ord">
        <pc:chgData name="Hannah Smith" userId="8af9b09e-2b73-48ad-a994-c54d852a17c1" providerId="ADAL" clId="{DC602E0A-839E-47F8-B89E-5A10CF5ADA35}" dt="2021-10-15T13:48:27.581" v="1"/>
        <pc:sldMkLst>
          <pc:docMk/>
          <pc:sldMk cId="2403905663" sldId="281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10/15/2021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927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10/15/2021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581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10/15/2021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008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10/15/2021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739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10/15/2021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34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10/15/2021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837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10/15/2021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437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10/15/2021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560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10/15/2021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48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10/15/2021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878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10/15/2021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02067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10/15/2021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396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77" r:id="rId5"/>
    <p:sldLayoutId id="2147483683" r:id="rId6"/>
    <p:sldLayoutId id="2147483684" r:id="rId7"/>
    <p:sldLayoutId id="2147483688" r:id="rId8"/>
    <p:sldLayoutId id="2147483687" r:id="rId9"/>
    <p:sldLayoutId id="2147483686" r:id="rId10"/>
    <p:sldLayoutId id="2147483678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b="1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5J29YsEfYlo?feature=oembed" TargetMode="External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vw3o6GQ2xe8?feature=oembed" TargetMode="External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L-nb5CR1uec?feature=oembed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vw3o6GQ2xe8?feature=oembed" TargetMode="External"/><Relationship Id="rId4" Type="http://schemas.openxmlformats.org/officeDocument/2006/relationships/image" Target="../media/image1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Collective worship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3696930"/>
            <a:ext cx="3793642" cy="2005452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>
                <a:solidFill>
                  <a:schemeClr val="tx1"/>
                </a:solidFill>
                <a:latin typeface="Twinkl Cursive Looped"/>
              </a:rPr>
              <a:t>The value of </a:t>
            </a:r>
            <a:r>
              <a:rPr lang="en-GB" sz="2400" b="1">
                <a:solidFill>
                  <a:srgbClr val="00B0F0"/>
                </a:solidFill>
                <a:latin typeface="Twinkl Cursive Looped"/>
              </a:rPr>
              <a:t>Truthfulness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>
                <a:solidFill>
                  <a:schemeClr val="tx1"/>
                </a:solidFill>
                <a:latin typeface="Twinkl Cursive Looped"/>
              </a:rPr>
              <a:t>“The truth will set you free” John 8:32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>
                <a:solidFill>
                  <a:schemeClr val="tx1"/>
                </a:solidFill>
                <a:latin typeface="Twinkl Cursive Looped"/>
              </a:rPr>
              <a:t>Worship 5</a:t>
            </a:r>
          </a:p>
        </p:txBody>
      </p:sp>
      <p:pic>
        <p:nvPicPr>
          <p:cNvPr id="4" name="Picture 2" descr="Adam, Eve, the Gospel, and the Truthfulness of Scripture - Servants of Grace">
            <a:extLst>
              <a:ext uri="{FF2B5EF4-FFF2-40B4-BE49-F238E27FC236}">
                <a16:creationId xmlns:a16="http://schemas.microsoft.com/office/drawing/2014/main" id="{448DE344-6228-4A77-8FEE-B9B454DAFF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210" y="8878"/>
            <a:ext cx="752979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94918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andle vigil to mark COVID-19 anniversary | North Bay Nugget">
            <a:extLst>
              <a:ext uri="{FF2B5EF4-FFF2-40B4-BE49-F238E27FC236}">
                <a16:creationId xmlns:a16="http://schemas.microsoft.com/office/drawing/2014/main" id="{DB8821FC-C373-401E-94F1-FC05BA65CC3C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21" r="-2" b="24311"/>
          <a:stretch/>
        </p:blipFill>
        <p:spPr bwMode="auto">
          <a:xfrm>
            <a:off x="7531511" y="3351888"/>
            <a:ext cx="4660490" cy="3506112"/>
          </a:xfrm>
          <a:custGeom>
            <a:avLst/>
            <a:gdLst/>
            <a:ahLst/>
            <a:cxnLst/>
            <a:rect l="l" t="t" r="r" b="b"/>
            <a:pathLst>
              <a:path w="4397481" h="3351888">
                <a:moveTo>
                  <a:pt x="0" y="0"/>
                </a:moveTo>
                <a:lnTo>
                  <a:pt x="4397481" y="0"/>
                </a:lnTo>
                <a:lnTo>
                  <a:pt x="4397481" y="3351888"/>
                </a:lnTo>
                <a:lnTo>
                  <a:pt x="1552363" y="3351888"/>
                </a:lnTo>
                <a:close/>
              </a:path>
            </a:pathLst>
          </a:custGeom>
          <a:noFill/>
        </p:spPr>
      </p:pic>
      <p:pic>
        <p:nvPicPr>
          <p:cNvPr id="6" name="Picture 5" descr="Bible with a crown of thorns on a wooden table | Crown of thorns, Worship  backgrounds, Jesus christ images">
            <a:extLst>
              <a:ext uri="{FF2B5EF4-FFF2-40B4-BE49-F238E27FC236}">
                <a16:creationId xmlns:a16="http://schemas.microsoft.com/office/drawing/2014/main" id="{ED52DE9A-584E-423B-AE12-4AADD86ECD59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02" b="2"/>
          <a:stretch/>
        </p:blipFill>
        <p:spPr bwMode="auto">
          <a:xfrm>
            <a:off x="20" y="10"/>
            <a:ext cx="9154673" cy="6863475"/>
          </a:xfrm>
          <a:custGeom>
            <a:avLst/>
            <a:gdLst/>
            <a:ahLst/>
            <a:cxnLst/>
            <a:rect l="l" t="t" r="r" b="b"/>
            <a:pathLst>
              <a:path w="9154693" h="6863485">
                <a:moveTo>
                  <a:pt x="0" y="0"/>
                </a:moveTo>
                <a:lnTo>
                  <a:pt x="5976000" y="0"/>
                </a:lnTo>
                <a:lnTo>
                  <a:pt x="9154693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  <a:noFill/>
        </p:spPr>
      </p:pic>
      <p:pic>
        <p:nvPicPr>
          <p:cNvPr id="7" name="Picture 6" descr="A picture containing text, sunset, outdoor, sun&#10;&#10;Description automatically generated">
            <a:extLst>
              <a:ext uri="{FF2B5EF4-FFF2-40B4-BE49-F238E27FC236}">
                <a16:creationId xmlns:a16="http://schemas.microsoft.com/office/drawing/2014/main" id="{F36B5C4A-EA04-4F5D-B459-354AC0F7B796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797"/>
          <a:stretch/>
        </p:blipFill>
        <p:spPr bwMode="auto">
          <a:xfrm>
            <a:off x="5977142" y="5494"/>
            <a:ext cx="6214838" cy="3346394"/>
          </a:xfrm>
          <a:custGeom>
            <a:avLst/>
            <a:gdLst/>
            <a:ahLst/>
            <a:cxnLst/>
            <a:rect l="l" t="t" r="r" b="b"/>
            <a:pathLst>
              <a:path w="6023811" h="3346404">
                <a:moveTo>
                  <a:pt x="0" y="0"/>
                </a:moveTo>
                <a:lnTo>
                  <a:pt x="6023811" y="0"/>
                </a:lnTo>
                <a:lnTo>
                  <a:pt x="6023811" y="3346404"/>
                </a:lnTo>
                <a:lnTo>
                  <a:pt x="1549824" y="3346404"/>
                </a:lnTo>
                <a:close/>
              </a:path>
            </a:pathLst>
          </a:custGeom>
          <a:noFill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197ABFF-1A72-4936-865E-7A86A78D513B}"/>
              </a:ext>
            </a:extLst>
          </p:cNvPr>
          <p:cNvSpPr txBox="1"/>
          <p:nvPr/>
        </p:nvSpPr>
        <p:spPr>
          <a:xfrm>
            <a:off x="97472" y="5836465"/>
            <a:ext cx="5879670" cy="686347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400">
                <a:solidFill>
                  <a:srgbClr val="FFFFFF"/>
                </a:solidFill>
              </a:rPr>
              <a:t>We think of God the Father who teaches us through his word.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9D528C-37E2-4F98-BE9F-A740D766B028}"/>
              </a:ext>
            </a:extLst>
          </p:cNvPr>
          <p:cNvSpPr txBox="1"/>
          <p:nvPr/>
        </p:nvSpPr>
        <p:spPr>
          <a:xfrm>
            <a:off x="6096000" y="2998636"/>
            <a:ext cx="6023811" cy="334639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000">
                <a:solidFill>
                  <a:srgbClr val="FFFFFF"/>
                </a:solidFill>
              </a:rPr>
              <a:t>We think of God’s son, Jesus who loves us</a:t>
            </a:r>
            <a:r>
              <a:rPr lang="en-GB" sz="115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FCD8AE-66F7-4A9D-8694-53D948B465C4}"/>
              </a:ext>
            </a:extLst>
          </p:cNvPr>
          <p:cNvSpPr txBox="1"/>
          <p:nvPr/>
        </p:nvSpPr>
        <p:spPr>
          <a:xfrm>
            <a:off x="7794499" y="6012044"/>
            <a:ext cx="4397481" cy="335188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400">
                <a:solidFill>
                  <a:srgbClr val="FFFFFF"/>
                </a:solidFill>
              </a:rPr>
              <a:t>We think of God, the Holy spirit, who guides us.</a:t>
            </a:r>
          </a:p>
        </p:txBody>
      </p:sp>
    </p:spTree>
    <p:extLst>
      <p:ext uri="{BB962C8B-B14F-4D97-AF65-F5344CB8AC3E}">
        <p14:creationId xmlns:p14="http://schemas.microsoft.com/office/powerpoint/2010/main" val="1734473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1E94681D-2A4C-4A8D-B9B5-31D440D03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04B7AC44-1B7B-4F09-9AA4-3DFDEC575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6683E473-94FF-4ACE-9433-1F14799E89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282E2A95-1A08-4118-83C6-B1CA5648E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68DC0EC7-60EA-4BD3-BC04-D547DE1B28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0122" y="413053"/>
            <a:ext cx="8212114" cy="6064596"/>
          </a:xfrm>
          <a:prstGeom prst="rect">
            <a:avLst/>
          </a:prstGeom>
          <a:noFill/>
          <a:ln w="6350" cap="sq" cmpd="sng" algn="ctr">
            <a:solidFill>
              <a:srgbClr val="404040"/>
            </a:solidFill>
            <a:prstDash val="solid"/>
            <a:miter lim="800000"/>
          </a:ln>
          <a:effectLst/>
        </p:spPr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2FFEFC7E-85EE-4AC9-A351-FBEB13A1D6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CB2511BB-FC4C-45F3-94EB-661D6806C9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56699" y="413053"/>
            <a:ext cx="2616201" cy="6064596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B9240-8912-438F-9B33-9CD42790E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1801" y="612843"/>
            <a:ext cx="2312480" cy="1499738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2800">
                <a:latin typeface="Twinkl Cursive Looped" panose="02000000000000000000" pitchFamily="2" charset="0"/>
              </a:rPr>
              <a:t>Which  letter means a lot to you?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A575F22-C66B-4B5E-A3C7-8B081CCE2507}"/>
              </a:ext>
            </a:extLst>
          </p:cNvPr>
          <p:cNvSpPr txBox="1"/>
          <p:nvPr/>
        </p:nvSpPr>
        <p:spPr>
          <a:xfrm>
            <a:off x="9321801" y="2149813"/>
            <a:ext cx="2312479" cy="38541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182880" defTabSz="914400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r>
              <a:rPr lang="en-US" sz="2800">
                <a:solidFill>
                  <a:srgbClr val="0070C0"/>
                </a:solidFill>
                <a:latin typeface="Twinkl Cursive Looped" panose="02000000000000000000" pitchFamily="2" charset="0"/>
              </a:rPr>
              <a:t>Use a </a:t>
            </a:r>
            <a:r>
              <a:rPr lang="en-US" sz="2800" err="1">
                <a:solidFill>
                  <a:srgbClr val="0070C0"/>
                </a:solidFill>
                <a:latin typeface="Twinkl Cursive Looped" panose="02000000000000000000" pitchFamily="2" charset="0"/>
              </a:rPr>
              <a:t>postit</a:t>
            </a:r>
            <a:r>
              <a:rPr lang="en-US" sz="2800">
                <a:solidFill>
                  <a:srgbClr val="0070C0"/>
                </a:solidFill>
                <a:latin typeface="Twinkl Cursive Looped" panose="02000000000000000000" pitchFamily="2" charset="0"/>
              </a:rPr>
              <a:t> to recall the phrase that  YOU have understood the most.</a:t>
            </a:r>
            <a:endParaRPr lang="en-US" sz="1400">
              <a:solidFill>
                <a:schemeClr val="tx1">
                  <a:lumMod val="85000"/>
                  <a:lumOff val="15000"/>
                </a:schemeClr>
              </a:solidFill>
              <a:latin typeface="Twinkl Cursive Looped" panose="02000000000000000000" pitchFamily="2" charset="0"/>
            </a:endParaRPr>
          </a:p>
        </p:txBody>
      </p:sp>
      <p:sp>
        <p:nvSpPr>
          <p:cNvPr id="12" name="AutoShape 2">
            <a:extLst>
              <a:ext uri="{FF2B5EF4-FFF2-40B4-BE49-F238E27FC236}">
                <a16:creationId xmlns:a16="http://schemas.microsoft.com/office/drawing/2014/main" id="{4E7C45DA-1B76-44FA-B352-B47331D26861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1987183" y="-175092"/>
            <a:ext cx="4411728" cy="6989914"/>
          </a:xfrm>
          <a:prstGeom prst="roundRect">
            <a:avLst>
              <a:gd name="adj" fmla="val 13032"/>
            </a:avLst>
          </a:prstGeom>
          <a:solidFill>
            <a:schemeClr val="bg1"/>
          </a:solidFill>
          <a:ln w="57150">
            <a:solidFill>
              <a:srgbClr val="0070C0"/>
            </a:solidFill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b="1">
                <a:solidFill>
                  <a:srgbClr val="0066FF"/>
                </a:solidFill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en-GB" sz="2400" b="1">
                <a:solidFill>
                  <a:srgbClr val="FF0000"/>
                </a:solidFill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HEART</a:t>
            </a:r>
            <a:r>
              <a:rPr lang="en-GB" sz="2400" b="1">
                <a:solidFill>
                  <a:srgbClr val="0066FF"/>
                </a:solidFill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of our </a:t>
            </a:r>
            <a:r>
              <a:rPr lang="en-GB" sz="2400" b="1">
                <a:solidFill>
                  <a:srgbClr val="0066FF"/>
                </a:solidFill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school</a:t>
            </a:r>
            <a:r>
              <a:rPr lang="en-GB" sz="2400" b="1">
                <a:solidFill>
                  <a:srgbClr val="0066FF"/>
                </a:solidFill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GB" sz="2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b="1">
                <a:solidFill>
                  <a:srgbClr val="FF0000"/>
                </a:solidFill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n-GB" sz="2400" b="1">
                <a:solidFill>
                  <a:srgbClr val="0066FF"/>
                </a:solidFill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– H</a:t>
            </a:r>
            <a:r>
              <a:rPr lang="en-GB" sz="2400" b="1"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elping children prepare for life, growing with God.</a:t>
            </a:r>
            <a:endParaRPr lang="en-GB" sz="2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b="1">
                <a:solidFill>
                  <a:srgbClr val="FF0000"/>
                </a:solidFill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en-GB" sz="2400" b="1">
                <a:solidFill>
                  <a:srgbClr val="0066FF"/>
                </a:solidFill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– E</a:t>
            </a:r>
            <a:r>
              <a:rPr lang="en-GB" sz="2400" b="1"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mbracing Christian Values.</a:t>
            </a:r>
            <a:endParaRPr lang="en-GB" sz="2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b="1">
                <a:solidFill>
                  <a:srgbClr val="FF0000"/>
                </a:solidFill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GB" sz="2400" b="1">
                <a:solidFill>
                  <a:srgbClr val="0066FF"/>
                </a:solidFill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- A</a:t>
            </a:r>
            <a:r>
              <a:rPr lang="en-GB" sz="2400" b="1"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chievement for all.</a:t>
            </a:r>
            <a:endParaRPr lang="en-GB" sz="2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b="1">
                <a:solidFill>
                  <a:srgbClr val="FF0000"/>
                </a:solidFill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en-GB" sz="2400" b="1">
                <a:solidFill>
                  <a:srgbClr val="0066FF"/>
                </a:solidFill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- R</a:t>
            </a:r>
            <a:r>
              <a:rPr lang="en-GB" sz="2400" b="1"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eading at the </a:t>
            </a:r>
            <a:r>
              <a:rPr lang="en-GB" sz="2400" b="1">
                <a:solidFill>
                  <a:srgbClr val="FF0000"/>
                </a:solidFill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heart</a:t>
            </a:r>
            <a:r>
              <a:rPr lang="en-GB" sz="2400" b="1"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of our school</a:t>
            </a:r>
            <a:endParaRPr lang="en-GB" sz="2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b="1">
                <a:solidFill>
                  <a:srgbClr val="FF0000"/>
                </a:solidFill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GB" sz="2400" b="1">
                <a:solidFill>
                  <a:srgbClr val="0066FF"/>
                </a:solidFill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– T</a:t>
            </a:r>
            <a:r>
              <a:rPr lang="en-GB" sz="2400" b="1"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eaching a knowledge rich curriculum.</a:t>
            </a:r>
            <a:endParaRPr lang="en-GB" sz="2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1400" i="1">
                <a:solidFill>
                  <a:srgbClr val="FFFFFF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59250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1557228"/>
            <a:ext cx="5355264" cy="440625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600"/>
              </a:spcAft>
            </a:pPr>
            <a:endParaRPr lang="en-GB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4" descr="A group of people around each other&#10;&#10;Description automatically generated">
            <a:extLst>
              <a:ext uri="{FF2B5EF4-FFF2-40B4-BE49-F238E27FC236}">
                <a16:creationId xmlns:a16="http://schemas.microsoft.com/office/drawing/2014/main" id="{7CB1009C-7030-4BBD-BE8F-7D01BE1BD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569" y="859813"/>
            <a:ext cx="3960420" cy="4950347"/>
          </a:xfrm>
          <a:prstGeom prst="rect">
            <a:avLst/>
          </a:prstGeom>
        </p:spPr>
      </p:pic>
      <p:pic>
        <p:nvPicPr>
          <p:cNvPr id="3074" name="Picture 2" descr="The Lord&amp;#39;s Prayer Display Posters by Twinkl Printable Resources | TpT">
            <a:extLst>
              <a:ext uri="{FF2B5EF4-FFF2-40B4-BE49-F238E27FC236}">
                <a16:creationId xmlns:a16="http://schemas.microsoft.com/office/drawing/2014/main" id="{FAD109EE-75F8-46DF-BB55-6C77EA8BC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663" y="457197"/>
            <a:ext cx="6815135" cy="5943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9147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Collective worship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3696930"/>
            <a:ext cx="3793642" cy="2703870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>
                <a:solidFill>
                  <a:schemeClr val="tx1"/>
                </a:solidFill>
                <a:latin typeface="Twinkl Cursive Looped"/>
              </a:rPr>
              <a:t>The value of </a:t>
            </a:r>
            <a:r>
              <a:rPr lang="en-GB" sz="2400" b="1">
                <a:solidFill>
                  <a:srgbClr val="00B0F0"/>
                </a:solidFill>
                <a:latin typeface="Twinkl Cursive Looped"/>
              </a:rPr>
              <a:t>Truthfulness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>
                <a:solidFill>
                  <a:schemeClr val="tx1"/>
                </a:solidFill>
                <a:latin typeface="Twinkl Cursive Looped"/>
              </a:rPr>
              <a:t>“The truth will set you free” John 8:32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>
                <a:solidFill>
                  <a:schemeClr val="tx1"/>
                </a:solidFill>
                <a:latin typeface="Twinkl Cursive Looped"/>
              </a:rPr>
              <a:t>Worship 5-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>
                <a:solidFill>
                  <a:schemeClr val="tx1"/>
                </a:solidFill>
                <a:latin typeface="Twinkl Cursive Looped"/>
              </a:rPr>
              <a:t>Praise worship</a:t>
            </a:r>
          </a:p>
        </p:txBody>
      </p:sp>
      <p:pic>
        <p:nvPicPr>
          <p:cNvPr id="4" name="Picture 2" descr="Adam, Eve, the Gospel, and the Truthfulness of Scripture - Servants of Grace">
            <a:extLst>
              <a:ext uri="{FF2B5EF4-FFF2-40B4-BE49-F238E27FC236}">
                <a16:creationId xmlns:a16="http://schemas.microsoft.com/office/drawing/2014/main" id="{448DE344-6228-4A77-8FEE-B9B454DAFF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210" y="0"/>
            <a:ext cx="752979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68389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1C3E817E-E139-426E-89E5-9DD346EC75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E2ADD2F6-F7FC-464F-8F18-5BDBD27A73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5A3A31F1-FA83-497F-98FF-9A5621DC55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7" y="0"/>
            <a:ext cx="8168743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asting Crowns - Voice of Truth [LYRICS] - YouTube">
            <a:extLst>
              <a:ext uri="{FF2B5EF4-FFF2-40B4-BE49-F238E27FC236}">
                <a16:creationId xmlns:a16="http://schemas.microsoft.com/office/drawing/2014/main" id="{546FD3FC-B516-454E-B790-E58C429BB0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56883" y="3313941"/>
            <a:ext cx="2458064" cy="2638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1" name="Rectangle 140">
            <a:extLst>
              <a:ext uri="{FF2B5EF4-FFF2-40B4-BE49-F238E27FC236}">
                <a16:creationId xmlns:a16="http://schemas.microsoft.com/office/drawing/2014/main" id="{343FF9E2-8F7E-4BCC-9A50-C41AD8A56D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31468" y="164592"/>
            <a:ext cx="3708894" cy="6540176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EF3056-5D5E-4305-A9F7-98CA584B9E0F}"/>
              </a:ext>
            </a:extLst>
          </p:cNvPr>
          <p:cNvSpPr txBox="1"/>
          <p:nvPr/>
        </p:nvSpPr>
        <p:spPr>
          <a:xfrm>
            <a:off x="8560024" y="1559768"/>
            <a:ext cx="3238829" cy="31353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r>
              <a:rPr lang="en-US" sz="3000" cap="all" spc="-1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Song to reflect: This is me!</a:t>
            </a: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r>
              <a:rPr lang="en-US" sz="3000" cap="all" spc="-1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47751BC8-250F-493B-BDF9-D45BA5991D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19318" y="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id="{BF0F044C-8394-47CB-8E3D-FA56B06939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33618" y="-1172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Connector 146">
            <a:extLst>
              <a:ext uri="{FF2B5EF4-FFF2-40B4-BE49-F238E27FC236}">
                <a16:creationId xmlns:a16="http://schemas.microsoft.com/office/drawing/2014/main" id="{6B2DCD75-B707-4C51-8ADC-813834C09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025258" y="-1172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Connector 148">
            <a:extLst>
              <a:ext uri="{FF2B5EF4-FFF2-40B4-BE49-F238E27FC236}">
                <a16:creationId xmlns:a16="http://schemas.microsoft.com/office/drawing/2014/main" id="{F4851414-8BB1-42EF-912B-608FCE07B2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33618" y="644123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Online Media 2" title="This Is Me - The Greatest Showman {LYRICS}">
            <a:hlinkClick r:id="" action="ppaction://media"/>
            <a:extLst>
              <a:ext uri="{FF2B5EF4-FFF2-40B4-BE49-F238E27FC236}">
                <a16:creationId xmlns:a16="http://schemas.microsoft.com/office/drawing/2014/main" id="{9E4F376E-4025-4AF2-B7F8-3387C259F84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94299" y="855406"/>
            <a:ext cx="7750206" cy="5399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183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1C3E817E-E139-426E-89E5-9DD346EC75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E2ADD2F6-F7FC-464F-8F18-5BDBD27A73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5A3A31F1-FA83-497F-98FF-9A5621DC55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7" y="0"/>
            <a:ext cx="8168743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asting Crowns - Voice of Truth [LYRICS] - YouTube">
            <a:extLst>
              <a:ext uri="{FF2B5EF4-FFF2-40B4-BE49-F238E27FC236}">
                <a16:creationId xmlns:a16="http://schemas.microsoft.com/office/drawing/2014/main" id="{546FD3FC-B516-454E-B790-E58C429BB0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56883" y="3313941"/>
            <a:ext cx="2458064" cy="2638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1" name="Rectangle 140">
            <a:extLst>
              <a:ext uri="{FF2B5EF4-FFF2-40B4-BE49-F238E27FC236}">
                <a16:creationId xmlns:a16="http://schemas.microsoft.com/office/drawing/2014/main" id="{343FF9E2-8F7E-4BCC-9A50-C41AD8A56D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31468" y="164592"/>
            <a:ext cx="3708894" cy="6540176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EF3056-5D5E-4305-A9F7-98CA584B9E0F}"/>
              </a:ext>
            </a:extLst>
          </p:cNvPr>
          <p:cNvSpPr txBox="1"/>
          <p:nvPr/>
        </p:nvSpPr>
        <p:spPr>
          <a:xfrm>
            <a:off x="8560024" y="1559768"/>
            <a:ext cx="3238829" cy="31353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r>
              <a:rPr lang="en-US" sz="3000" cap="all" spc="-1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Song to reflect: </a:t>
            </a: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r>
              <a:rPr lang="en-US" sz="3000" cap="all" spc="-1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47751BC8-250F-493B-BDF9-D45BA5991D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19318" y="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id="{BF0F044C-8394-47CB-8E3D-FA56B06939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33618" y="-1172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Connector 146">
            <a:extLst>
              <a:ext uri="{FF2B5EF4-FFF2-40B4-BE49-F238E27FC236}">
                <a16:creationId xmlns:a16="http://schemas.microsoft.com/office/drawing/2014/main" id="{6B2DCD75-B707-4C51-8ADC-813834C09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025258" y="-1172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Connector 148">
            <a:extLst>
              <a:ext uri="{FF2B5EF4-FFF2-40B4-BE49-F238E27FC236}">
                <a16:creationId xmlns:a16="http://schemas.microsoft.com/office/drawing/2014/main" id="{F4851414-8BB1-42EF-912B-608FCE07B2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33618" y="644123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Online Media 2" title="What a Wonderful World">
            <a:hlinkClick r:id="" action="ppaction://media"/>
            <a:extLst>
              <a:ext uri="{FF2B5EF4-FFF2-40B4-BE49-F238E27FC236}">
                <a16:creationId xmlns:a16="http://schemas.microsoft.com/office/drawing/2014/main" id="{CE400F84-FD12-43B3-A19D-7C38F5BB668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93147" y="731520"/>
            <a:ext cx="7662932" cy="5413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350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BFC39D-BD34-4350-B97A-3A7BDDF50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Especially for key stage 1 </a:t>
            </a:r>
            <a:br>
              <a:rPr lang="en-GB"/>
            </a:br>
            <a:r>
              <a:rPr lang="en-GB"/>
              <a:t>–The butterfly song</a:t>
            </a:r>
          </a:p>
        </p:txBody>
      </p:sp>
      <p:pic>
        <p:nvPicPr>
          <p:cNvPr id="10" name="Online Media 9" title="If I were a butterfly - Lyrics and music">
            <a:hlinkClick r:id="" action="ppaction://media"/>
            <a:extLst>
              <a:ext uri="{FF2B5EF4-FFF2-40B4-BE49-F238E27FC236}">
                <a16:creationId xmlns:a16="http://schemas.microsoft.com/office/drawing/2014/main" id="{0F24228B-D96C-4A3D-8C85-32DC48354AE8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154097" y="2175029"/>
            <a:ext cx="9232777" cy="4040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569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Rectangle 83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horal singing narrow - Colne Valley Male Voice Choir">
            <a:extLst>
              <a:ext uri="{FF2B5EF4-FFF2-40B4-BE49-F238E27FC236}">
                <a16:creationId xmlns:a16="http://schemas.microsoft.com/office/drawing/2014/main" id="{5E5D99B9-ECD7-44C2-8446-B500D7C464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93" b="10751"/>
          <a:stretch/>
        </p:blipFill>
        <p:spPr bwMode="auto">
          <a:xfrm>
            <a:off x="-1" y="10"/>
            <a:ext cx="12192000" cy="455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30074"/>
            <a:ext cx="12192000" cy="2327925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6116" y="4692768"/>
            <a:ext cx="11859768" cy="200253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6E2942-F6C0-4702-8E4C-1BB91427D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723" y="4956811"/>
            <a:ext cx="11439414" cy="89743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sz="4400" b="0" cap="all" spc="-100">
                <a:solidFill>
                  <a:schemeClr val="tx1"/>
                </a:solidFill>
              </a:rPr>
              <a:t>Children’s choice</a:t>
            </a:r>
          </a:p>
        </p:txBody>
      </p:sp>
    </p:spTree>
    <p:extLst>
      <p:ext uri="{BB962C8B-B14F-4D97-AF65-F5344CB8AC3E}">
        <p14:creationId xmlns:p14="http://schemas.microsoft.com/office/powerpoint/2010/main" val="647458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1557228"/>
            <a:ext cx="5355264" cy="440625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600"/>
              </a:spcAft>
            </a:pPr>
            <a:endParaRPr lang="en-GB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4" descr="A group of people around each other&#10;&#10;Description automatically generated">
            <a:extLst>
              <a:ext uri="{FF2B5EF4-FFF2-40B4-BE49-F238E27FC236}">
                <a16:creationId xmlns:a16="http://schemas.microsoft.com/office/drawing/2014/main" id="{7CB1009C-7030-4BBD-BE8F-7D01BE1BD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569" y="859813"/>
            <a:ext cx="3960420" cy="4950347"/>
          </a:xfrm>
          <a:prstGeom prst="rect">
            <a:avLst/>
          </a:prstGeom>
        </p:spPr>
      </p:pic>
      <p:pic>
        <p:nvPicPr>
          <p:cNvPr id="3074" name="Picture 2" descr="The Lord&amp;#39;s Prayer Display Posters by Twinkl Printable Resources | TpT">
            <a:extLst>
              <a:ext uri="{FF2B5EF4-FFF2-40B4-BE49-F238E27FC236}">
                <a16:creationId xmlns:a16="http://schemas.microsoft.com/office/drawing/2014/main" id="{FAD109EE-75F8-46DF-BB55-6C77EA8BC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663" y="457197"/>
            <a:ext cx="6815135" cy="5943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2064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Collective worship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3696930"/>
            <a:ext cx="3793642" cy="2703870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>
                <a:solidFill>
                  <a:schemeClr val="tx1"/>
                </a:solidFill>
                <a:latin typeface="Twinkl Cursive Looped"/>
              </a:rPr>
              <a:t>The value of </a:t>
            </a:r>
            <a:r>
              <a:rPr lang="en-GB" sz="2400" b="1">
                <a:solidFill>
                  <a:srgbClr val="00B0F0"/>
                </a:solidFill>
                <a:latin typeface="Twinkl Cursive Looped"/>
              </a:rPr>
              <a:t>Truthfulness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>
                <a:solidFill>
                  <a:schemeClr val="tx1"/>
                </a:solidFill>
                <a:latin typeface="Twinkl Cursive Looped"/>
              </a:rPr>
              <a:t>“The truth will set you free” John 8:32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>
                <a:solidFill>
                  <a:schemeClr val="tx1"/>
                </a:solidFill>
                <a:latin typeface="Twinkl Cursive Looped"/>
              </a:rPr>
              <a:t>Worship 5-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>
                <a:solidFill>
                  <a:schemeClr val="tx1"/>
                </a:solidFill>
                <a:latin typeface="Twinkl Cursive Looped"/>
              </a:rPr>
              <a:t>Class worship Thursday</a:t>
            </a:r>
          </a:p>
        </p:txBody>
      </p:sp>
      <p:pic>
        <p:nvPicPr>
          <p:cNvPr id="4" name="Picture 2" descr="Adam, Eve, the Gospel, and the Truthfulness of Scripture - Servants of Grace">
            <a:extLst>
              <a:ext uri="{FF2B5EF4-FFF2-40B4-BE49-F238E27FC236}">
                <a16:creationId xmlns:a16="http://schemas.microsoft.com/office/drawing/2014/main" id="{448DE344-6228-4A77-8FEE-B9B454DAFF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210" y="0"/>
            <a:ext cx="752979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62213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andle vigil to mark COVID-19 anniversary | North Bay Nugget">
            <a:extLst>
              <a:ext uri="{FF2B5EF4-FFF2-40B4-BE49-F238E27FC236}">
                <a16:creationId xmlns:a16="http://schemas.microsoft.com/office/drawing/2014/main" id="{DB8821FC-C373-401E-94F1-FC05BA65CC3C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21" r="-2" b="24311"/>
          <a:stretch/>
        </p:blipFill>
        <p:spPr bwMode="auto">
          <a:xfrm>
            <a:off x="7531511" y="3351888"/>
            <a:ext cx="4660490" cy="3506112"/>
          </a:xfrm>
          <a:custGeom>
            <a:avLst/>
            <a:gdLst/>
            <a:ahLst/>
            <a:cxnLst/>
            <a:rect l="l" t="t" r="r" b="b"/>
            <a:pathLst>
              <a:path w="4397481" h="3351888">
                <a:moveTo>
                  <a:pt x="0" y="0"/>
                </a:moveTo>
                <a:lnTo>
                  <a:pt x="4397481" y="0"/>
                </a:lnTo>
                <a:lnTo>
                  <a:pt x="4397481" y="3351888"/>
                </a:lnTo>
                <a:lnTo>
                  <a:pt x="1552363" y="3351888"/>
                </a:lnTo>
                <a:close/>
              </a:path>
            </a:pathLst>
          </a:custGeom>
          <a:noFill/>
        </p:spPr>
      </p:pic>
      <p:pic>
        <p:nvPicPr>
          <p:cNvPr id="6" name="Picture 5" descr="Bible with a crown of thorns on a wooden table | Crown of thorns, Worship  backgrounds, Jesus christ images">
            <a:extLst>
              <a:ext uri="{FF2B5EF4-FFF2-40B4-BE49-F238E27FC236}">
                <a16:creationId xmlns:a16="http://schemas.microsoft.com/office/drawing/2014/main" id="{ED52DE9A-584E-423B-AE12-4AADD86ECD59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02" b="2"/>
          <a:stretch/>
        </p:blipFill>
        <p:spPr bwMode="auto">
          <a:xfrm>
            <a:off x="20" y="10"/>
            <a:ext cx="9154673" cy="6863475"/>
          </a:xfrm>
          <a:custGeom>
            <a:avLst/>
            <a:gdLst/>
            <a:ahLst/>
            <a:cxnLst/>
            <a:rect l="l" t="t" r="r" b="b"/>
            <a:pathLst>
              <a:path w="9154693" h="6863485">
                <a:moveTo>
                  <a:pt x="0" y="0"/>
                </a:moveTo>
                <a:lnTo>
                  <a:pt x="5976000" y="0"/>
                </a:lnTo>
                <a:lnTo>
                  <a:pt x="9154693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  <a:noFill/>
        </p:spPr>
      </p:pic>
      <p:pic>
        <p:nvPicPr>
          <p:cNvPr id="7" name="Picture 6" descr="A picture containing text, sunset, outdoor, sun&#10;&#10;Description automatically generated">
            <a:extLst>
              <a:ext uri="{FF2B5EF4-FFF2-40B4-BE49-F238E27FC236}">
                <a16:creationId xmlns:a16="http://schemas.microsoft.com/office/drawing/2014/main" id="{F36B5C4A-EA04-4F5D-B459-354AC0F7B796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797"/>
          <a:stretch/>
        </p:blipFill>
        <p:spPr bwMode="auto">
          <a:xfrm>
            <a:off x="5977142" y="5494"/>
            <a:ext cx="6214838" cy="3346394"/>
          </a:xfrm>
          <a:custGeom>
            <a:avLst/>
            <a:gdLst/>
            <a:ahLst/>
            <a:cxnLst/>
            <a:rect l="l" t="t" r="r" b="b"/>
            <a:pathLst>
              <a:path w="6023811" h="3346404">
                <a:moveTo>
                  <a:pt x="0" y="0"/>
                </a:moveTo>
                <a:lnTo>
                  <a:pt x="6023811" y="0"/>
                </a:lnTo>
                <a:lnTo>
                  <a:pt x="6023811" y="3346404"/>
                </a:lnTo>
                <a:lnTo>
                  <a:pt x="1549824" y="3346404"/>
                </a:lnTo>
                <a:close/>
              </a:path>
            </a:pathLst>
          </a:custGeom>
          <a:noFill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197ABFF-1A72-4936-865E-7A86A78D513B}"/>
              </a:ext>
            </a:extLst>
          </p:cNvPr>
          <p:cNvSpPr txBox="1"/>
          <p:nvPr/>
        </p:nvSpPr>
        <p:spPr>
          <a:xfrm>
            <a:off x="97472" y="5836465"/>
            <a:ext cx="5879670" cy="686347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400">
                <a:solidFill>
                  <a:srgbClr val="FFFFFF"/>
                </a:solidFill>
              </a:rPr>
              <a:t>We think of God the Father who teaches us through his word.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9D528C-37E2-4F98-BE9F-A740D766B028}"/>
              </a:ext>
            </a:extLst>
          </p:cNvPr>
          <p:cNvSpPr txBox="1"/>
          <p:nvPr/>
        </p:nvSpPr>
        <p:spPr>
          <a:xfrm>
            <a:off x="6096000" y="2998636"/>
            <a:ext cx="6023811" cy="334639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000">
                <a:solidFill>
                  <a:srgbClr val="FFFFFF"/>
                </a:solidFill>
              </a:rPr>
              <a:t>We think of God’s son, Jesus who loves us</a:t>
            </a:r>
            <a:r>
              <a:rPr lang="en-GB" sz="115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FCD8AE-66F7-4A9D-8694-53D948B465C4}"/>
              </a:ext>
            </a:extLst>
          </p:cNvPr>
          <p:cNvSpPr txBox="1"/>
          <p:nvPr/>
        </p:nvSpPr>
        <p:spPr>
          <a:xfrm>
            <a:off x="7794499" y="6012044"/>
            <a:ext cx="4397481" cy="335188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400">
                <a:solidFill>
                  <a:srgbClr val="FFFFFF"/>
                </a:solidFill>
              </a:rPr>
              <a:t>We think of God, the Holy spirit, who guides us.</a:t>
            </a:r>
          </a:p>
        </p:txBody>
      </p:sp>
    </p:spTree>
    <p:extLst>
      <p:ext uri="{BB962C8B-B14F-4D97-AF65-F5344CB8AC3E}">
        <p14:creationId xmlns:p14="http://schemas.microsoft.com/office/powerpoint/2010/main" val="249537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A8702010-68BC-443D-88D4-407773D980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137" name="Rectangle 136">
            <a:extLst>
              <a:ext uri="{FF2B5EF4-FFF2-40B4-BE49-F238E27FC236}">
                <a16:creationId xmlns:a16="http://schemas.microsoft.com/office/drawing/2014/main" id="{CFFB3FCD-ADAB-4198-B351-2D48D2A624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923" y="1024670"/>
            <a:ext cx="5716338" cy="1817143"/>
          </a:xfrm>
        </p:spPr>
        <p:txBody>
          <a:bodyPr>
            <a:normAutofit/>
          </a:bodyPr>
          <a:lstStyle/>
          <a:p>
            <a:r>
              <a:rPr lang="en-GB" sz="6000">
                <a:latin typeface="Twinkl Cursive Looped" panose="02000000000000000000" pitchFamily="2" charset="0"/>
              </a:rPr>
              <a:t>Reflection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17386" y="2290439"/>
            <a:ext cx="5355264" cy="3341877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3200" b="1">
                <a:latin typeface="Twinkl Cursive Looped"/>
              </a:rPr>
              <a:t>Can you think of how love never fails or how the Lord gives wisdom?</a:t>
            </a:r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728BB691-7718-4B75-B2DC-DD370B7D0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48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934E5709-24C6-4EAA-A963-DEB137693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1491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Connector 142">
            <a:extLst>
              <a:ext uri="{FF2B5EF4-FFF2-40B4-BE49-F238E27FC236}">
                <a16:creationId xmlns:a16="http://schemas.microsoft.com/office/drawing/2014/main" id="{4A50C428-FB13-481F-9585-5BCCF34DB1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408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id="{2ABEFF2D-6408-485D-BAD5-EFF000E256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1491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120A986B-104F-4FED-9047-46239E9EFF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6198" y="621791"/>
            <a:ext cx="4484602" cy="561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43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355230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Celebration Collective worship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3696930"/>
            <a:ext cx="3793642" cy="2703870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>
                <a:solidFill>
                  <a:schemeClr val="tx1"/>
                </a:solidFill>
                <a:latin typeface="Twinkl Cursive Looped"/>
              </a:rPr>
              <a:t>The value of </a:t>
            </a:r>
            <a:r>
              <a:rPr lang="en-GB" sz="2400" b="1">
                <a:solidFill>
                  <a:srgbClr val="00B0F0"/>
                </a:solidFill>
                <a:latin typeface="Twinkl Cursive Looped"/>
              </a:rPr>
              <a:t>Truthfulness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>
                <a:solidFill>
                  <a:schemeClr val="tx1"/>
                </a:solidFill>
                <a:latin typeface="Twinkl Cursive Looped"/>
              </a:rPr>
              <a:t>“The truth will set you free” John 8:32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>
                <a:solidFill>
                  <a:schemeClr val="tx1"/>
                </a:solidFill>
                <a:latin typeface="Twinkl Cursive Looped"/>
              </a:rPr>
              <a:t>Worship -5 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>
                <a:solidFill>
                  <a:schemeClr val="tx1"/>
                </a:solidFill>
                <a:latin typeface="Twinkl Cursive Looped"/>
              </a:rPr>
              <a:t>Celebration worship</a:t>
            </a:r>
          </a:p>
        </p:txBody>
      </p:sp>
      <p:pic>
        <p:nvPicPr>
          <p:cNvPr id="4" name="Picture 2" descr="Adam, Eve, the Gospel, and the Truthfulness of Scripture - Servants of Grace">
            <a:extLst>
              <a:ext uri="{FF2B5EF4-FFF2-40B4-BE49-F238E27FC236}">
                <a16:creationId xmlns:a16="http://schemas.microsoft.com/office/drawing/2014/main" id="{448DE344-6228-4A77-8FEE-B9B454DAFF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210" y="0"/>
            <a:ext cx="752979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59300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Rectangle 83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 descr="Happy Birthday&amp;#39; Song Facts—History of &amp;#39;Happy Birthday&amp;#39; Song">
            <a:extLst>
              <a:ext uri="{FF2B5EF4-FFF2-40B4-BE49-F238E27FC236}">
                <a16:creationId xmlns:a16="http://schemas.microsoft.com/office/drawing/2014/main" id="{8EF12D12-123B-4C44-80ED-64E1EAA220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15"/>
          <a:stretch/>
        </p:blipFill>
        <p:spPr bwMode="auto">
          <a:xfrm>
            <a:off x="-1" y="10"/>
            <a:ext cx="12192000" cy="455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30074"/>
            <a:ext cx="12192000" cy="2327925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6116" y="4692768"/>
            <a:ext cx="11859768" cy="200253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D0253D-13B3-40D0-A3E5-44E36B241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723" y="4956811"/>
            <a:ext cx="11439414" cy="89743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sz="4400" b="0" cap="all" spc="-100">
                <a:solidFill>
                  <a:schemeClr val="tx1"/>
                </a:solidFill>
                <a:latin typeface="Twinkl Cursive Looped" panose="02000000000000000000" pitchFamily="2" charset="0"/>
              </a:rPr>
              <a:t>Birthdays….Happy Birthday to YOU</a:t>
            </a:r>
            <a:r>
              <a:rPr lang="en-US" sz="4400" b="0" cap="all" spc="-10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914073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7" name="Rectangle 136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8" name="Rectangle 147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3,249,422 Growth Stock Photos and Images - 123RF">
            <a:extLst>
              <a:ext uri="{FF2B5EF4-FFF2-40B4-BE49-F238E27FC236}">
                <a16:creationId xmlns:a16="http://schemas.microsoft.com/office/drawing/2014/main" id="{5D27E426-AED1-437B-8683-DE2DC494A4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6"/>
          <a:stretch/>
        </p:blipFill>
        <p:spPr bwMode="auto">
          <a:xfrm>
            <a:off x="20" y="10"/>
            <a:ext cx="1219197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0" name="Rectangle 149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alpha val="30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52" name="Rectangle 151">
            <a:extLst>
              <a:ext uri="{FF2B5EF4-FFF2-40B4-BE49-F238E27FC236}">
                <a16:creationId xmlns:a16="http://schemas.microsoft.com/office/drawing/2014/main" id="{7990846F-3F1A-44C0-89BC-2CEB1E8F58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rgbClr val="5CB346">
              <a:alpha val="40000"/>
            </a:srgb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DE489E-8B1A-4E9B-9F9E-852BE1C23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524" y="1340361"/>
            <a:ext cx="3729162" cy="33417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sz="3600" b="0" cap="all" spc="-100">
                <a:solidFill>
                  <a:schemeClr val="tx1"/>
                </a:solidFill>
              </a:rPr>
              <a:t>Personal Development Awards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4B4F2C3-2A8F-4A83-B856-A5A1F3FC15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2796" y="395326"/>
            <a:ext cx="6630924" cy="475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8317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1C3E817E-E139-426E-89E5-9DD346EC75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E2ADD2F6-F7FC-464F-8F18-5BDBD27A73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5A3A31F1-FA83-497F-98FF-9A5621DC55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7" y="0"/>
            <a:ext cx="8168743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asting Crowns - Voice of Truth [LYRICS] - YouTube">
            <a:extLst>
              <a:ext uri="{FF2B5EF4-FFF2-40B4-BE49-F238E27FC236}">
                <a16:creationId xmlns:a16="http://schemas.microsoft.com/office/drawing/2014/main" id="{546FD3FC-B516-454E-B790-E58C429BB0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56883" y="3313941"/>
            <a:ext cx="2458064" cy="2638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1" name="Rectangle 140">
            <a:extLst>
              <a:ext uri="{FF2B5EF4-FFF2-40B4-BE49-F238E27FC236}">
                <a16:creationId xmlns:a16="http://schemas.microsoft.com/office/drawing/2014/main" id="{343FF9E2-8F7E-4BCC-9A50-C41AD8A56D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31468" y="164592"/>
            <a:ext cx="3708894" cy="6540176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EF3056-5D5E-4305-A9F7-98CA584B9E0F}"/>
              </a:ext>
            </a:extLst>
          </p:cNvPr>
          <p:cNvSpPr txBox="1"/>
          <p:nvPr/>
        </p:nvSpPr>
        <p:spPr>
          <a:xfrm>
            <a:off x="8560024" y="1559768"/>
            <a:ext cx="3238829" cy="31353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r>
              <a:rPr lang="en-US" sz="3000" cap="all" spc="-1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Song to reflect: </a:t>
            </a: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r>
              <a:rPr lang="en-US" sz="3000" cap="all" spc="-1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47751BC8-250F-493B-BDF9-D45BA5991D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19318" y="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id="{BF0F044C-8394-47CB-8E3D-FA56B06939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33618" y="-1172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Connector 146">
            <a:extLst>
              <a:ext uri="{FF2B5EF4-FFF2-40B4-BE49-F238E27FC236}">
                <a16:creationId xmlns:a16="http://schemas.microsoft.com/office/drawing/2014/main" id="{6B2DCD75-B707-4C51-8ADC-813834C09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025258" y="-1172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Connector 148">
            <a:extLst>
              <a:ext uri="{FF2B5EF4-FFF2-40B4-BE49-F238E27FC236}">
                <a16:creationId xmlns:a16="http://schemas.microsoft.com/office/drawing/2014/main" id="{F4851414-8BB1-42EF-912B-608FCE07B2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33618" y="644123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Online Media 2" title="What a Wonderful World">
            <a:hlinkClick r:id="" action="ppaction://media"/>
            <a:extLst>
              <a:ext uri="{FF2B5EF4-FFF2-40B4-BE49-F238E27FC236}">
                <a16:creationId xmlns:a16="http://schemas.microsoft.com/office/drawing/2014/main" id="{CE400F84-FD12-43B3-A19D-7C38F5BB668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93147" y="731520"/>
            <a:ext cx="7662932" cy="5413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911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Rectangle 83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A8702010-68BC-443D-88D4-407773D980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88" name="Rectangle 87">
            <a:extLst>
              <a:ext uri="{FF2B5EF4-FFF2-40B4-BE49-F238E27FC236}">
                <a16:creationId xmlns:a16="http://schemas.microsoft.com/office/drawing/2014/main" id="{CFFB3FCD-ADAB-4198-B351-2D48D2A624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C98BC01-3202-4963-97F4-2F741AC16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6" y="2642181"/>
            <a:ext cx="5716338" cy="216127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>
              <a:lnSpc>
                <a:spcPct val="83000"/>
              </a:lnSpc>
            </a:pPr>
            <a:r>
              <a:rPr lang="en-US" sz="6000" b="0" cap="all" spc="-100">
                <a:latin typeface="Twinkl Cursive Looped" panose="02000000000000000000" pitchFamily="2" charset="0"/>
              </a:rPr>
              <a:t>Head Teacher Awards</a:t>
            </a:r>
            <a:br>
              <a:rPr lang="en-US" sz="6000" b="0" cap="all" spc="-100">
                <a:latin typeface="Twinkl Cursive Looped" panose="02000000000000000000" pitchFamily="2" charset="0"/>
              </a:rPr>
            </a:br>
            <a:endParaRPr lang="en-US" sz="6000" b="0" cap="all" spc="-100">
              <a:latin typeface="Twinkl Cursive Looped" panose="02000000000000000000" pitchFamily="2" charset="0"/>
            </a:endParaRP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728BB691-7718-4B75-B2DC-DD370B7D0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48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934E5709-24C6-4EAA-A963-DEB137693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1491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4A50C428-FB13-481F-9585-5BCCF34DB1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408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2ABEFF2D-6408-485D-BAD5-EFF000E256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1491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2" name="Picture 2" descr="Headteacher Awards - Concordia Academy">
            <a:extLst>
              <a:ext uri="{FF2B5EF4-FFF2-40B4-BE49-F238E27FC236}">
                <a16:creationId xmlns:a16="http://schemas.microsoft.com/office/drawing/2014/main" id="{751A5E1E-B0F3-48BF-99AB-B0AAA51640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24" r="16529"/>
          <a:stretch/>
        </p:blipFill>
        <p:spPr bwMode="auto">
          <a:xfrm>
            <a:off x="7228702" y="621793"/>
            <a:ext cx="4342547" cy="561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BB974C2-3234-41A2-9455-0D4719365036}"/>
              </a:ext>
            </a:extLst>
          </p:cNvPr>
          <p:cNvSpPr txBox="1"/>
          <p:nvPr/>
        </p:nvSpPr>
        <p:spPr>
          <a:xfrm>
            <a:off x="1308366" y="4766330"/>
            <a:ext cx="52332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>
                <a:solidFill>
                  <a:srgbClr val="FF0000"/>
                </a:solidFill>
                <a:latin typeface="Twinkl Cursive Looped" panose="02000000000000000000" pitchFamily="2" charset="0"/>
              </a:rPr>
              <a:t>A</a:t>
            </a:r>
            <a:r>
              <a:rPr lang="en-GB" sz="4400">
                <a:latin typeface="Twinkl Cursive Looped" panose="02000000000000000000" pitchFamily="2" charset="0"/>
              </a:rPr>
              <a:t>chievement for all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4862A52-8201-4151-BE13-1BCC4A530E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824" y="1333009"/>
            <a:ext cx="6630924" cy="475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1070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dhesive notes on glass wall">
            <a:extLst>
              <a:ext uri="{FF2B5EF4-FFF2-40B4-BE49-F238E27FC236}">
                <a16:creationId xmlns:a16="http://schemas.microsoft.com/office/drawing/2014/main" id="{6020D36A-CA55-4418-A367-56991CA9E3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015" b="2715"/>
          <a:stretch/>
        </p:blipFill>
        <p:spPr>
          <a:xfrm>
            <a:off x="20" y="-22"/>
            <a:ext cx="12191977" cy="6858022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D5B012D8-7F27-4758-9AC6-C889B154B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103377" y="1100316"/>
            <a:ext cx="6858003" cy="4657347"/>
          </a:xfrm>
          <a:prstGeom prst="rect">
            <a:avLst/>
          </a:prstGeom>
          <a:gradFill flip="none" rotWithShape="1">
            <a:gsLst>
              <a:gs pos="48000">
                <a:schemeClr val="tx1">
                  <a:alpha val="24000"/>
                </a:schemeClr>
              </a:gs>
              <a:gs pos="85000">
                <a:schemeClr val="tx1">
                  <a:alpha val="45000"/>
                </a:scheme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708657-7ADB-43EA-AD7B-8189090E9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6" y="643467"/>
            <a:ext cx="5452529" cy="356924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83000"/>
              </a:lnSpc>
            </a:pPr>
            <a:r>
              <a:rPr lang="en-US" sz="6000" b="0" cap="all" spc="-100">
                <a:solidFill>
                  <a:schemeClr val="bg1"/>
                </a:solidFill>
              </a:rPr>
              <a:t>Reminders: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063B759-00FC-46D1-9898-8E8625268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731935" y="1397930"/>
            <a:ext cx="6858003" cy="4062128"/>
          </a:xfrm>
          <a:prstGeom prst="rect">
            <a:avLst/>
          </a:prstGeom>
          <a:gradFill flip="none" rotWithShape="1">
            <a:gsLst>
              <a:gs pos="48000">
                <a:schemeClr val="tx1">
                  <a:alpha val="24000"/>
                </a:schemeClr>
              </a:gs>
              <a:gs pos="85000">
                <a:schemeClr val="tx1">
                  <a:alpha val="45000"/>
                </a:scheme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689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43237" y="1342937"/>
            <a:ext cx="5355264" cy="440625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800" b="1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48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en-GB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0" name="Picture 2" descr="Postcard from Timperley: 14/10/12 - 21/10/12">
            <a:extLst>
              <a:ext uri="{FF2B5EF4-FFF2-40B4-BE49-F238E27FC236}">
                <a16:creationId xmlns:a16="http://schemas.microsoft.com/office/drawing/2014/main" id="{E7F57D64-36AD-464C-9D95-D9BE72D50E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37" y="614417"/>
            <a:ext cx="5262953" cy="5134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BBC - Manchester - Faith - My Passion">
            <a:extLst>
              <a:ext uri="{FF2B5EF4-FFF2-40B4-BE49-F238E27FC236}">
                <a16:creationId xmlns:a16="http://schemas.microsoft.com/office/drawing/2014/main" id="{AA866BD8-6542-4068-9389-DCE16D485F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325" y="1022226"/>
            <a:ext cx="1447800" cy="193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783CBC1-73CB-4B43-992D-2666442BE648}"/>
              </a:ext>
            </a:extLst>
          </p:cNvPr>
          <p:cNvSpPr txBox="1"/>
          <p:nvPr/>
        </p:nvSpPr>
        <p:spPr>
          <a:xfrm>
            <a:off x="6243484" y="2340077"/>
            <a:ext cx="31561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>
                <a:latin typeface="Twinkl Cursive Looped" panose="02000000000000000000" pitchFamily="2" charset="0"/>
              </a:rPr>
              <a:t>Reverend Jan</a:t>
            </a:r>
          </a:p>
          <a:p>
            <a:endParaRPr lang="en-GB" sz="3200">
              <a:latin typeface="Twinkl Cursive Looped" panose="02000000000000000000" pitchFamily="2" charset="0"/>
            </a:endParaRPr>
          </a:p>
          <a:p>
            <a:r>
              <a:rPr lang="en-GB" sz="3200">
                <a:latin typeface="Twinkl Cursive Looped" panose="02000000000000000000" pitchFamily="2" charset="0"/>
              </a:rPr>
              <a:t>Blessing to all</a:t>
            </a:r>
          </a:p>
        </p:txBody>
      </p:sp>
    </p:spTree>
    <p:extLst>
      <p:ext uri="{BB962C8B-B14F-4D97-AF65-F5344CB8AC3E}">
        <p14:creationId xmlns:p14="http://schemas.microsoft.com/office/powerpoint/2010/main" val="1022972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1557228"/>
            <a:ext cx="5355264" cy="440625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600"/>
              </a:spcAft>
            </a:pPr>
            <a:endParaRPr lang="en-GB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4" descr="A group of people around each other&#10;&#10;Description automatically generated">
            <a:extLst>
              <a:ext uri="{FF2B5EF4-FFF2-40B4-BE49-F238E27FC236}">
                <a16:creationId xmlns:a16="http://schemas.microsoft.com/office/drawing/2014/main" id="{7CB1009C-7030-4BBD-BE8F-7D01BE1BD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569" y="859813"/>
            <a:ext cx="3960420" cy="4950347"/>
          </a:xfrm>
          <a:prstGeom prst="rect">
            <a:avLst/>
          </a:prstGeom>
        </p:spPr>
      </p:pic>
      <p:pic>
        <p:nvPicPr>
          <p:cNvPr id="3074" name="Picture 2" descr="The Lord&amp;#39;s Prayer Display Posters by Twinkl Printable Resources | TpT">
            <a:extLst>
              <a:ext uri="{FF2B5EF4-FFF2-40B4-BE49-F238E27FC236}">
                <a16:creationId xmlns:a16="http://schemas.microsoft.com/office/drawing/2014/main" id="{FAD109EE-75F8-46DF-BB55-6C77EA8BC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663" y="457197"/>
            <a:ext cx="6815135" cy="5943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3905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Rectangle 136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9" name="Rectangle 138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45" name="Group 144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0" name="Rectangle 149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 descr="linea di cuori rossi sui lati di uno sfondo di legno bianco e grigio.  concetto di San Valentino 1900952 Foto d&amp;#39;archivio">
            <a:extLst>
              <a:ext uri="{FF2B5EF4-FFF2-40B4-BE49-F238E27FC236}">
                <a16:creationId xmlns:a16="http://schemas.microsoft.com/office/drawing/2014/main" id="{B27FEA11-2DAE-41C3-B7D8-9F80ED5A08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62" b="8512"/>
          <a:stretch/>
        </p:blipFill>
        <p:spPr bwMode="auto">
          <a:xfrm>
            <a:off x="0" y="12"/>
            <a:ext cx="12192000" cy="6857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2" name="Rectangle 151">
            <a:extLst>
              <a:ext uri="{FF2B5EF4-FFF2-40B4-BE49-F238E27FC236}">
                <a16:creationId xmlns:a16="http://schemas.microsoft.com/office/drawing/2014/main" id="{0B121716-8B64-478F-ABDB-17030AD1B7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3" y="4530071"/>
            <a:ext cx="12191999" cy="2327926"/>
          </a:xfrm>
          <a:prstGeom prst="rect">
            <a:avLst/>
          </a:prstGeom>
          <a:gradFill flip="none" rotWithShape="1">
            <a:gsLst>
              <a:gs pos="24000">
                <a:schemeClr val="bg1">
                  <a:alpha val="20000"/>
                </a:schemeClr>
              </a:gs>
              <a:gs pos="78000">
                <a:schemeClr val="bg1">
                  <a:alpha val="30000"/>
                </a:schemeClr>
              </a:gs>
              <a:gs pos="50000">
                <a:schemeClr val="bg1">
                  <a:alpha val="30000"/>
                </a:schemeClr>
              </a:gs>
              <a:gs pos="100000">
                <a:schemeClr val="bg1">
                  <a:alpha val="40000"/>
                </a:schemeClr>
              </a:gs>
              <a:gs pos="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B64270-FD73-470D-A908-E493EDF29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5433" y="259443"/>
            <a:ext cx="7901125" cy="18076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sz="2400" cap="all" spc="-100">
                <a:solidFill>
                  <a:srgbClr val="FF0000"/>
                </a:solidFill>
                <a:latin typeface="Twinkl Cursive Looped" panose="02000000000000000000" pitchFamily="2" charset="0"/>
              </a:rPr>
              <a:t>Love</a:t>
            </a:r>
            <a:r>
              <a:rPr lang="en-US" sz="2400" cap="all" spc="-100">
                <a:solidFill>
                  <a:schemeClr val="bg1"/>
                </a:solidFill>
                <a:latin typeface="Twinkl Cursive Looped" panose="02000000000000000000" pitchFamily="2" charset="0"/>
              </a:rPr>
              <a:t> never fails  1 Corinthians 13:8</a:t>
            </a:r>
            <a:br>
              <a:rPr lang="en-US" sz="2400" cap="all" spc="-100">
                <a:solidFill>
                  <a:schemeClr val="bg1"/>
                </a:solidFill>
                <a:latin typeface="Twinkl Cursive Looped" panose="02000000000000000000" pitchFamily="2" charset="0"/>
              </a:rPr>
            </a:br>
            <a:br>
              <a:rPr lang="en-US" sz="2400" cap="all" spc="-100">
                <a:solidFill>
                  <a:schemeClr val="bg1"/>
                </a:solidFill>
                <a:latin typeface="Twinkl Cursive Looped" panose="02000000000000000000" pitchFamily="2" charset="0"/>
              </a:rPr>
            </a:br>
            <a:r>
              <a:rPr lang="en-US" sz="2400" cap="all" spc="-100">
                <a:solidFill>
                  <a:schemeClr val="bg1"/>
                </a:solidFill>
                <a:latin typeface="Twinkl Cursive Looped" panose="02000000000000000000" pitchFamily="2" charset="0"/>
              </a:rPr>
              <a:t>For the Lord gives </a:t>
            </a:r>
            <a:r>
              <a:rPr lang="en-US" sz="2400" cap="all" spc="-100">
                <a:solidFill>
                  <a:srgbClr val="FF0000"/>
                </a:solidFill>
                <a:latin typeface="Twinkl Cursive Looped" panose="02000000000000000000" pitchFamily="2" charset="0"/>
              </a:rPr>
              <a:t>wisdom</a:t>
            </a:r>
            <a:r>
              <a:rPr lang="en-US" sz="2400" cap="all" spc="-100">
                <a:solidFill>
                  <a:schemeClr val="bg1"/>
                </a:solidFill>
                <a:latin typeface="Twinkl Cursive Looped" panose="02000000000000000000" pitchFamily="2" charset="0"/>
              </a:rPr>
              <a:t>: from his mouth comes knowledge and understanding Proverbs 2:6</a:t>
            </a:r>
            <a:endParaRPr lang="en-US" sz="2100" b="0" cap="all" spc="-10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CCA72F6-6BEE-4461-9FAD-27F34D20B369}"/>
              </a:ext>
            </a:extLst>
          </p:cNvPr>
          <p:cNvSpPr txBox="1"/>
          <p:nvPr/>
        </p:nvSpPr>
        <p:spPr>
          <a:xfrm>
            <a:off x="2823099" y="2441359"/>
            <a:ext cx="600130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>
                <a:latin typeface="Twinkl Cursive Looped" panose="02000000000000000000" pitchFamily="2" charset="0"/>
              </a:rPr>
              <a:t>So why do we use the bible quotes in our school?</a:t>
            </a:r>
          </a:p>
          <a:p>
            <a:endParaRPr lang="en-GB" sz="3200" b="1">
              <a:latin typeface="Twinkl Cursive Looped" panose="02000000000000000000" pitchFamily="2" charset="0"/>
            </a:endParaRPr>
          </a:p>
          <a:p>
            <a:endParaRPr lang="en-GB" sz="3200" b="1">
              <a:latin typeface="Twinkl Cursive Looped" panose="02000000000000000000" pitchFamily="2" charset="0"/>
            </a:endParaRPr>
          </a:p>
          <a:p>
            <a:r>
              <a:rPr lang="en-GB" sz="3200" b="1">
                <a:solidFill>
                  <a:srgbClr val="FF0000"/>
                </a:solidFill>
                <a:latin typeface="Twinkl Cursive Looped" panose="02000000000000000000" pitchFamily="2" charset="0"/>
              </a:rPr>
              <a:t>Love</a:t>
            </a:r>
            <a:r>
              <a:rPr lang="en-GB" sz="3200" b="1">
                <a:latin typeface="Twinkl Cursive Looped" panose="02000000000000000000" pitchFamily="2" charset="0"/>
              </a:rPr>
              <a:t> and </a:t>
            </a:r>
            <a:r>
              <a:rPr lang="en-GB" sz="3200" b="1">
                <a:solidFill>
                  <a:srgbClr val="FF0000"/>
                </a:solidFill>
                <a:latin typeface="Twinkl Cursive Looped" panose="02000000000000000000" pitchFamily="2" charset="0"/>
              </a:rPr>
              <a:t>wisdom</a:t>
            </a:r>
            <a:r>
              <a:rPr lang="en-GB" sz="3200" b="1">
                <a:latin typeface="Twinkl Cursive Looped" panose="02000000000000000000" pitchFamily="2" charset="0"/>
              </a:rPr>
              <a:t> are our core Christian values.</a:t>
            </a:r>
          </a:p>
        </p:txBody>
      </p:sp>
    </p:spTree>
    <p:extLst>
      <p:ext uri="{BB962C8B-B14F-4D97-AF65-F5344CB8AC3E}">
        <p14:creationId xmlns:p14="http://schemas.microsoft.com/office/powerpoint/2010/main" val="3696776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193" name="Rectangle 192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1A8DC67-2A6D-4ACA-924E-400BA2DC06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93238" y="1276319"/>
            <a:ext cx="6578012" cy="4236714"/>
          </a:xfrm>
        </p:spPr>
        <p:txBody>
          <a:bodyPr vert="horz" lIns="91440" tIns="45720" rIns="91440" bIns="45720" rtlCol="0">
            <a:norm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lang="en-US" b="1">
                <a:latin typeface="Twinkl Cursive Looped" panose="02000000000000000000" pitchFamily="2" charset="0"/>
              </a:rPr>
              <a:t>Just are we live by our Christian values the school has a mission statement to live by….so what is our mission statement?</a:t>
            </a:r>
          </a:p>
          <a:p>
            <a:pPr algn="l">
              <a:lnSpc>
                <a:spcPct val="100000"/>
              </a:lnSpc>
              <a:spcAft>
                <a:spcPts val="600"/>
              </a:spcAft>
            </a:pPr>
            <a:endParaRPr lang="en-US" b="1">
              <a:latin typeface="Twinkl Cursive Looped" panose="02000000000000000000" pitchFamily="2" charset="0"/>
            </a:endParaRPr>
          </a:p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lang="en-US" b="1">
                <a:latin typeface="Twinkl Cursive Looped" panose="02000000000000000000" pitchFamily="2" charset="0"/>
              </a:rPr>
              <a:t>It has 3 parts…</a:t>
            </a:r>
          </a:p>
          <a:p>
            <a:pPr algn="l">
              <a:lnSpc>
                <a:spcPct val="100000"/>
              </a:lnSpc>
              <a:spcAft>
                <a:spcPts val="600"/>
              </a:spcAft>
            </a:pPr>
            <a:endParaRPr lang="en-US" b="1">
              <a:latin typeface="Twinkl Cursive Looped" panose="02000000000000000000" pitchFamily="2" charset="0"/>
            </a:endParaRPr>
          </a:p>
          <a:p>
            <a:pPr marL="342900" indent="-342900" algn="l">
              <a:lnSpc>
                <a:spcPct val="100000"/>
              </a:lnSpc>
              <a:spcAft>
                <a:spcPts val="600"/>
              </a:spcAft>
              <a:buAutoNum type="arabicPeriod"/>
            </a:pPr>
            <a:r>
              <a:rPr lang="en-US" b="1">
                <a:latin typeface="Twinkl Cursive Looped" panose="02000000000000000000" pitchFamily="2" charset="0"/>
              </a:rPr>
              <a:t>Our motto</a:t>
            </a:r>
          </a:p>
          <a:p>
            <a:pPr marL="342900" indent="-342900" algn="l">
              <a:lnSpc>
                <a:spcPct val="100000"/>
              </a:lnSpc>
              <a:spcAft>
                <a:spcPts val="600"/>
              </a:spcAft>
              <a:buAutoNum type="arabicPeriod"/>
            </a:pPr>
            <a:r>
              <a:rPr lang="en-US" b="1">
                <a:latin typeface="Twinkl Cursive Looped" panose="02000000000000000000" pitchFamily="2" charset="0"/>
              </a:rPr>
              <a:t>Our vision</a:t>
            </a:r>
          </a:p>
          <a:p>
            <a:pPr marL="342900" indent="-342900" algn="l">
              <a:lnSpc>
                <a:spcPct val="100000"/>
              </a:lnSpc>
              <a:spcAft>
                <a:spcPts val="600"/>
              </a:spcAft>
              <a:buAutoNum type="arabicPeriod"/>
            </a:pPr>
            <a:r>
              <a:rPr lang="en-US" b="1">
                <a:latin typeface="Twinkl Cursive Looped" panose="02000000000000000000" pitchFamily="2" charset="0"/>
              </a:rPr>
              <a:t>Our vision statement</a:t>
            </a:r>
          </a:p>
          <a:p>
            <a:pPr algn="l">
              <a:lnSpc>
                <a:spcPct val="100000"/>
              </a:lnSpc>
              <a:spcAft>
                <a:spcPts val="600"/>
              </a:spcAft>
            </a:pPr>
            <a:endParaRPr lang="en-US" b="1">
              <a:latin typeface="Twinkl Cursive Looped" panose="02000000000000000000" pitchFamily="2" charset="0"/>
            </a:endParaRPr>
          </a:p>
          <a:p>
            <a:pPr algn="l">
              <a:lnSpc>
                <a:spcPct val="100000"/>
              </a:lnSpc>
              <a:spcAft>
                <a:spcPts val="600"/>
              </a:spcAft>
            </a:pPr>
            <a:endParaRPr lang="en-US" b="1">
              <a:latin typeface="Twinkl Cursive Looped" panose="02000000000000000000" pitchFamily="2" charset="0"/>
            </a:endParaRPr>
          </a:p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lang="en-US" b="1">
                <a:latin typeface="Twinkl Cursive Looped" panose="02000000000000000000" pitchFamily="2" charset="0"/>
              </a:rPr>
              <a:t>What are they?</a:t>
            </a:r>
          </a:p>
          <a:p>
            <a:pPr marL="342900" indent="-342900" algn="l">
              <a:lnSpc>
                <a:spcPct val="100000"/>
              </a:lnSpc>
              <a:spcAft>
                <a:spcPts val="600"/>
              </a:spcAft>
              <a:buAutoNum type="arabicPeriod"/>
            </a:pPr>
            <a:endParaRPr lang="en-US" b="1">
              <a:latin typeface="Twinkl Cursive Looped" panose="02000000000000000000" pitchFamily="2" charset="0"/>
            </a:endParaRPr>
          </a:p>
          <a:p>
            <a:pPr algn="l">
              <a:lnSpc>
                <a:spcPct val="100000"/>
              </a:lnSpc>
              <a:spcAft>
                <a:spcPts val="600"/>
              </a:spcAft>
            </a:pPr>
            <a:endParaRPr lang="en-US" b="1">
              <a:latin typeface="Twinkl Cursive Looped" panose="02000000000000000000" pitchFamily="2" charset="0"/>
            </a:endParaRPr>
          </a:p>
        </p:txBody>
      </p:sp>
      <p:pic>
        <p:nvPicPr>
          <p:cNvPr id="2050" name="Picture 2" descr="Huayi 5x7ft tavole di legno verticale con il cuore sfondo tessuto di arte  prop fotografia neonato sfondo xt 5663|wood plank|newborn  backgroundbackground newborn - AliExpress">
            <a:extLst>
              <a:ext uri="{FF2B5EF4-FFF2-40B4-BE49-F238E27FC236}">
                <a16:creationId xmlns:a16="http://schemas.microsoft.com/office/drawing/2014/main" id="{CCE3F15C-E13B-4615-B226-11811C2743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2444"/>
          <a:stretch/>
        </p:blipFill>
        <p:spPr bwMode="auto">
          <a:xfrm>
            <a:off x="616737" y="621793"/>
            <a:ext cx="4376501" cy="561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" name="Rectangle 193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95" name="Straight Connector 194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Straight Connector 195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Straight Connector 196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70E50514-20F5-4FA2-AA86-F3282943F003}"/>
              </a:ext>
            </a:extLst>
          </p:cNvPr>
          <p:cNvSpPr txBox="1"/>
          <p:nvPr/>
        </p:nvSpPr>
        <p:spPr>
          <a:xfrm>
            <a:off x="1243632" y="1559768"/>
            <a:ext cx="5068568" cy="31353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83000"/>
              </a:lnSpc>
              <a:spcBef>
                <a:spcPct val="0"/>
              </a:spcBef>
              <a:spcAft>
                <a:spcPts val="800"/>
              </a:spcAft>
            </a:pPr>
            <a:endParaRPr lang="en-US" sz="6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15205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9609B75-B6C4-4CC4-B7B3-4F19E28A9BB6}"/>
              </a:ext>
            </a:extLst>
          </p:cNvPr>
          <p:cNvSpPr txBox="1"/>
          <p:nvPr/>
        </p:nvSpPr>
        <p:spPr>
          <a:xfrm>
            <a:off x="665825" y="594804"/>
            <a:ext cx="6875517" cy="57268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b="1">
                <a:latin typeface="Twinkl Cursive Looped" panose="02000000000000000000" pitchFamily="2" charset="0"/>
              </a:rPr>
              <a:t>Our Motto:       </a:t>
            </a:r>
          </a:p>
          <a:p>
            <a:endParaRPr lang="en-GB" b="1">
              <a:latin typeface="Twinkl Cursive Looped" panose="02000000000000000000" pitchFamily="2" charset="0"/>
            </a:endParaRPr>
          </a:p>
          <a:p>
            <a:r>
              <a:rPr lang="en-GB" b="1">
                <a:latin typeface="Twinkl Cursive Looped" panose="02000000000000000000" pitchFamily="2" charset="0"/>
              </a:rPr>
              <a:t> </a:t>
            </a:r>
            <a:r>
              <a:rPr lang="en-GB" sz="1800" b="1"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en-GB" sz="1800" b="1">
                <a:solidFill>
                  <a:srgbClr val="00B050"/>
                </a:solidFill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Growing</a:t>
            </a:r>
            <a:r>
              <a:rPr lang="en-GB" sz="1800" b="1"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together at the</a:t>
            </a:r>
            <a:r>
              <a:rPr lang="en-GB" sz="1800" b="1">
                <a:solidFill>
                  <a:srgbClr val="FF0000"/>
                </a:solidFill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heart </a:t>
            </a:r>
            <a:r>
              <a:rPr lang="en-GB" sz="1800" b="1"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of </a:t>
            </a:r>
            <a:r>
              <a:rPr lang="en-GB" sz="1800" b="1">
                <a:solidFill>
                  <a:srgbClr val="0070C0"/>
                </a:solidFill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God’s community</a:t>
            </a:r>
            <a:r>
              <a:rPr lang="en-GB" sz="1800" b="1"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”  </a:t>
            </a:r>
          </a:p>
          <a:p>
            <a:endParaRPr lang="en-GB" b="1">
              <a:latin typeface="Twinkl Cursive Looped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1800" b="1">
              <a:effectLst/>
              <a:latin typeface="Twinkl Cursive Looped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b="1">
                <a:solidFill>
                  <a:srgbClr val="00B050"/>
                </a:solidFill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Growing: </a:t>
            </a:r>
            <a:r>
              <a:rPr lang="en-GB" sz="1800" b="1"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Hearts and minds, in </a:t>
            </a:r>
            <a:r>
              <a:rPr lang="en-GB" sz="1800" b="1">
                <a:solidFill>
                  <a:srgbClr val="FF0000"/>
                </a:solidFill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wisdom</a:t>
            </a:r>
            <a:r>
              <a:rPr lang="en-GB" sz="1800" b="1"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and knowledge</a:t>
            </a:r>
            <a:endParaRPr lang="en-GB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b="1">
                <a:solidFill>
                  <a:srgbClr val="FF0000"/>
                </a:solidFill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Heart:</a:t>
            </a:r>
            <a:r>
              <a:rPr lang="en-GB" sz="1800" b="1"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with a </a:t>
            </a:r>
            <a:r>
              <a:rPr lang="en-GB" sz="1800" b="1">
                <a:solidFill>
                  <a:srgbClr val="FF0000"/>
                </a:solidFill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love </a:t>
            </a:r>
            <a:r>
              <a:rPr lang="en-GB" sz="1800" b="1"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of God and his family, </a:t>
            </a:r>
            <a:r>
              <a:rPr lang="en-GB" sz="1800" b="1">
                <a:solidFill>
                  <a:srgbClr val="FF0000"/>
                </a:solidFill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love </a:t>
            </a:r>
            <a:r>
              <a:rPr lang="en-GB" sz="1800" b="1"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of learning and life</a:t>
            </a:r>
            <a:endParaRPr lang="en-GB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b="1">
                <a:solidFill>
                  <a:srgbClr val="0070C0"/>
                </a:solidFill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God’s community: </a:t>
            </a:r>
            <a:r>
              <a:rPr lang="en-GB" sz="1800" b="1"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as friends, family, school, church and global community</a:t>
            </a:r>
            <a:endParaRPr lang="en-GB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1800" b="1">
              <a:effectLst/>
              <a:latin typeface="Twinkl Cursive Looped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b="1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Our Vision: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b="1"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en-GB" sz="1800" b="1">
                <a:solidFill>
                  <a:srgbClr val="FF0000"/>
                </a:solidFill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Love</a:t>
            </a:r>
            <a:r>
              <a:rPr lang="en-GB" sz="1800" b="1"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never fails” 1 Corinthians 13:8</a:t>
            </a:r>
            <a:endParaRPr lang="en-GB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b="1"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“For the Lord gives </a:t>
            </a:r>
            <a:r>
              <a:rPr lang="en-GB" sz="1800" b="1">
                <a:solidFill>
                  <a:srgbClr val="FF0000"/>
                </a:solidFill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wisdom</a:t>
            </a:r>
            <a:r>
              <a:rPr lang="en-GB" sz="1800" b="1"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: from his mouth comes knowledge and understanding”    Proverbs 2:6</a:t>
            </a:r>
            <a:endParaRPr lang="en-GB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b="1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So what is our promise to children at this school?</a:t>
            </a:r>
          </a:p>
          <a:p>
            <a:endParaRPr lang="en-GB" sz="1800" b="1">
              <a:effectLst/>
              <a:latin typeface="Twinkl Cursive Looped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b="1">
              <a:latin typeface="Twinkl Cursive Looped" panose="02000000000000000000" pitchFamily="2" charset="0"/>
            </a:endParaRPr>
          </a:p>
        </p:txBody>
      </p:sp>
      <p:pic>
        <p:nvPicPr>
          <p:cNvPr id="3074" name="Picture 2" descr="North Star Teacher Resources - NS3086 Growing Hearts and Minds Bulletin  Board @ $12.99 sugg. retail. Includes 56 pre-cut hearts, 57 bonus hearts,  sign with post, blue birds and nest. Tree with">
            <a:extLst>
              <a:ext uri="{FF2B5EF4-FFF2-40B4-BE49-F238E27FC236}">
                <a16:creationId xmlns:a16="http://schemas.microsoft.com/office/drawing/2014/main" id="{B761F911-9539-4A60-9373-55D256B898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1342" y="594804"/>
            <a:ext cx="4188542" cy="5449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0113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>
            <a:extLst>
              <a:ext uri="{FF2B5EF4-FFF2-40B4-BE49-F238E27FC236}">
                <a16:creationId xmlns:a16="http://schemas.microsoft.com/office/drawing/2014/main" id="{FDEF2B72-B8A5-4042-9775-BB1D6B1CC15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1417834" y="-587950"/>
            <a:ext cx="5777394" cy="7885473"/>
          </a:xfrm>
          <a:prstGeom prst="roundRect">
            <a:avLst>
              <a:gd name="adj" fmla="val 13032"/>
            </a:avLst>
          </a:prstGeom>
          <a:solidFill>
            <a:schemeClr val="bg1"/>
          </a:solidFill>
          <a:ln w="57150">
            <a:solidFill>
              <a:srgbClr val="0070C0"/>
            </a:solidFill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600" b="1">
                <a:solidFill>
                  <a:srgbClr val="0066FF"/>
                </a:solidFill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en-GB" sz="2600" b="1">
                <a:solidFill>
                  <a:srgbClr val="FF0000"/>
                </a:solidFill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HEART</a:t>
            </a:r>
            <a:r>
              <a:rPr lang="en-GB" sz="2600" b="1">
                <a:solidFill>
                  <a:srgbClr val="0066FF"/>
                </a:solidFill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of our school:</a:t>
            </a:r>
            <a:endParaRPr lang="en-GB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800" b="1">
                <a:solidFill>
                  <a:srgbClr val="FF0000"/>
                </a:solidFill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n-GB" sz="2800" b="1">
                <a:solidFill>
                  <a:srgbClr val="0066FF"/>
                </a:solidFill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– H</a:t>
            </a:r>
            <a:r>
              <a:rPr lang="en-GB" sz="2800" b="1"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elping children prepare for life, growing with God.</a:t>
            </a:r>
            <a:endParaRPr lang="en-GB" sz="2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800" b="1">
                <a:solidFill>
                  <a:srgbClr val="FF0000"/>
                </a:solidFill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en-GB" sz="2800" b="1">
                <a:solidFill>
                  <a:srgbClr val="0066FF"/>
                </a:solidFill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– E</a:t>
            </a:r>
            <a:r>
              <a:rPr lang="en-GB" sz="2800" b="1"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mbracing Christian Values.</a:t>
            </a:r>
            <a:endParaRPr lang="en-GB" sz="2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800" b="1">
                <a:solidFill>
                  <a:srgbClr val="FF0000"/>
                </a:solidFill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GB" sz="2800" b="1">
                <a:solidFill>
                  <a:srgbClr val="0066FF"/>
                </a:solidFill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- A</a:t>
            </a:r>
            <a:r>
              <a:rPr lang="en-GB" sz="2800" b="1"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chievement for all.</a:t>
            </a:r>
            <a:endParaRPr lang="en-GB" sz="2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800" b="1">
                <a:solidFill>
                  <a:srgbClr val="FF0000"/>
                </a:solidFill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en-GB" sz="2800" b="1">
                <a:solidFill>
                  <a:srgbClr val="0066FF"/>
                </a:solidFill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- R</a:t>
            </a:r>
            <a:r>
              <a:rPr lang="en-GB" sz="2800" b="1"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eading at the </a:t>
            </a:r>
            <a:r>
              <a:rPr lang="en-GB" sz="2800" b="1">
                <a:solidFill>
                  <a:srgbClr val="FF0000"/>
                </a:solidFill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heart</a:t>
            </a:r>
            <a:r>
              <a:rPr lang="en-GB" sz="2800" b="1"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of our school</a:t>
            </a:r>
            <a:endParaRPr lang="en-GB" sz="2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800" b="1">
                <a:solidFill>
                  <a:srgbClr val="FF0000"/>
                </a:solidFill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GB" sz="2800" b="1">
                <a:solidFill>
                  <a:srgbClr val="0066FF"/>
                </a:solidFill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– T</a:t>
            </a:r>
            <a:r>
              <a:rPr lang="en-GB" sz="2800" b="1"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eaching a knowledge rich curriculum.</a:t>
            </a:r>
            <a:endParaRPr lang="en-GB" sz="2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1400" i="1">
                <a:solidFill>
                  <a:srgbClr val="FFFFFF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100" name="Picture 4" descr="Decorative tree with hearts Wall Mural • Pixers® - We live to change">
            <a:extLst>
              <a:ext uri="{FF2B5EF4-FFF2-40B4-BE49-F238E27FC236}">
                <a16:creationId xmlns:a16="http://schemas.microsoft.com/office/drawing/2014/main" id="{E2D57D91-2D8C-462B-93EB-BBF61C7449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7419" y="301727"/>
            <a:ext cx="3612126" cy="666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44211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Decorative tree with hearts Wall Mural • Pixers® - We live to change">
            <a:extLst>
              <a:ext uri="{FF2B5EF4-FFF2-40B4-BE49-F238E27FC236}">
                <a16:creationId xmlns:a16="http://schemas.microsoft.com/office/drawing/2014/main" id="{E2D57D91-2D8C-462B-93EB-BBF61C7449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7419" y="301727"/>
            <a:ext cx="3612126" cy="666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2C07EED-C55D-48AE-9773-E93DEE479E5A}"/>
              </a:ext>
            </a:extLst>
          </p:cNvPr>
          <p:cNvSpPr txBox="1"/>
          <p:nvPr/>
        </p:nvSpPr>
        <p:spPr>
          <a:xfrm>
            <a:off x="550416" y="390618"/>
            <a:ext cx="7679184" cy="62478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2000" b="1">
                <a:latin typeface="Twinkl Cursive Looped" panose="02000000000000000000" pitchFamily="2" charset="0"/>
              </a:rPr>
              <a:t>Reflection – Why do you think we say HEART?</a:t>
            </a:r>
          </a:p>
          <a:p>
            <a:r>
              <a:rPr lang="en-GB" sz="2000" b="1">
                <a:latin typeface="Twinkl Cursive Looped" panose="02000000000000000000" pitchFamily="2" charset="0"/>
              </a:rPr>
              <a:t>Which can you remember…test your teacher.</a:t>
            </a:r>
          </a:p>
          <a:p>
            <a:r>
              <a:rPr lang="en-GB" sz="7200" b="1">
                <a:solidFill>
                  <a:srgbClr val="FF0000"/>
                </a:solidFill>
                <a:latin typeface="Twinkl Cursive Looped" panose="02000000000000000000" pitchFamily="2" charset="0"/>
              </a:rPr>
              <a:t>H</a:t>
            </a:r>
          </a:p>
          <a:p>
            <a:r>
              <a:rPr lang="en-GB" sz="7200" b="1">
                <a:solidFill>
                  <a:srgbClr val="FF0000"/>
                </a:solidFill>
                <a:latin typeface="Twinkl Cursive Looped" panose="02000000000000000000" pitchFamily="2" charset="0"/>
              </a:rPr>
              <a:t>E</a:t>
            </a:r>
          </a:p>
          <a:p>
            <a:r>
              <a:rPr lang="en-GB" sz="7200" b="1">
                <a:solidFill>
                  <a:srgbClr val="FF0000"/>
                </a:solidFill>
                <a:latin typeface="Twinkl Cursive Looped" panose="02000000000000000000" pitchFamily="2" charset="0"/>
              </a:rPr>
              <a:t>A</a:t>
            </a:r>
          </a:p>
          <a:p>
            <a:r>
              <a:rPr lang="en-GB" sz="7200" b="1">
                <a:solidFill>
                  <a:srgbClr val="FF0000"/>
                </a:solidFill>
                <a:latin typeface="Twinkl Cursive Looped" panose="02000000000000000000" pitchFamily="2" charset="0"/>
              </a:rPr>
              <a:t>R</a:t>
            </a:r>
          </a:p>
          <a:p>
            <a:r>
              <a:rPr lang="en-GB" sz="7200" b="1">
                <a:solidFill>
                  <a:srgbClr val="FF0000"/>
                </a:solidFill>
                <a:latin typeface="Twinkl Cursive Looped" panose="02000000000000000000" pitchFamily="2" charset="0"/>
              </a:rPr>
              <a:t>T</a:t>
            </a:r>
          </a:p>
        </p:txBody>
      </p:sp>
    </p:spTree>
    <p:extLst>
      <p:ext uri="{BB962C8B-B14F-4D97-AF65-F5344CB8AC3E}">
        <p14:creationId xmlns:p14="http://schemas.microsoft.com/office/powerpoint/2010/main" val="7224789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47276" y="1557228"/>
            <a:ext cx="7196041" cy="4406250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r>
              <a:rPr lang="en-GB" sz="2600" b="1"/>
              <a:t>Please bow your heads and put your hands together, or sit quietly to reflect.</a:t>
            </a:r>
          </a:p>
          <a:p>
            <a:endParaRPr lang="en-GB"/>
          </a:p>
          <a:p>
            <a:endParaRPr lang="en-GB" b="1"/>
          </a:p>
          <a:p>
            <a:endParaRPr lang="en-GB" b="1"/>
          </a:p>
          <a:p>
            <a:r>
              <a:rPr lang="en-GB" b="1"/>
              <a:t>Prayer: </a:t>
            </a:r>
          </a:p>
          <a:p>
            <a:r>
              <a:rPr lang="en-GB" sz="2800" b="1">
                <a:latin typeface="Twinkl Cursive Looped"/>
              </a:rPr>
              <a:t>Dear </a:t>
            </a:r>
            <a:r>
              <a:rPr lang="en-GB" sz="2800" b="1">
                <a:solidFill>
                  <a:srgbClr val="0D0D0D"/>
                </a:solidFill>
                <a:latin typeface="Twinkl Cursive Looped"/>
              </a:rPr>
              <a:t>God,</a:t>
            </a:r>
          </a:p>
          <a:p>
            <a:r>
              <a:rPr lang="en-GB" sz="2800" b="1">
                <a:solidFill>
                  <a:srgbClr val="0D0D0D"/>
                </a:solidFill>
                <a:latin typeface="Twinkl Cursive Looped"/>
              </a:rPr>
              <a:t>Please help us to know how we are loved and cared for, in school, our home and in your world.</a:t>
            </a:r>
          </a:p>
          <a:p>
            <a:r>
              <a:rPr lang="en-GB" sz="2800" b="1">
                <a:solidFill>
                  <a:srgbClr val="0D0D0D"/>
                </a:solidFill>
                <a:latin typeface="Twinkl Cursive Looped"/>
              </a:rPr>
              <a:t>Thank you for letting us know that love never fails.</a:t>
            </a:r>
          </a:p>
          <a:p>
            <a:r>
              <a:rPr lang="en-GB" sz="2800" b="1">
                <a:latin typeface="Twinkl Cursive Looped"/>
              </a:rPr>
              <a:t> Guide us in your light, now and forever.</a:t>
            </a:r>
            <a:endParaRPr lang="en-GB" sz="2800" b="1">
              <a:latin typeface="Twinkl Cursive Looped" panose="02000000000000000000" pitchFamily="2" charset="0"/>
            </a:endParaRPr>
          </a:p>
          <a:p>
            <a:r>
              <a:rPr lang="en-GB" sz="2800" b="1">
                <a:latin typeface="Twinkl Cursive Looped"/>
              </a:rPr>
              <a:t>Amen.</a:t>
            </a:r>
            <a:endParaRPr lang="en-GB" sz="2800">
              <a:latin typeface="Twinkl Cursive Looped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800" b="1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48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en-GB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4" descr="A group of people around each other&#10;&#10;Description automatically generated">
            <a:extLst>
              <a:ext uri="{FF2B5EF4-FFF2-40B4-BE49-F238E27FC236}">
                <a16:creationId xmlns:a16="http://schemas.microsoft.com/office/drawing/2014/main" id="{7CB1009C-7030-4BBD-BE8F-7D01BE1BD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569" y="859813"/>
            <a:ext cx="3090159" cy="4950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148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Collective worship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3696930"/>
            <a:ext cx="3793642" cy="2005452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>
                <a:solidFill>
                  <a:schemeClr val="tx1"/>
                </a:solidFill>
                <a:latin typeface="Twinkl Cursive Looped"/>
              </a:rPr>
              <a:t>The value of </a:t>
            </a:r>
            <a:r>
              <a:rPr lang="en-GB" sz="2400" b="1">
                <a:solidFill>
                  <a:srgbClr val="00B0F0"/>
                </a:solidFill>
                <a:latin typeface="Twinkl Cursive Looped"/>
              </a:rPr>
              <a:t>Truthfulness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>
                <a:solidFill>
                  <a:schemeClr val="tx1"/>
                </a:solidFill>
                <a:latin typeface="Twinkl Cursive Looped"/>
              </a:rPr>
              <a:t>“The truth will set you free” John 8:32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>
                <a:solidFill>
                  <a:schemeClr val="tx1"/>
                </a:solidFill>
                <a:latin typeface="Twinkl Cursive Looped"/>
              </a:rPr>
              <a:t>Worship 5-Class worship</a:t>
            </a:r>
          </a:p>
        </p:txBody>
      </p:sp>
      <p:pic>
        <p:nvPicPr>
          <p:cNvPr id="4" name="Picture 2" descr="Adam, Eve, the Gospel, and the Truthfulness of Scripture - Servants of Grace">
            <a:extLst>
              <a:ext uri="{FF2B5EF4-FFF2-40B4-BE49-F238E27FC236}">
                <a16:creationId xmlns:a16="http://schemas.microsoft.com/office/drawing/2014/main" id="{448DE344-6228-4A77-8FEE-B9B454DAFF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210" y="0"/>
            <a:ext cx="752979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56013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AnalogousFromDarkSeedLeftStep">
      <a:dk1>
        <a:srgbClr val="000000"/>
      </a:dk1>
      <a:lt1>
        <a:srgbClr val="FFFFFF"/>
      </a:lt1>
      <a:dk2>
        <a:srgbClr val="413424"/>
      </a:dk2>
      <a:lt2>
        <a:srgbClr val="E7E2E8"/>
      </a:lt2>
      <a:accent1>
        <a:srgbClr val="5CB346"/>
      </a:accent1>
      <a:accent2>
        <a:srgbClr val="83B03A"/>
      </a:accent2>
      <a:accent3>
        <a:srgbClr val="A8A442"/>
      </a:accent3>
      <a:accent4>
        <a:srgbClr val="B17C3B"/>
      </a:accent4>
      <a:accent5>
        <a:srgbClr val="C35C4D"/>
      </a:accent5>
      <a:accent6>
        <a:srgbClr val="B13B5D"/>
      </a:accent6>
      <a:hlink>
        <a:srgbClr val="C06742"/>
      </a:hlink>
      <a:folHlink>
        <a:srgbClr val="7F7F7F"/>
      </a:folHlink>
    </a:clrScheme>
    <a:fontScheme name="Savon">
      <a:majorFont>
        <a:latin typeface="Speak Pro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Selawik Ligh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6D481D1737C624789CDC0062E470A3A" ma:contentTypeVersion="13" ma:contentTypeDescription="Create a new document." ma:contentTypeScope="" ma:versionID="d26b80e2856aa474da297d112e903c48">
  <xsd:schema xmlns:xsd="http://www.w3.org/2001/XMLSchema" xmlns:xs="http://www.w3.org/2001/XMLSchema" xmlns:p="http://schemas.microsoft.com/office/2006/metadata/properties" xmlns:ns2="cdfd068b-20d5-4086-86dc-bd85d8e86094" xmlns:ns3="598a01a8-5d69-453e-ab46-27cc0e5f55aa" targetNamespace="http://schemas.microsoft.com/office/2006/metadata/properties" ma:root="true" ma:fieldsID="1b62f07d30fda779dd0c828ce44172a9" ns2:_="" ns3:_="">
    <xsd:import namespace="cdfd068b-20d5-4086-86dc-bd85d8e86094"/>
    <xsd:import namespace="598a01a8-5d69-453e-ab46-27cc0e5f55aa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fd068b-20d5-4086-86dc-bd85d8e8609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8a01a8-5d69-453e-ab46-27cc0e5f55a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A39BD5F-4615-4779-A4A7-0E224793014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E70E69A-8B7C-4B71-B0E4-6C6CF8A25C5E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C818033D-CEEC-4558-9411-D1C852AFE2A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dfd068b-20d5-4086-86dc-bd85d8e86094"/>
    <ds:schemaRef ds:uri="598a01a8-5d69-453e-ab46-27cc0e5f55a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635</Words>
  <Application>Microsoft Office PowerPoint</Application>
  <PresentationFormat>Widescreen</PresentationFormat>
  <Paragraphs>129</Paragraphs>
  <Slides>28</Slides>
  <Notes>0</Notes>
  <HiddenSlides>0</HiddenSlides>
  <MMClips>4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Calibri</vt:lpstr>
      <vt:lpstr>Calibri Light</vt:lpstr>
      <vt:lpstr>Garamond</vt:lpstr>
      <vt:lpstr>Selawik Light</vt:lpstr>
      <vt:lpstr>Speak Pro</vt:lpstr>
      <vt:lpstr>Twinkl Cursive Looped</vt:lpstr>
      <vt:lpstr>SavonVTI</vt:lpstr>
      <vt:lpstr>Collective worship </vt:lpstr>
      <vt:lpstr>PowerPoint Presentation</vt:lpstr>
      <vt:lpstr>Love never fails  1 Corinthians 13:8  For the Lord gives wisdom: from his mouth comes knowledge and understanding Proverbs 2:6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Collective worship </vt:lpstr>
      <vt:lpstr>PowerPoint Presentation</vt:lpstr>
      <vt:lpstr>Which  letter means a lot to you?</vt:lpstr>
      <vt:lpstr>PowerPoint Presentation</vt:lpstr>
      <vt:lpstr>Collective worship </vt:lpstr>
      <vt:lpstr>PowerPoint Presentation</vt:lpstr>
      <vt:lpstr>PowerPoint Presentation</vt:lpstr>
      <vt:lpstr>Especially for key stage 1  –The butterfly song</vt:lpstr>
      <vt:lpstr>Children’s choice</vt:lpstr>
      <vt:lpstr>PowerPoint Presentation</vt:lpstr>
      <vt:lpstr>Collective worship </vt:lpstr>
      <vt:lpstr>Reflection </vt:lpstr>
      <vt:lpstr>Celebration Collective worship </vt:lpstr>
      <vt:lpstr>Birthdays….Happy Birthday to YOU.</vt:lpstr>
      <vt:lpstr>Personal Development Awards</vt:lpstr>
      <vt:lpstr>PowerPoint Presentation</vt:lpstr>
      <vt:lpstr>Head Teacher Awards </vt:lpstr>
      <vt:lpstr>Reminders: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Collective worship</dc:title>
  <dc:creator>karen mowbray</dc:creator>
  <cp:lastModifiedBy>Hannah Smith</cp:lastModifiedBy>
  <cp:revision>1</cp:revision>
  <dcterms:created xsi:type="dcterms:W3CDTF">2020-08-15T12:15:28Z</dcterms:created>
  <dcterms:modified xsi:type="dcterms:W3CDTF">2021-10-15T13:48:54Z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0x01010016D481D1737C624789CDC0062E470A3A</vt:lpwstr>
  </property>
</Properties>
</file>