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4"/>
  </p:sldMasterIdLst>
  <p:notesMasterIdLst>
    <p:notesMasterId r:id="rId33"/>
  </p:notesMasterIdLst>
  <p:sldIdLst>
    <p:sldId id="256" r:id="rId5"/>
    <p:sldId id="257" r:id="rId6"/>
    <p:sldId id="266" r:id="rId7"/>
    <p:sldId id="301" r:id="rId8"/>
    <p:sldId id="305" r:id="rId9"/>
    <p:sldId id="261" r:id="rId10"/>
    <p:sldId id="294" r:id="rId11"/>
    <p:sldId id="269" r:id="rId12"/>
    <p:sldId id="304" r:id="rId13"/>
    <p:sldId id="303" r:id="rId14"/>
    <p:sldId id="296" r:id="rId15"/>
    <p:sldId id="297" r:id="rId16"/>
    <p:sldId id="274" r:id="rId17"/>
    <p:sldId id="307" r:id="rId18"/>
    <p:sldId id="309" r:id="rId19"/>
    <p:sldId id="308" r:id="rId20"/>
    <p:sldId id="277" r:id="rId21"/>
    <p:sldId id="299" r:id="rId22"/>
    <p:sldId id="295" r:id="rId23"/>
    <p:sldId id="281" r:id="rId24"/>
    <p:sldId id="300" r:id="rId25"/>
    <p:sldId id="286" r:id="rId26"/>
    <p:sldId id="284" r:id="rId27"/>
    <p:sldId id="283" r:id="rId28"/>
    <p:sldId id="310" r:id="rId29"/>
    <p:sldId id="289" r:id="rId30"/>
    <p:sldId id="287" r:id="rId31"/>
    <p:sldId id="288" r:id="rId32"/>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11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21"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2051678D-E0B8-4F15-8A50-D59BD82A06CD}" type="datetimeFigureOut">
              <a:rPr lang="en-GB" smtClean="0"/>
              <a:t>23/02/2022</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DF8E537D-E2CA-4F10-A9B6-904994B19739}" type="slidenum">
              <a:rPr lang="en-GB" smtClean="0"/>
              <a:t>‹#›</a:t>
            </a:fld>
            <a:endParaRPr lang="en-GB"/>
          </a:p>
        </p:txBody>
      </p:sp>
    </p:spTree>
    <p:extLst>
      <p:ext uri="{BB962C8B-B14F-4D97-AF65-F5344CB8AC3E}">
        <p14:creationId xmlns:p14="http://schemas.microsoft.com/office/powerpoint/2010/main" val="26341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2/23/2022</a:t>
            </a:fld>
            <a:endParaRPr lang="en-US"/>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471927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4F40B7-36AB-4376-BE14-EF7004D79BB9}" type="datetime1">
              <a:rPr lang="en-US" smtClean="0"/>
              <a:t>2/23/2022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420581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F87CAB8-DCAE-46A5-AADA-B3FAD11A54E0}" type="datetime1">
              <a:rPr lang="en-US" smtClean="0"/>
              <a:t>2/23/2022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270008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32B432-ACDA-4023-A761-2BAB76577B62}" type="datetime1">
              <a:rPr lang="en-US" smtClean="0"/>
              <a:t>2/23/2022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309739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2/23/2022</a:t>
            </a:fld>
            <a:endParaRPr lang="en-US"/>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73534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9186D26-FA5F-4637-B602-B7C2DC34CFD4}" type="datetime1">
              <a:rPr lang="en-US" smtClean="0"/>
              <a:t>2/23/2022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88837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7F15D8-96D1-4781-BC50-CA8A088B2FE4}" type="datetime1">
              <a:rPr lang="en-US" smtClean="0"/>
              <a:t>2/23/2022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812437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9A96C99-B8F8-4528-BD05-0E16E943DC09}" type="datetime1">
              <a:rPr lang="en-US" smtClean="0"/>
              <a:t>2/23/2022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553560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2/23/2022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245148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2/23/2022</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2498783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2/23/2022</a:t>
            </a:fld>
            <a:endParaRPr lang="en-US"/>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02067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2/23/2022</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72839694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77" r:id="rId5"/>
    <p:sldLayoutId id="2147483683" r:id="rId6"/>
    <p:sldLayoutId id="2147483684" r:id="rId7"/>
    <p:sldLayoutId id="2147483688" r:id="rId8"/>
    <p:sldLayoutId id="2147483687" r:id="rId9"/>
    <p:sldLayoutId id="2147483686" r:id="rId10"/>
    <p:sldLayoutId id="2147483678" r:id="rId11"/>
  </p:sldLayoutIdLst>
  <p:hf sldNum="0" hdr="0" ftr="0" dt="0"/>
  <p:txStyles>
    <p:titleStyle>
      <a:lvl1pPr algn="l" defTabSz="914400" rtl="0" eaLnBrk="1" latinLnBrk="0" hangingPunct="1">
        <a:lnSpc>
          <a:spcPct val="90000"/>
        </a:lnSpc>
        <a:spcBef>
          <a:spcPct val="0"/>
        </a:spcBef>
        <a:buNone/>
        <a:defRPr lang="en-US" sz="4000" b="1"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3pPr>
      <a:lvl4pPr marL="100584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4pPr>
      <a:lvl5pPr marL="128016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6.xml"/><Relationship Id="rId1" Type="http://schemas.openxmlformats.org/officeDocument/2006/relationships/video" Target="https://www.youtube.com/embed/2zr9SMm1glI?feature=oembed"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7.xml"/><Relationship Id="rId1" Type="http://schemas.openxmlformats.org/officeDocument/2006/relationships/video" Target="https://www.youtube.com/embed/tPl2q2Ha3qE?feature=oembed"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6.xml"/><Relationship Id="rId1" Type="http://schemas.openxmlformats.org/officeDocument/2006/relationships/video" Target="https://www.youtube.com/embed/9bO0d17ZZ4g?feature=oembed"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emf"/><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7.xml"/><Relationship Id="rId1" Type="http://schemas.openxmlformats.org/officeDocument/2006/relationships/video" Target="https://www.youtube.com/embed/tPl2q2Ha3qE?feature=oembed"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6.xml"/><Relationship Id="rId1" Type="http://schemas.openxmlformats.org/officeDocument/2006/relationships/video" Target="https://www.youtube.com/embed/2zr9SMm1glI?feature=oembed"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1.xml"/><Relationship Id="rId1" Type="http://schemas.openxmlformats.org/officeDocument/2006/relationships/video" Target="https://www.youtube.com/embed/tPl2q2Ha3qE?feature=oembe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005452"/>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00B0F0"/>
                </a:solidFill>
                <a:latin typeface="Twinkl Cursive Looped"/>
              </a:rPr>
              <a:t>Justice</a:t>
            </a:r>
          </a:p>
          <a:p>
            <a:pPr>
              <a:lnSpc>
                <a:spcPct val="100000"/>
              </a:lnSpc>
              <a:spcAft>
                <a:spcPts val="600"/>
              </a:spcAft>
            </a:pPr>
            <a:r>
              <a:rPr lang="en-GB" sz="2400" dirty="0">
                <a:solidFill>
                  <a:schemeClr val="tx1"/>
                </a:solidFill>
                <a:latin typeface="Twinkl Cursive Looped"/>
              </a:rPr>
              <a:t>“Hold fast to </a:t>
            </a:r>
            <a:r>
              <a:rPr lang="en-GB" sz="2400" b="1" dirty="0">
                <a:solidFill>
                  <a:srgbClr val="FF0000"/>
                </a:solidFill>
                <a:latin typeface="Twinkl Cursive Looped"/>
              </a:rPr>
              <a:t>love</a:t>
            </a:r>
            <a:r>
              <a:rPr lang="en-GB" sz="2400" dirty="0">
                <a:solidFill>
                  <a:schemeClr val="tx1"/>
                </a:solidFill>
                <a:latin typeface="Twinkl Cursive Looped"/>
              </a:rPr>
              <a:t> and </a:t>
            </a:r>
            <a:r>
              <a:rPr lang="en-GB" sz="2400" b="1" dirty="0">
                <a:solidFill>
                  <a:srgbClr val="00B0F0"/>
                </a:solidFill>
                <a:latin typeface="Twinkl Cursive Looped"/>
              </a:rPr>
              <a:t>justice</a:t>
            </a:r>
            <a:r>
              <a:rPr lang="en-GB" sz="2400" dirty="0">
                <a:solidFill>
                  <a:schemeClr val="tx1"/>
                </a:solidFill>
                <a:latin typeface="Twinkl Cursive Looped"/>
              </a:rPr>
              <a:t> Hosea 12:6  </a:t>
            </a:r>
          </a:p>
          <a:p>
            <a:pPr>
              <a:lnSpc>
                <a:spcPct val="100000"/>
              </a:lnSpc>
              <a:spcAft>
                <a:spcPts val="600"/>
              </a:spcAft>
            </a:pPr>
            <a:r>
              <a:rPr lang="en-GB" sz="2400" b="1" dirty="0">
                <a:solidFill>
                  <a:schemeClr val="tx1"/>
                </a:solidFill>
                <a:latin typeface="Twinkl Cursive Looped"/>
              </a:rPr>
              <a:t>Worship 3:</a:t>
            </a:r>
          </a:p>
        </p:txBody>
      </p:sp>
      <p:pic>
        <p:nvPicPr>
          <p:cNvPr id="1026" name="Picture 2" descr="Engaging Orr-Ewing&amp;#39;s “What does love cause us to feel about perpetrators?”  – Reforming Hell">
            <a:extLst>
              <a:ext uri="{FF2B5EF4-FFF2-40B4-BE49-F238E27FC236}">
                <a16:creationId xmlns:a16="http://schemas.microsoft.com/office/drawing/2014/main" id="{8E673C84-6F1F-467F-826B-A31839C872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0473" y="0"/>
            <a:ext cx="766152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949187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557228"/>
            <a:ext cx="5355264" cy="4406250"/>
          </a:xfrm>
        </p:spPr>
        <p:txBody>
          <a:bodyPr vert="horz" lIns="91440" tIns="45720" rIns="91440" bIns="45720" rtlCol="0" anchor="t">
            <a:normAutofit fontScale="77500" lnSpcReduction="20000"/>
          </a:bodyPr>
          <a:lstStyle/>
          <a:p>
            <a:endParaRPr lang="en-GB" dirty="0"/>
          </a:p>
          <a:p>
            <a:endParaRPr lang="en-GB" b="1" dirty="0"/>
          </a:p>
          <a:p>
            <a:endParaRPr lang="en-GB" b="1" dirty="0"/>
          </a:p>
          <a:p>
            <a:r>
              <a:rPr lang="en-GB" b="1" dirty="0"/>
              <a:t>Prayer: </a:t>
            </a:r>
          </a:p>
          <a:p>
            <a:r>
              <a:rPr lang="en-GB" sz="2800" b="1" dirty="0">
                <a:latin typeface="Twinkl Cursive Looped"/>
              </a:rPr>
              <a:t>Dear </a:t>
            </a:r>
            <a:r>
              <a:rPr lang="en-GB" sz="2800" b="1" dirty="0">
                <a:solidFill>
                  <a:srgbClr val="0D0D0D"/>
                </a:solidFill>
                <a:latin typeface="Twinkl Cursive Looped"/>
              </a:rPr>
              <a:t>God,</a:t>
            </a:r>
          </a:p>
          <a:p>
            <a:r>
              <a:rPr lang="en-GB" sz="2800" b="1" dirty="0">
                <a:latin typeface="Twinkl Cursive Looped"/>
              </a:rPr>
              <a:t>It is not always easy to know what to do when we see others treated unfairly. Help us to act and speak out. Help us to care for others.</a:t>
            </a:r>
          </a:p>
          <a:p>
            <a:r>
              <a:rPr lang="en-GB" sz="2800" b="1" dirty="0">
                <a:latin typeface="Twinkl Cursive Looped"/>
              </a:rPr>
              <a:t> Guide us in your light forever and always. </a:t>
            </a:r>
            <a:endParaRPr lang="en-GB" sz="2800" b="1" dirty="0">
              <a:latin typeface="Twinkl Cursive Looped" panose="02000000000000000000" pitchFamily="2" charset="0"/>
            </a:endParaRPr>
          </a:p>
          <a:p>
            <a:r>
              <a:rPr lang="en-GB" sz="2800" b="1" dirty="0">
                <a:latin typeface="Twinkl Cursive Looped"/>
              </a:rPr>
              <a:t>Amen.</a:t>
            </a:r>
            <a:endParaRPr lang="en-GB" sz="2800" dirty="0">
              <a:latin typeface="Twinkl Cursive Looped"/>
            </a:endParaRPr>
          </a:p>
          <a:p>
            <a:pPr>
              <a:lnSpc>
                <a:spcPct val="107000"/>
              </a:lnSpc>
              <a:spcAft>
                <a:spcPts val="800"/>
              </a:spcAft>
            </a:pPr>
            <a:r>
              <a:rPr lang="en-GB" sz="4800" b="1" dirty="0">
                <a:latin typeface="Twinkl Cursive Looped" panose="02000000000000000000" pitchFamily="2" charset="0"/>
                <a:ea typeface="Calibri" panose="020F0502020204030204" pitchFamily="34" charset="0"/>
                <a:cs typeface="Times New Roman" panose="02020603050405020304" pitchFamily="18" charset="0"/>
              </a:rPr>
              <a:t> </a:t>
            </a:r>
            <a:endParaRPr lang="en-GB" sz="4800" dirty="0">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endParaRPr lang="en-GB" dirty="0">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 name="Picture 4" descr="A group of people around each other&#10;&#10;Description automatically generated">
            <a:extLst>
              <a:ext uri="{FF2B5EF4-FFF2-40B4-BE49-F238E27FC236}">
                <a16:creationId xmlns:a16="http://schemas.microsoft.com/office/drawing/2014/main" id="{7CB1009C-7030-4BBD-BE8F-7D01BE1BD3B4}"/>
              </a:ext>
            </a:extLst>
          </p:cNvPr>
          <p:cNvPicPr>
            <a:picLocks noChangeAspect="1"/>
          </p:cNvPicPr>
          <p:nvPr/>
        </p:nvPicPr>
        <p:blipFill>
          <a:blip r:embed="rId2"/>
          <a:stretch>
            <a:fillRect/>
          </a:stretch>
        </p:blipFill>
        <p:spPr>
          <a:xfrm>
            <a:off x="993569" y="859813"/>
            <a:ext cx="3960420" cy="4950347"/>
          </a:xfrm>
          <a:prstGeom prst="rect">
            <a:avLst/>
          </a:prstGeom>
        </p:spPr>
      </p:pic>
    </p:spTree>
    <p:extLst>
      <p:ext uri="{BB962C8B-B14F-4D97-AF65-F5344CB8AC3E}">
        <p14:creationId xmlns:p14="http://schemas.microsoft.com/office/powerpoint/2010/main" val="993931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005452"/>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00B0F0"/>
                </a:solidFill>
                <a:latin typeface="Twinkl Cursive Looped"/>
              </a:rPr>
              <a:t>Justice</a:t>
            </a:r>
          </a:p>
          <a:p>
            <a:pPr>
              <a:lnSpc>
                <a:spcPct val="100000"/>
              </a:lnSpc>
              <a:spcAft>
                <a:spcPts val="600"/>
              </a:spcAft>
            </a:pPr>
            <a:r>
              <a:rPr lang="en-GB" sz="2400" dirty="0">
                <a:solidFill>
                  <a:schemeClr val="tx1"/>
                </a:solidFill>
                <a:latin typeface="Twinkl Cursive Looped"/>
              </a:rPr>
              <a:t>“Hold fast to </a:t>
            </a:r>
            <a:r>
              <a:rPr lang="en-GB" sz="2400" b="1" dirty="0">
                <a:solidFill>
                  <a:srgbClr val="FF0000"/>
                </a:solidFill>
                <a:latin typeface="Twinkl Cursive Looped"/>
              </a:rPr>
              <a:t>love</a:t>
            </a:r>
            <a:r>
              <a:rPr lang="en-GB" sz="2400" dirty="0">
                <a:solidFill>
                  <a:schemeClr val="tx1"/>
                </a:solidFill>
                <a:latin typeface="Twinkl Cursive Looped"/>
              </a:rPr>
              <a:t> and </a:t>
            </a:r>
            <a:r>
              <a:rPr lang="en-GB" sz="2400" b="1" dirty="0">
                <a:solidFill>
                  <a:srgbClr val="00B0F0"/>
                </a:solidFill>
                <a:latin typeface="Twinkl Cursive Looped"/>
              </a:rPr>
              <a:t>justice</a:t>
            </a:r>
            <a:r>
              <a:rPr lang="en-GB" sz="2400" dirty="0">
                <a:solidFill>
                  <a:schemeClr val="tx1"/>
                </a:solidFill>
                <a:latin typeface="Twinkl Cursive Looped"/>
              </a:rPr>
              <a:t> Hosea 12:6  </a:t>
            </a:r>
          </a:p>
          <a:p>
            <a:pPr>
              <a:lnSpc>
                <a:spcPct val="100000"/>
              </a:lnSpc>
              <a:spcAft>
                <a:spcPts val="600"/>
              </a:spcAft>
            </a:pPr>
            <a:r>
              <a:rPr lang="en-GB" sz="2400" b="1" dirty="0">
                <a:solidFill>
                  <a:schemeClr val="tx1"/>
                </a:solidFill>
                <a:latin typeface="Twinkl Cursive Looped"/>
              </a:rPr>
              <a:t>Worship 3: Wednesday</a:t>
            </a:r>
          </a:p>
          <a:p>
            <a:pPr>
              <a:lnSpc>
                <a:spcPct val="100000"/>
              </a:lnSpc>
              <a:spcAft>
                <a:spcPts val="600"/>
              </a:spcAft>
            </a:pPr>
            <a:r>
              <a:rPr lang="en-GB" sz="2400" b="1" dirty="0">
                <a:solidFill>
                  <a:schemeClr val="tx1"/>
                </a:solidFill>
                <a:latin typeface="Twinkl Cursive Looped"/>
              </a:rPr>
              <a:t>Praise  worship</a:t>
            </a:r>
          </a:p>
        </p:txBody>
      </p:sp>
      <p:pic>
        <p:nvPicPr>
          <p:cNvPr id="1026" name="Picture 2" descr="Engaging Orr-Ewing&amp;#39;s “What does love cause us to feel about perpetrators?”  – Reforming Hell">
            <a:extLst>
              <a:ext uri="{FF2B5EF4-FFF2-40B4-BE49-F238E27FC236}">
                <a16:creationId xmlns:a16="http://schemas.microsoft.com/office/drawing/2014/main" id="{8E673C84-6F1F-467F-826B-A31839C872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0473" y="0"/>
            <a:ext cx="766152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7985442"/>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Candle vigil to mark COVID-19 anniversary | North Bay Nugget">
            <a:extLst>
              <a:ext uri="{FF2B5EF4-FFF2-40B4-BE49-F238E27FC236}">
                <a16:creationId xmlns:a16="http://schemas.microsoft.com/office/drawing/2014/main" id="{DB8821FC-C373-401E-94F1-FC05BA65CC3C}"/>
              </a:ext>
            </a:extLst>
          </p:cNvPr>
          <p:cNvPicPr/>
          <p:nvPr/>
        </p:nvPicPr>
        <p:blipFill rotWithShape="1">
          <a:blip r:embed="rId2">
            <a:extLst>
              <a:ext uri="{28A0092B-C50C-407E-A947-70E740481C1C}">
                <a14:useLocalDpi xmlns:a14="http://schemas.microsoft.com/office/drawing/2010/main" val="0"/>
              </a:ext>
            </a:extLst>
          </a:blip>
          <a:srcRect t="18521" r="-2" b="24311"/>
          <a:stretch/>
        </p:blipFill>
        <p:spPr bwMode="auto">
          <a:xfrm>
            <a:off x="7531511" y="3351888"/>
            <a:ext cx="4660490" cy="3506112"/>
          </a:xfrm>
          <a:custGeom>
            <a:avLst/>
            <a:gdLst/>
            <a:ahLst/>
            <a:cxnLst/>
            <a:rect l="l" t="t" r="r" b="b"/>
            <a:pathLst>
              <a:path w="4397481" h="3351888">
                <a:moveTo>
                  <a:pt x="0" y="0"/>
                </a:moveTo>
                <a:lnTo>
                  <a:pt x="4397481" y="0"/>
                </a:lnTo>
                <a:lnTo>
                  <a:pt x="4397481" y="3351888"/>
                </a:lnTo>
                <a:lnTo>
                  <a:pt x="1552363" y="3351888"/>
                </a:lnTo>
                <a:close/>
              </a:path>
            </a:pathLst>
          </a:custGeom>
          <a:noFill/>
        </p:spPr>
      </p:pic>
      <p:pic>
        <p:nvPicPr>
          <p:cNvPr id="6" name="Picture 5" descr="Bible with a crown of thorns on a wooden table | Crown of thorns, Worship  backgrounds, Jesus christ images">
            <a:extLst>
              <a:ext uri="{FF2B5EF4-FFF2-40B4-BE49-F238E27FC236}">
                <a16:creationId xmlns:a16="http://schemas.microsoft.com/office/drawing/2014/main" id="{ED52DE9A-584E-423B-AE12-4AADD86ECD59}"/>
              </a:ext>
            </a:extLst>
          </p:cNvPr>
          <p:cNvPicPr/>
          <p:nvPr/>
        </p:nvPicPr>
        <p:blipFill rotWithShape="1">
          <a:blip r:embed="rId3">
            <a:extLst>
              <a:ext uri="{28A0092B-C50C-407E-A947-70E740481C1C}">
                <a14:useLocalDpi xmlns:a14="http://schemas.microsoft.com/office/drawing/2010/main" val="0"/>
              </a:ext>
            </a:extLst>
          </a:blip>
          <a:srcRect r="11302" b="2"/>
          <a:stretch/>
        </p:blipFill>
        <p:spPr bwMode="auto">
          <a:xfrm>
            <a:off x="20" y="10"/>
            <a:ext cx="9154673" cy="6863475"/>
          </a:xfrm>
          <a:custGeom>
            <a:avLst/>
            <a:gdLst/>
            <a:ahLst/>
            <a:cxnLst/>
            <a:rect l="l" t="t" r="r" b="b"/>
            <a:pathLst>
              <a:path w="9154693" h="6863485">
                <a:moveTo>
                  <a:pt x="0" y="0"/>
                </a:moveTo>
                <a:lnTo>
                  <a:pt x="5976000" y="0"/>
                </a:lnTo>
                <a:lnTo>
                  <a:pt x="9154693" y="6863485"/>
                </a:lnTo>
                <a:lnTo>
                  <a:pt x="0" y="6863485"/>
                </a:lnTo>
                <a:lnTo>
                  <a:pt x="0" y="0"/>
                </a:lnTo>
                <a:close/>
              </a:path>
            </a:pathLst>
          </a:custGeom>
          <a:noFill/>
        </p:spPr>
      </p:pic>
      <p:pic>
        <p:nvPicPr>
          <p:cNvPr id="7" name="Picture 6" descr="A picture containing text, sunset, outdoor, sun&#10;&#10;Description automatically generated">
            <a:extLst>
              <a:ext uri="{FF2B5EF4-FFF2-40B4-BE49-F238E27FC236}">
                <a16:creationId xmlns:a16="http://schemas.microsoft.com/office/drawing/2014/main" id="{F36B5C4A-EA04-4F5D-B459-354AC0F7B796}"/>
              </a:ext>
            </a:extLst>
          </p:cNvPr>
          <p:cNvPicPr/>
          <p:nvPr/>
        </p:nvPicPr>
        <p:blipFill rotWithShape="1">
          <a:blip r:embed="rId4">
            <a:extLst>
              <a:ext uri="{28A0092B-C50C-407E-A947-70E740481C1C}">
                <a14:useLocalDpi xmlns:a14="http://schemas.microsoft.com/office/drawing/2010/main" val="0"/>
              </a:ext>
            </a:extLst>
          </a:blip>
          <a:srcRect r="-2" b="797"/>
          <a:stretch/>
        </p:blipFill>
        <p:spPr bwMode="auto">
          <a:xfrm>
            <a:off x="5977142" y="5494"/>
            <a:ext cx="6214838" cy="3346394"/>
          </a:xfrm>
          <a:custGeom>
            <a:avLst/>
            <a:gdLst/>
            <a:ahLst/>
            <a:cxnLst/>
            <a:rect l="l" t="t" r="r" b="b"/>
            <a:pathLst>
              <a:path w="6023811" h="3346404">
                <a:moveTo>
                  <a:pt x="0" y="0"/>
                </a:moveTo>
                <a:lnTo>
                  <a:pt x="6023811" y="0"/>
                </a:lnTo>
                <a:lnTo>
                  <a:pt x="6023811" y="3346404"/>
                </a:lnTo>
                <a:lnTo>
                  <a:pt x="1549824" y="3346404"/>
                </a:lnTo>
                <a:close/>
              </a:path>
            </a:pathLst>
          </a:custGeom>
          <a:noFill/>
        </p:spPr>
      </p:pic>
      <p:sp>
        <p:nvSpPr>
          <p:cNvPr id="9" name="TextBox 8">
            <a:extLst>
              <a:ext uri="{FF2B5EF4-FFF2-40B4-BE49-F238E27FC236}">
                <a16:creationId xmlns:a16="http://schemas.microsoft.com/office/drawing/2014/main" id="{C197ABFF-1A72-4936-865E-7A86A78D513B}"/>
              </a:ext>
            </a:extLst>
          </p:cNvPr>
          <p:cNvSpPr txBox="1"/>
          <p:nvPr/>
        </p:nvSpPr>
        <p:spPr>
          <a:xfrm>
            <a:off x="97472" y="5836465"/>
            <a:ext cx="5879670" cy="686347"/>
          </a:xfrm>
          <a:prstGeom prst="rect">
            <a:avLst/>
          </a:prstGeom>
          <a:solidFill>
            <a:srgbClr val="000000">
              <a:alpha val="50000"/>
            </a:srgbClr>
          </a:solidFill>
          <a:ln>
            <a:noFill/>
          </a:ln>
        </p:spPr>
        <p:txBody>
          <a:bodyPr wrap="square" rtlCol="0">
            <a:noAutofit/>
          </a:bodyPr>
          <a:lstStyle/>
          <a:p>
            <a:pPr algn="ctr">
              <a:spcAft>
                <a:spcPts val="600"/>
              </a:spcAft>
            </a:pPr>
            <a:r>
              <a:rPr lang="en-GB" sz="2400">
                <a:solidFill>
                  <a:srgbClr val="FFFFFF"/>
                </a:solidFill>
              </a:rPr>
              <a:t>We think of God the Father who teaches us through his word.</a:t>
            </a:r>
          </a:p>
        </p:txBody>
      </p:sp>
      <p:sp>
        <p:nvSpPr>
          <p:cNvPr id="10" name="TextBox 9">
            <a:extLst>
              <a:ext uri="{FF2B5EF4-FFF2-40B4-BE49-F238E27FC236}">
                <a16:creationId xmlns:a16="http://schemas.microsoft.com/office/drawing/2014/main" id="{E69D528C-37E2-4F98-BE9F-A740D766B028}"/>
              </a:ext>
            </a:extLst>
          </p:cNvPr>
          <p:cNvSpPr txBox="1"/>
          <p:nvPr/>
        </p:nvSpPr>
        <p:spPr>
          <a:xfrm>
            <a:off x="6096000" y="2998636"/>
            <a:ext cx="6023811" cy="334639"/>
          </a:xfrm>
          <a:prstGeom prst="rect">
            <a:avLst/>
          </a:prstGeom>
          <a:solidFill>
            <a:srgbClr val="000000">
              <a:alpha val="50000"/>
            </a:srgbClr>
          </a:solidFill>
          <a:ln>
            <a:noFill/>
          </a:ln>
        </p:spPr>
        <p:txBody>
          <a:bodyPr wrap="square" rtlCol="0">
            <a:noAutofit/>
          </a:bodyPr>
          <a:lstStyle/>
          <a:p>
            <a:pPr algn="ctr">
              <a:spcAft>
                <a:spcPts val="600"/>
              </a:spcAft>
            </a:pPr>
            <a:r>
              <a:rPr lang="en-GB" sz="2000">
                <a:solidFill>
                  <a:srgbClr val="FFFFFF"/>
                </a:solidFill>
              </a:rPr>
              <a:t>We think of God’s son, Jesus who loves us</a:t>
            </a:r>
            <a:r>
              <a:rPr lang="en-GB" sz="1150">
                <a:solidFill>
                  <a:srgbClr val="FFFFFF"/>
                </a:solidFill>
              </a:rPr>
              <a:t>.</a:t>
            </a:r>
          </a:p>
        </p:txBody>
      </p:sp>
      <p:sp>
        <p:nvSpPr>
          <p:cNvPr id="11" name="TextBox 10">
            <a:extLst>
              <a:ext uri="{FF2B5EF4-FFF2-40B4-BE49-F238E27FC236}">
                <a16:creationId xmlns:a16="http://schemas.microsoft.com/office/drawing/2014/main" id="{ADFCD8AE-66F7-4A9D-8694-53D948B465C4}"/>
              </a:ext>
            </a:extLst>
          </p:cNvPr>
          <p:cNvSpPr txBox="1"/>
          <p:nvPr/>
        </p:nvSpPr>
        <p:spPr>
          <a:xfrm>
            <a:off x="7794499" y="6012044"/>
            <a:ext cx="4397481" cy="335188"/>
          </a:xfrm>
          <a:prstGeom prst="rect">
            <a:avLst/>
          </a:prstGeom>
          <a:solidFill>
            <a:srgbClr val="000000">
              <a:alpha val="50000"/>
            </a:srgbClr>
          </a:solidFill>
          <a:ln>
            <a:noFill/>
          </a:ln>
        </p:spPr>
        <p:txBody>
          <a:bodyPr wrap="square" rtlCol="0">
            <a:noAutofit/>
          </a:bodyPr>
          <a:lstStyle/>
          <a:p>
            <a:pPr algn="ctr">
              <a:spcAft>
                <a:spcPts val="600"/>
              </a:spcAft>
            </a:pPr>
            <a:r>
              <a:rPr lang="en-GB" sz="2400">
                <a:solidFill>
                  <a:srgbClr val="FFFFFF"/>
                </a:solidFill>
              </a:rPr>
              <a:t>We think of God, the Holy spirit, who guides us.</a:t>
            </a:r>
          </a:p>
        </p:txBody>
      </p:sp>
    </p:spTree>
    <p:extLst>
      <p:ext uri="{BB962C8B-B14F-4D97-AF65-F5344CB8AC3E}">
        <p14:creationId xmlns:p14="http://schemas.microsoft.com/office/powerpoint/2010/main" val="247727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64270-FD73-470D-A908-E493EDF295CE}"/>
              </a:ext>
            </a:extLst>
          </p:cNvPr>
          <p:cNvSpPr>
            <a:spLocks noGrp="1"/>
          </p:cNvSpPr>
          <p:nvPr>
            <p:ph type="title"/>
          </p:nvPr>
        </p:nvSpPr>
        <p:spPr>
          <a:xfrm>
            <a:off x="415047" y="341037"/>
            <a:ext cx="10058400" cy="729006"/>
          </a:xfrm>
        </p:spPr>
        <p:txBody>
          <a:bodyPr/>
          <a:lstStyle/>
          <a:p>
            <a:r>
              <a:rPr lang="en-GB" dirty="0"/>
              <a:t>Here I am Lord</a:t>
            </a:r>
          </a:p>
        </p:txBody>
      </p:sp>
      <p:pic>
        <p:nvPicPr>
          <p:cNvPr id="3" name="Online Media 2" title="I, the Lord of Sea and Sky (Here I Am, Lord - 3vv+refrain) [with lyrics for congregations]">
            <a:hlinkClick r:id="" action="ppaction://media"/>
            <a:extLst>
              <a:ext uri="{FF2B5EF4-FFF2-40B4-BE49-F238E27FC236}">
                <a16:creationId xmlns:a16="http://schemas.microsoft.com/office/drawing/2014/main" id="{3F0F73AF-E1DB-4151-9716-EFA027D3942F}"/>
              </a:ext>
            </a:extLst>
          </p:cNvPr>
          <p:cNvPicPr>
            <a:picLocks noRot="1" noChangeAspect="1"/>
          </p:cNvPicPr>
          <p:nvPr>
            <a:videoFile r:link="rId1"/>
          </p:nvPr>
        </p:nvPicPr>
        <p:blipFill>
          <a:blip r:embed="rId3"/>
          <a:stretch>
            <a:fillRect/>
          </a:stretch>
        </p:blipFill>
        <p:spPr>
          <a:xfrm>
            <a:off x="415047" y="1070043"/>
            <a:ext cx="11238689" cy="5340485"/>
          </a:xfrm>
          <a:prstGeom prst="rect">
            <a:avLst/>
          </a:prstGeom>
        </p:spPr>
      </p:pic>
    </p:spTree>
    <p:extLst>
      <p:ext uri="{BB962C8B-B14F-4D97-AF65-F5344CB8AC3E}">
        <p14:creationId xmlns:p14="http://schemas.microsoft.com/office/powerpoint/2010/main" val="4143048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Put A Little Love In Your Heart">
            <a:hlinkClick r:id="" action="ppaction://media"/>
            <a:extLst>
              <a:ext uri="{FF2B5EF4-FFF2-40B4-BE49-F238E27FC236}">
                <a16:creationId xmlns:a16="http://schemas.microsoft.com/office/drawing/2014/main" id="{566D22BF-0A2A-4F0D-8675-8BEEE339456B}"/>
              </a:ext>
            </a:extLst>
          </p:cNvPr>
          <p:cNvPicPr>
            <a:picLocks noRot="1" noChangeAspect="1"/>
          </p:cNvPicPr>
          <p:nvPr>
            <a:videoFile r:link="rId1"/>
          </p:nvPr>
        </p:nvPicPr>
        <p:blipFill>
          <a:blip r:embed="rId3"/>
          <a:stretch>
            <a:fillRect/>
          </a:stretch>
        </p:blipFill>
        <p:spPr>
          <a:xfrm>
            <a:off x="126460" y="0"/>
            <a:ext cx="12065540" cy="6858000"/>
          </a:xfrm>
          <a:prstGeom prst="rect">
            <a:avLst/>
          </a:prstGeom>
        </p:spPr>
      </p:pic>
    </p:spTree>
    <p:extLst>
      <p:ext uri="{BB962C8B-B14F-4D97-AF65-F5344CB8AC3E}">
        <p14:creationId xmlns:p14="http://schemas.microsoft.com/office/powerpoint/2010/main" val="3388389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64270-FD73-470D-A908-E493EDF295CE}"/>
              </a:ext>
            </a:extLst>
          </p:cNvPr>
          <p:cNvSpPr>
            <a:spLocks noGrp="1"/>
          </p:cNvSpPr>
          <p:nvPr>
            <p:ph type="title"/>
          </p:nvPr>
        </p:nvSpPr>
        <p:spPr>
          <a:xfrm>
            <a:off x="415047" y="341037"/>
            <a:ext cx="10058400" cy="729006"/>
          </a:xfrm>
        </p:spPr>
        <p:txBody>
          <a:bodyPr/>
          <a:lstStyle/>
          <a:p>
            <a:r>
              <a:rPr lang="en-GB" dirty="0"/>
              <a:t>Heal the world – sign language</a:t>
            </a:r>
          </a:p>
        </p:txBody>
      </p:sp>
      <p:pic>
        <p:nvPicPr>
          <p:cNvPr id="6" name="Online Media 5" title="Heal The World (Sign Language) by USPEDS Batch 2019">
            <a:hlinkClick r:id="" action="ppaction://media"/>
            <a:extLst>
              <a:ext uri="{FF2B5EF4-FFF2-40B4-BE49-F238E27FC236}">
                <a16:creationId xmlns:a16="http://schemas.microsoft.com/office/drawing/2014/main" id="{02B07C27-3728-4D5C-A9EF-A3C9817BEE75}"/>
              </a:ext>
            </a:extLst>
          </p:cNvPr>
          <p:cNvPicPr>
            <a:picLocks noRot="1" noChangeAspect="1"/>
          </p:cNvPicPr>
          <p:nvPr>
            <a:videoFile r:link="rId1"/>
          </p:nvPr>
        </p:nvPicPr>
        <p:blipFill>
          <a:blip r:embed="rId3"/>
          <a:stretch>
            <a:fillRect/>
          </a:stretch>
        </p:blipFill>
        <p:spPr>
          <a:xfrm>
            <a:off x="415047" y="1245140"/>
            <a:ext cx="11442970" cy="5194571"/>
          </a:xfrm>
          <a:prstGeom prst="rect">
            <a:avLst/>
          </a:prstGeom>
        </p:spPr>
      </p:pic>
    </p:spTree>
    <p:extLst>
      <p:ext uri="{BB962C8B-B14F-4D97-AF65-F5344CB8AC3E}">
        <p14:creationId xmlns:p14="http://schemas.microsoft.com/office/powerpoint/2010/main" val="2548928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77" name="Rectangle 76">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9" name="Group 78">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80" name="Straight Connector 79">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84" name="Rectangle 83">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choral singing narrow - Colne Valley Male Voice Choir">
            <a:extLst>
              <a:ext uri="{FF2B5EF4-FFF2-40B4-BE49-F238E27FC236}">
                <a16:creationId xmlns:a16="http://schemas.microsoft.com/office/drawing/2014/main" id="{5E5D99B9-ECD7-44C2-8446-B500D7C4641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4593" b="10751"/>
          <a:stretch/>
        </p:blipFill>
        <p:spPr bwMode="auto">
          <a:xfrm>
            <a:off x="-1" y="10"/>
            <a:ext cx="12192000" cy="4551026"/>
          </a:xfrm>
          <a:prstGeom prst="rect">
            <a:avLst/>
          </a:prstGeom>
          <a:noFill/>
          <a:extLst>
            <a:ext uri="{909E8E84-426E-40DD-AFC4-6F175D3DCCD1}">
              <a14:hiddenFill xmlns:a14="http://schemas.microsoft.com/office/drawing/2010/main">
                <a:solidFill>
                  <a:srgbClr val="FFFFFF"/>
                </a:solidFill>
              </a14:hiddenFill>
            </a:ext>
          </a:extLst>
        </p:spPr>
      </p:pic>
      <p:sp>
        <p:nvSpPr>
          <p:cNvPr id="86" name="Rectangle 85">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30074"/>
            <a:ext cx="12192000" cy="2327925"/>
          </a:xfrm>
          <a:prstGeom prst="rect">
            <a:avLst/>
          </a:prstGeom>
          <a:solidFill>
            <a:schemeClr val="bg1">
              <a:lumMod val="75000"/>
              <a:lumOff val="25000"/>
            </a:schemeClr>
          </a:solidFill>
          <a:ln w="6350" cap="sq" cmpd="sng" algn="ctr">
            <a:noFill/>
            <a:prstDash val="solid"/>
            <a:miter lim="800000"/>
          </a:ln>
          <a:effectLst/>
        </p:spPr>
      </p:sp>
      <p:sp>
        <p:nvSpPr>
          <p:cNvPr id="88" name="Rectangle 87">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116" y="4692768"/>
            <a:ext cx="11859768" cy="200253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706E2942-F6C0-4702-8E4C-1BB91427D1F4}"/>
              </a:ext>
            </a:extLst>
          </p:cNvPr>
          <p:cNvSpPr>
            <a:spLocks noGrp="1"/>
          </p:cNvSpPr>
          <p:nvPr>
            <p:ph type="title"/>
          </p:nvPr>
        </p:nvSpPr>
        <p:spPr>
          <a:xfrm>
            <a:off x="372723" y="4956811"/>
            <a:ext cx="11439414" cy="897439"/>
          </a:xfrm>
        </p:spPr>
        <p:txBody>
          <a:bodyPr vert="horz" lIns="91440" tIns="45720" rIns="91440" bIns="45720" rtlCol="0" anchor="ctr">
            <a:normAutofit/>
          </a:bodyPr>
          <a:lstStyle/>
          <a:p>
            <a:pPr algn="ctr">
              <a:lnSpc>
                <a:spcPct val="83000"/>
              </a:lnSpc>
            </a:pPr>
            <a:r>
              <a:rPr lang="en-US" sz="4400" b="0" cap="all" spc="-100">
                <a:solidFill>
                  <a:schemeClr val="tx1"/>
                </a:solidFill>
              </a:rPr>
              <a:t>Children’s choice</a:t>
            </a:r>
          </a:p>
        </p:txBody>
      </p:sp>
    </p:spTree>
    <p:extLst>
      <p:ext uri="{BB962C8B-B14F-4D97-AF65-F5344CB8AC3E}">
        <p14:creationId xmlns:p14="http://schemas.microsoft.com/office/powerpoint/2010/main" val="861964174"/>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557228"/>
            <a:ext cx="5355264" cy="4406250"/>
          </a:xfrm>
        </p:spPr>
        <p:txBody>
          <a:bodyPr vert="horz" lIns="91440" tIns="45720" rIns="91440" bIns="45720" rtlCol="0" anchor="t">
            <a:normAutofit/>
          </a:bodyPr>
          <a:lstStyle/>
          <a:p>
            <a:pPr>
              <a:spcAft>
                <a:spcPts val="600"/>
              </a:spcAft>
            </a:pPr>
            <a:endParaRPr lang="en-GB">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 name="Picture 4" descr="A group of people around each other&#10;&#10;Description automatically generated">
            <a:extLst>
              <a:ext uri="{FF2B5EF4-FFF2-40B4-BE49-F238E27FC236}">
                <a16:creationId xmlns:a16="http://schemas.microsoft.com/office/drawing/2014/main" id="{7CB1009C-7030-4BBD-BE8F-7D01BE1BD3B4}"/>
              </a:ext>
            </a:extLst>
          </p:cNvPr>
          <p:cNvPicPr>
            <a:picLocks noChangeAspect="1"/>
          </p:cNvPicPr>
          <p:nvPr/>
        </p:nvPicPr>
        <p:blipFill>
          <a:blip r:embed="rId2"/>
          <a:stretch>
            <a:fillRect/>
          </a:stretch>
        </p:blipFill>
        <p:spPr>
          <a:xfrm>
            <a:off x="993569" y="859813"/>
            <a:ext cx="3960420" cy="4950347"/>
          </a:xfrm>
          <a:prstGeom prst="rect">
            <a:avLst/>
          </a:prstGeom>
        </p:spPr>
      </p:pic>
      <p:pic>
        <p:nvPicPr>
          <p:cNvPr id="3074" name="Picture 2" descr="The Lord&amp;#39;s Prayer Display Posters by Twinkl Printable Resources | TpT">
            <a:extLst>
              <a:ext uri="{FF2B5EF4-FFF2-40B4-BE49-F238E27FC236}">
                <a16:creationId xmlns:a16="http://schemas.microsoft.com/office/drawing/2014/main" id="{FAD109EE-75F8-46DF-BB55-6C77EA8BCE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9663" y="457197"/>
            <a:ext cx="6815135" cy="5943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064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005452"/>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00B0F0"/>
                </a:solidFill>
                <a:latin typeface="Twinkl Cursive Looped"/>
              </a:rPr>
              <a:t>Justice</a:t>
            </a:r>
          </a:p>
          <a:p>
            <a:pPr>
              <a:lnSpc>
                <a:spcPct val="100000"/>
              </a:lnSpc>
              <a:spcAft>
                <a:spcPts val="600"/>
              </a:spcAft>
            </a:pPr>
            <a:r>
              <a:rPr lang="en-GB" sz="2400" dirty="0">
                <a:solidFill>
                  <a:schemeClr val="tx1"/>
                </a:solidFill>
                <a:latin typeface="Twinkl Cursive Looped"/>
              </a:rPr>
              <a:t>“Hold fast to </a:t>
            </a:r>
            <a:r>
              <a:rPr lang="en-GB" sz="2400" b="1" dirty="0">
                <a:solidFill>
                  <a:srgbClr val="FF0000"/>
                </a:solidFill>
                <a:latin typeface="Twinkl Cursive Looped"/>
              </a:rPr>
              <a:t>love</a:t>
            </a:r>
            <a:r>
              <a:rPr lang="en-GB" sz="2400" dirty="0">
                <a:solidFill>
                  <a:schemeClr val="tx1"/>
                </a:solidFill>
                <a:latin typeface="Twinkl Cursive Looped"/>
              </a:rPr>
              <a:t> and </a:t>
            </a:r>
            <a:r>
              <a:rPr lang="en-GB" sz="2400" b="1" dirty="0">
                <a:solidFill>
                  <a:srgbClr val="00B0F0"/>
                </a:solidFill>
                <a:latin typeface="Twinkl Cursive Looped"/>
              </a:rPr>
              <a:t>justice</a:t>
            </a:r>
            <a:r>
              <a:rPr lang="en-GB" sz="2400" dirty="0">
                <a:solidFill>
                  <a:schemeClr val="tx1"/>
                </a:solidFill>
                <a:latin typeface="Twinkl Cursive Looped"/>
              </a:rPr>
              <a:t> Hosea 12:6  </a:t>
            </a:r>
          </a:p>
          <a:p>
            <a:pPr>
              <a:lnSpc>
                <a:spcPct val="100000"/>
              </a:lnSpc>
              <a:spcAft>
                <a:spcPts val="600"/>
              </a:spcAft>
            </a:pPr>
            <a:r>
              <a:rPr lang="en-GB" sz="2400" b="1" dirty="0">
                <a:solidFill>
                  <a:schemeClr val="tx1"/>
                </a:solidFill>
                <a:latin typeface="Twinkl Cursive Looped"/>
              </a:rPr>
              <a:t>Worship 3: Thursday</a:t>
            </a:r>
          </a:p>
          <a:p>
            <a:pPr>
              <a:lnSpc>
                <a:spcPct val="100000"/>
              </a:lnSpc>
              <a:spcAft>
                <a:spcPts val="600"/>
              </a:spcAft>
            </a:pPr>
            <a:r>
              <a:rPr lang="en-GB" sz="2400" b="1" dirty="0">
                <a:solidFill>
                  <a:schemeClr val="tx1"/>
                </a:solidFill>
                <a:latin typeface="Twinkl Cursive Looped"/>
              </a:rPr>
              <a:t>Class  worship</a:t>
            </a:r>
          </a:p>
        </p:txBody>
      </p:sp>
      <p:pic>
        <p:nvPicPr>
          <p:cNvPr id="1026" name="Picture 2" descr="Engaging Orr-Ewing&amp;#39;s “What does love cause us to feel about perpetrators?”  – Reforming Hell">
            <a:extLst>
              <a:ext uri="{FF2B5EF4-FFF2-40B4-BE49-F238E27FC236}">
                <a16:creationId xmlns:a16="http://schemas.microsoft.com/office/drawing/2014/main" id="{8E673C84-6F1F-467F-826B-A31839C872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0473" y="0"/>
            <a:ext cx="766152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2271193"/>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7311190" y="1201819"/>
            <a:ext cx="2566234" cy="5034387"/>
          </a:xfrm>
        </p:spPr>
        <p:txBody>
          <a:bodyPr vert="horz" lIns="91440" tIns="45720" rIns="91440" bIns="45720" rtlCol="0" anchor="t">
            <a:normAutofit/>
          </a:bodyPr>
          <a:lstStyle/>
          <a:p>
            <a:pPr>
              <a:spcAft>
                <a:spcPts val="600"/>
              </a:spcAft>
            </a:pPr>
            <a:endParaRPr lang="en-GB" sz="2400" b="1" dirty="0">
              <a:latin typeface="Twinkl Cursive Looped" panose="02000000000000000000" pitchFamily="2" charset="0"/>
            </a:endParaRPr>
          </a:p>
          <a:p>
            <a:pPr>
              <a:spcAft>
                <a:spcPts val="600"/>
              </a:spcAft>
            </a:pPr>
            <a:r>
              <a:rPr lang="en-GB" sz="2400" b="1" dirty="0">
                <a:latin typeface="Twinkl Cursive Looped" panose="02000000000000000000" pitchFamily="2" charset="0"/>
              </a:rPr>
              <a:t>What would you like to be known as?</a:t>
            </a:r>
          </a:p>
          <a:p>
            <a:pPr>
              <a:spcAft>
                <a:spcPts val="600"/>
              </a:spcAft>
            </a:pPr>
            <a:endParaRPr lang="en-GB" sz="2400" b="1" dirty="0">
              <a:latin typeface="Twinkl Cursive Looped" panose="02000000000000000000" pitchFamily="2" charset="0"/>
            </a:endParaRPr>
          </a:p>
          <a:p>
            <a:pPr>
              <a:spcAft>
                <a:spcPts val="600"/>
              </a:spcAft>
            </a:pPr>
            <a:r>
              <a:rPr lang="en-GB" sz="2400" b="1" dirty="0">
                <a:latin typeface="Twinkl Cursive Looped" panose="02000000000000000000" pitchFamily="2" charset="0"/>
              </a:rPr>
              <a:t>Discuss with a partner and jot down what you think.</a:t>
            </a: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050" name="Picture 2" descr="92 Quotes About Justice (To Make You Question What Is Fair)">
            <a:extLst>
              <a:ext uri="{FF2B5EF4-FFF2-40B4-BE49-F238E27FC236}">
                <a16:creationId xmlns:a16="http://schemas.microsoft.com/office/drawing/2014/main" id="{04D8AFFD-32CD-4877-B2BE-BC9C207918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298" y="506876"/>
            <a:ext cx="6858000" cy="581610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Opinion | The Real Rosa Parks Story Is Better Than the Fairy Tale - The New  York Times">
            <a:extLst>
              <a:ext uri="{FF2B5EF4-FFF2-40B4-BE49-F238E27FC236}">
                <a16:creationId xmlns:a16="http://schemas.microsoft.com/office/drawing/2014/main" id="{EEDEA4F2-2D7B-46F8-8803-7800ECD766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83523" y="506876"/>
            <a:ext cx="1857375" cy="2457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4624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Candle vigil to mark COVID-19 anniversary | North Bay Nugget">
            <a:extLst>
              <a:ext uri="{FF2B5EF4-FFF2-40B4-BE49-F238E27FC236}">
                <a16:creationId xmlns:a16="http://schemas.microsoft.com/office/drawing/2014/main" id="{DB8821FC-C373-401E-94F1-FC05BA65CC3C}"/>
              </a:ext>
            </a:extLst>
          </p:cNvPr>
          <p:cNvPicPr/>
          <p:nvPr/>
        </p:nvPicPr>
        <p:blipFill rotWithShape="1">
          <a:blip r:embed="rId2">
            <a:extLst>
              <a:ext uri="{28A0092B-C50C-407E-A947-70E740481C1C}">
                <a14:useLocalDpi xmlns:a14="http://schemas.microsoft.com/office/drawing/2010/main" val="0"/>
              </a:ext>
            </a:extLst>
          </a:blip>
          <a:srcRect t="18521" r="-2" b="24311"/>
          <a:stretch/>
        </p:blipFill>
        <p:spPr bwMode="auto">
          <a:xfrm>
            <a:off x="7531511" y="3351888"/>
            <a:ext cx="4660490" cy="3506112"/>
          </a:xfrm>
          <a:custGeom>
            <a:avLst/>
            <a:gdLst/>
            <a:ahLst/>
            <a:cxnLst/>
            <a:rect l="l" t="t" r="r" b="b"/>
            <a:pathLst>
              <a:path w="4397481" h="3351888">
                <a:moveTo>
                  <a:pt x="0" y="0"/>
                </a:moveTo>
                <a:lnTo>
                  <a:pt x="4397481" y="0"/>
                </a:lnTo>
                <a:lnTo>
                  <a:pt x="4397481" y="3351888"/>
                </a:lnTo>
                <a:lnTo>
                  <a:pt x="1552363" y="3351888"/>
                </a:lnTo>
                <a:close/>
              </a:path>
            </a:pathLst>
          </a:custGeom>
          <a:noFill/>
        </p:spPr>
      </p:pic>
      <p:pic>
        <p:nvPicPr>
          <p:cNvPr id="6" name="Picture 5" descr="Bible with a crown of thorns on a wooden table | Crown of thorns, Worship  backgrounds, Jesus christ images">
            <a:extLst>
              <a:ext uri="{FF2B5EF4-FFF2-40B4-BE49-F238E27FC236}">
                <a16:creationId xmlns:a16="http://schemas.microsoft.com/office/drawing/2014/main" id="{ED52DE9A-584E-423B-AE12-4AADD86ECD59}"/>
              </a:ext>
            </a:extLst>
          </p:cNvPr>
          <p:cNvPicPr/>
          <p:nvPr/>
        </p:nvPicPr>
        <p:blipFill rotWithShape="1">
          <a:blip r:embed="rId3">
            <a:extLst>
              <a:ext uri="{28A0092B-C50C-407E-A947-70E740481C1C}">
                <a14:useLocalDpi xmlns:a14="http://schemas.microsoft.com/office/drawing/2010/main" val="0"/>
              </a:ext>
            </a:extLst>
          </a:blip>
          <a:srcRect r="11302" b="2"/>
          <a:stretch/>
        </p:blipFill>
        <p:spPr bwMode="auto">
          <a:xfrm>
            <a:off x="20" y="10"/>
            <a:ext cx="9154673" cy="6863475"/>
          </a:xfrm>
          <a:custGeom>
            <a:avLst/>
            <a:gdLst/>
            <a:ahLst/>
            <a:cxnLst/>
            <a:rect l="l" t="t" r="r" b="b"/>
            <a:pathLst>
              <a:path w="9154693" h="6863485">
                <a:moveTo>
                  <a:pt x="0" y="0"/>
                </a:moveTo>
                <a:lnTo>
                  <a:pt x="5976000" y="0"/>
                </a:lnTo>
                <a:lnTo>
                  <a:pt x="9154693" y="6863485"/>
                </a:lnTo>
                <a:lnTo>
                  <a:pt x="0" y="6863485"/>
                </a:lnTo>
                <a:lnTo>
                  <a:pt x="0" y="0"/>
                </a:lnTo>
                <a:close/>
              </a:path>
            </a:pathLst>
          </a:custGeom>
          <a:noFill/>
        </p:spPr>
      </p:pic>
      <p:pic>
        <p:nvPicPr>
          <p:cNvPr id="7" name="Picture 6" descr="A picture containing text, sunset, outdoor, sun&#10;&#10;Description automatically generated">
            <a:extLst>
              <a:ext uri="{FF2B5EF4-FFF2-40B4-BE49-F238E27FC236}">
                <a16:creationId xmlns:a16="http://schemas.microsoft.com/office/drawing/2014/main" id="{F36B5C4A-EA04-4F5D-B459-354AC0F7B796}"/>
              </a:ext>
            </a:extLst>
          </p:cNvPr>
          <p:cNvPicPr/>
          <p:nvPr/>
        </p:nvPicPr>
        <p:blipFill rotWithShape="1">
          <a:blip r:embed="rId4">
            <a:extLst>
              <a:ext uri="{28A0092B-C50C-407E-A947-70E740481C1C}">
                <a14:useLocalDpi xmlns:a14="http://schemas.microsoft.com/office/drawing/2010/main" val="0"/>
              </a:ext>
            </a:extLst>
          </a:blip>
          <a:srcRect r="-2" b="797"/>
          <a:stretch/>
        </p:blipFill>
        <p:spPr bwMode="auto">
          <a:xfrm>
            <a:off x="5977142" y="5494"/>
            <a:ext cx="6214838" cy="3346394"/>
          </a:xfrm>
          <a:custGeom>
            <a:avLst/>
            <a:gdLst/>
            <a:ahLst/>
            <a:cxnLst/>
            <a:rect l="l" t="t" r="r" b="b"/>
            <a:pathLst>
              <a:path w="6023811" h="3346404">
                <a:moveTo>
                  <a:pt x="0" y="0"/>
                </a:moveTo>
                <a:lnTo>
                  <a:pt x="6023811" y="0"/>
                </a:lnTo>
                <a:lnTo>
                  <a:pt x="6023811" y="3346404"/>
                </a:lnTo>
                <a:lnTo>
                  <a:pt x="1549824" y="3346404"/>
                </a:lnTo>
                <a:close/>
              </a:path>
            </a:pathLst>
          </a:custGeom>
          <a:noFill/>
        </p:spPr>
      </p:pic>
      <p:sp>
        <p:nvSpPr>
          <p:cNvPr id="9" name="TextBox 8">
            <a:extLst>
              <a:ext uri="{FF2B5EF4-FFF2-40B4-BE49-F238E27FC236}">
                <a16:creationId xmlns:a16="http://schemas.microsoft.com/office/drawing/2014/main" id="{C197ABFF-1A72-4936-865E-7A86A78D513B}"/>
              </a:ext>
            </a:extLst>
          </p:cNvPr>
          <p:cNvSpPr txBox="1"/>
          <p:nvPr/>
        </p:nvSpPr>
        <p:spPr>
          <a:xfrm>
            <a:off x="97472" y="5836465"/>
            <a:ext cx="5879670" cy="686347"/>
          </a:xfrm>
          <a:prstGeom prst="rect">
            <a:avLst/>
          </a:prstGeom>
          <a:solidFill>
            <a:srgbClr val="000000">
              <a:alpha val="50000"/>
            </a:srgbClr>
          </a:solidFill>
          <a:ln>
            <a:noFill/>
          </a:ln>
        </p:spPr>
        <p:txBody>
          <a:bodyPr wrap="square" rtlCol="0">
            <a:noAutofit/>
          </a:bodyPr>
          <a:lstStyle/>
          <a:p>
            <a:pPr algn="ctr">
              <a:spcAft>
                <a:spcPts val="600"/>
              </a:spcAft>
            </a:pPr>
            <a:r>
              <a:rPr lang="en-GB" sz="2400">
                <a:solidFill>
                  <a:srgbClr val="FFFFFF"/>
                </a:solidFill>
              </a:rPr>
              <a:t>We think of God the Father who teaches us through his word.</a:t>
            </a:r>
          </a:p>
        </p:txBody>
      </p:sp>
      <p:sp>
        <p:nvSpPr>
          <p:cNvPr id="10" name="TextBox 9">
            <a:extLst>
              <a:ext uri="{FF2B5EF4-FFF2-40B4-BE49-F238E27FC236}">
                <a16:creationId xmlns:a16="http://schemas.microsoft.com/office/drawing/2014/main" id="{E69D528C-37E2-4F98-BE9F-A740D766B028}"/>
              </a:ext>
            </a:extLst>
          </p:cNvPr>
          <p:cNvSpPr txBox="1"/>
          <p:nvPr/>
        </p:nvSpPr>
        <p:spPr>
          <a:xfrm>
            <a:off x="6096000" y="2998636"/>
            <a:ext cx="6023811" cy="334639"/>
          </a:xfrm>
          <a:prstGeom prst="rect">
            <a:avLst/>
          </a:prstGeom>
          <a:solidFill>
            <a:srgbClr val="000000">
              <a:alpha val="50000"/>
            </a:srgbClr>
          </a:solidFill>
          <a:ln>
            <a:noFill/>
          </a:ln>
        </p:spPr>
        <p:txBody>
          <a:bodyPr wrap="square" rtlCol="0">
            <a:noAutofit/>
          </a:bodyPr>
          <a:lstStyle/>
          <a:p>
            <a:pPr algn="ctr">
              <a:spcAft>
                <a:spcPts val="600"/>
              </a:spcAft>
            </a:pPr>
            <a:r>
              <a:rPr lang="en-GB" sz="2000">
                <a:solidFill>
                  <a:srgbClr val="FFFFFF"/>
                </a:solidFill>
              </a:rPr>
              <a:t>We think of God’s son, Jesus who loves us</a:t>
            </a:r>
            <a:r>
              <a:rPr lang="en-GB" sz="1150">
                <a:solidFill>
                  <a:srgbClr val="FFFFFF"/>
                </a:solidFill>
              </a:rPr>
              <a:t>.</a:t>
            </a:r>
          </a:p>
        </p:txBody>
      </p:sp>
      <p:sp>
        <p:nvSpPr>
          <p:cNvPr id="11" name="TextBox 10">
            <a:extLst>
              <a:ext uri="{FF2B5EF4-FFF2-40B4-BE49-F238E27FC236}">
                <a16:creationId xmlns:a16="http://schemas.microsoft.com/office/drawing/2014/main" id="{ADFCD8AE-66F7-4A9D-8694-53D948B465C4}"/>
              </a:ext>
            </a:extLst>
          </p:cNvPr>
          <p:cNvSpPr txBox="1"/>
          <p:nvPr/>
        </p:nvSpPr>
        <p:spPr>
          <a:xfrm>
            <a:off x="7794499" y="6012044"/>
            <a:ext cx="4397481" cy="335188"/>
          </a:xfrm>
          <a:prstGeom prst="rect">
            <a:avLst/>
          </a:prstGeom>
          <a:solidFill>
            <a:srgbClr val="000000">
              <a:alpha val="50000"/>
            </a:srgbClr>
          </a:solidFill>
          <a:ln>
            <a:noFill/>
          </a:ln>
        </p:spPr>
        <p:txBody>
          <a:bodyPr wrap="square" rtlCol="0">
            <a:noAutofit/>
          </a:bodyPr>
          <a:lstStyle/>
          <a:p>
            <a:pPr algn="ctr">
              <a:spcAft>
                <a:spcPts val="600"/>
              </a:spcAft>
            </a:pPr>
            <a:r>
              <a:rPr lang="en-GB" sz="2400">
                <a:solidFill>
                  <a:srgbClr val="FFFFFF"/>
                </a:solidFill>
              </a:rPr>
              <a:t>We think of God, the Holy spirit, who guides us.</a:t>
            </a:r>
          </a:p>
        </p:txBody>
      </p:sp>
    </p:spTree>
    <p:extLst>
      <p:ext uri="{BB962C8B-B14F-4D97-AF65-F5344CB8AC3E}">
        <p14:creationId xmlns:p14="http://schemas.microsoft.com/office/powerpoint/2010/main" val="249537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557228"/>
            <a:ext cx="5355264" cy="4406250"/>
          </a:xfrm>
        </p:spPr>
        <p:txBody>
          <a:bodyPr vert="horz" lIns="91440" tIns="45720" rIns="91440" bIns="45720" rtlCol="0" anchor="t">
            <a:normAutofit/>
          </a:bodyPr>
          <a:lstStyle/>
          <a:p>
            <a:pPr>
              <a:spcAft>
                <a:spcPts val="600"/>
              </a:spcAft>
            </a:pPr>
            <a:endParaRPr lang="en-GB">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 name="Picture 4" descr="A group of people around each other&#10;&#10;Description automatically generated">
            <a:extLst>
              <a:ext uri="{FF2B5EF4-FFF2-40B4-BE49-F238E27FC236}">
                <a16:creationId xmlns:a16="http://schemas.microsoft.com/office/drawing/2014/main" id="{7CB1009C-7030-4BBD-BE8F-7D01BE1BD3B4}"/>
              </a:ext>
            </a:extLst>
          </p:cNvPr>
          <p:cNvPicPr>
            <a:picLocks noChangeAspect="1"/>
          </p:cNvPicPr>
          <p:nvPr/>
        </p:nvPicPr>
        <p:blipFill>
          <a:blip r:embed="rId2"/>
          <a:stretch>
            <a:fillRect/>
          </a:stretch>
        </p:blipFill>
        <p:spPr>
          <a:xfrm>
            <a:off x="993569" y="859813"/>
            <a:ext cx="3960420" cy="4950347"/>
          </a:xfrm>
          <a:prstGeom prst="rect">
            <a:avLst/>
          </a:prstGeom>
        </p:spPr>
      </p:pic>
      <p:pic>
        <p:nvPicPr>
          <p:cNvPr id="3074" name="Picture 2" descr="The Lord&amp;#39;s Prayer Display Posters by Twinkl Printable Resources | TpT">
            <a:extLst>
              <a:ext uri="{FF2B5EF4-FFF2-40B4-BE49-F238E27FC236}">
                <a16:creationId xmlns:a16="http://schemas.microsoft.com/office/drawing/2014/main" id="{FAD109EE-75F8-46DF-BB55-6C77EA8BCE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9663" y="457197"/>
            <a:ext cx="6815135" cy="5943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3905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005452"/>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00B0F0"/>
                </a:solidFill>
                <a:latin typeface="Twinkl Cursive Looped"/>
              </a:rPr>
              <a:t>Justice</a:t>
            </a:r>
          </a:p>
          <a:p>
            <a:pPr>
              <a:lnSpc>
                <a:spcPct val="100000"/>
              </a:lnSpc>
              <a:spcAft>
                <a:spcPts val="600"/>
              </a:spcAft>
            </a:pPr>
            <a:r>
              <a:rPr lang="en-GB" sz="2400" dirty="0">
                <a:solidFill>
                  <a:schemeClr val="tx1"/>
                </a:solidFill>
                <a:latin typeface="Twinkl Cursive Looped"/>
              </a:rPr>
              <a:t>“Hold fast to </a:t>
            </a:r>
            <a:r>
              <a:rPr lang="en-GB" sz="2400" b="1" dirty="0">
                <a:solidFill>
                  <a:srgbClr val="FF0000"/>
                </a:solidFill>
                <a:latin typeface="Twinkl Cursive Looped"/>
              </a:rPr>
              <a:t>love</a:t>
            </a:r>
            <a:r>
              <a:rPr lang="en-GB" sz="2400" dirty="0">
                <a:solidFill>
                  <a:schemeClr val="tx1"/>
                </a:solidFill>
                <a:latin typeface="Twinkl Cursive Looped"/>
              </a:rPr>
              <a:t> and </a:t>
            </a:r>
            <a:r>
              <a:rPr lang="en-GB" sz="2400" b="1" dirty="0">
                <a:solidFill>
                  <a:srgbClr val="00B0F0"/>
                </a:solidFill>
                <a:latin typeface="Twinkl Cursive Looped"/>
              </a:rPr>
              <a:t>justice</a:t>
            </a:r>
            <a:r>
              <a:rPr lang="en-GB" sz="2400" dirty="0">
                <a:solidFill>
                  <a:schemeClr val="tx1"/>
                </a:solidFill>
                <a:latin typeface="Twinkl Cursive Looped"/>
              </a:rPr>
              <a:t> Hosea 12:6  </a:t>
            </a:r>
          </a:p>
          <a:p>
            <a:pPr>
              <a:lnSpc>
                <a:spcPct val="100000"/>
              </a:lnSpc>
              <a:spcAft>
                <a:spcPts val="600"/>
              </a:spcAft>
            </a:pPr>
            <a:r>
              <a:rPr lang="en-GB" sz="2400" b="1" dirty="0">
                <a:solidFill>
                  <a:schemeClr val="tx1"/>
                </a:solidFill>
                <a:latin typeface="Twinkl Cursive Looped"/>
              </a:rPr>
              <a:t>Worship 3: Friday</a:t>
            </a:r>
          </a:p>
          <a:p>
            <a:pPr>
              <a:lnSpc>
                <a:spcPct val="100000"/>
              </a:lnSpc>
              <a:spcAft>
                <a:spcPts val="600"/>
              </a:spcAft>
            </a:pPr>
            <a:r>
              <a:rPr lang="en-GB" sz="2400" b="1" dirty="0">
                <a:solidFill>
                  <a:schemeClr val="tx1"/>
                </a:solidFill>
                <a:latin typeface="Twinkl Cursive Looped"/>
              </a:rPr>
              <a:t>Celebration  worship</a:t>
            </a:r>
          </a:p>
        </p:txBody>
      </p:sp>
      <p:pic>
        <p:nvPicPr>
          <p:cNvPr id="1026" name="Picture 2" descr="Engaging Orr-Ewing&amp;#39;s “What does love cause us to feel about perpetrators?”  – Reforming Hell">
            <a:extLst>
              <a:ext uri="{FF2B5EF4-FFF2-40B4-BE49-F238E27FC236}">
                <a16:creationId xmlns:a16="http://schemas.microsoft.com/office/drawing/2014/main" id="{8E673C84-6F1F-467F-826B-A31839C872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0473" y="0"/>
            <a:ext cx="766152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0980706"/>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77" name="Rectangle 76">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9" name="Group 78">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80" name="Straight Connector 79">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84" name="Rectangle 83">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Happy Birthday&amp;#39; Song Facts—History of &amp;#39;Happy Birthday&amp;#39; Song">
            <a:extLst>
              <a:ext uri="{FF2B5EF4-FFF2-40B4-BE49-F238E27FC236}">
                <a16:creationId xmlns:a16="http://schemas.microsoft.com/office/drawing/2014/main" id="{8EF12D12-123B-4C44-80ED-64E1EAA220C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5715"/>
          <a:stretch/>
        </p:blipFill>
        <p:spPr bwMode="auto">
          <a:xfrm>
            <a:off x="-1" y="10"/>
            <a:ext cx="12192000" cy="4551026"/>
          </a:xfrm>
          <a:prstGeom prst="rect">
            <a:avLst/>
          </a:prstGeom>
          <a:noFill/>
          <a:extLst>
            <a:ext uri="{909E8E84-426E-40DD-AFC4-6F175D3DCCD1}">
              <a14:hiddenFill xmlns:a14="http://schemas.microsoft.com/office/drawing/2010/main">
                <a:solidFill>
                  <a:srgbClr val="FFFFFF"/>
                </a:solidFill>
              </a14:hiddenFill>
            </a:ext>
          </a:extLst>
        </p:spPr>
      </p:pic>
      <p:sp>
        <p:nvSpPr>
          <p:cNvPr id="86" name="Rectangle 85">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30074"/>
            <a:ext cx="12192000" cy="2327925"/>
          </a:xfrm>
          <a:prstGeom prst="rect">
            <a:avLst/>
          </a:prstGeom>
          <a:solidFill>
            <a:schemeClr val="bg1">
              <a:lumMod val="75000"/>
              <a:lumOff val="25000"/>
            </a:schemeClr>
          </a:solidFill>
          <a:ln w="6350" cap="sq" cmpd="sng" algn="ctr">
            <a:noFill/>
            <a:prstDash val="solid"/>
            <a:miter lim="800000"/>
          </a:ln>
          <a:effectLst/>
        </p:spPr>
      </p:sp>
      <p:sp>
        <p:nvSpPr>
          <p:cNvPr id="88" name="Rectangle 87">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116" y="4692768"/>
            <a:ext cx="11859768" cy="200253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B9D0253D-13B3-40D0-A3E5-44E36B241AF2}"/>
              </a:ext>
            </a:extLst>
          </p:cNvPr>
          <p:cNvSpPr>
            <a:spLocks noGrp="1"/>
          </p:cNvSpPr>
          <p:nvPr>
            <p:ph type="title"/>
          </p:nvPr>
        </p:nvSpPr>
        <p:spPr>
          <a:xfrm>
            <a:off x="372723" y="4956811"/>
            <a:ext cx="11439414" cy="897439"/>
          </a:xfrm>
        </p:spPr>
        <p:txBody>
          <a:bodyPr vert="horz" lIns="91440" tIns="45720" rIns="91440" bIns="45720" rtlCol="0" anchor="ctr">
            <a:normAutofit/>
          </a:bodyPr>
          <a:lstStyle/>
          <a:p>
            <a:pPr algn="ctr">
              <a:lnSpc>
                <a:spcPct val="83000"/>
              </a:lnSpc>
            </a:pPr>
            <a:r>
              <a:rPr lang="en-US" sz="4400" b="0" cap="all" spc="-100">
                <a:solidFill>
                  <a:schemeClr val="tx1"/>
                </a:solidFill>
                <a:latin typeface="Twinkl Cursive Looped" panose="02000000000000000000" pitchFamily="2" charset="0"/>
              </a:rPr>
              <a:t>Birthdays….Happy Birthday to YOU</a:t>
            </a:r>
            <a:r>
              <a:rPr lang="en-US" sz="4400" b="0" cap="all" spc="-100">
                <a:solidFill>
                  <a:schemeClr val="tx1"/>
                </a:solidFill>
              </a:rPr>
              <a:t>.</a:t>
            </a:r>
          </a:p>
        </p:txBody>
      </p:sp>
    </p:spTree>
    <p:extLst>
      <p:ext uri="{BB962C8B-B14F-4D97-AF65-F5344CB8AC3E}">
        <p14:creationId xmlns:p14="http://schemas.microsoft.com/office/powerpoint/2010/main" val="3791407326"/>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77" name="Rectangle 76">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9" name="Group 78">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80" name="Straight Connector 79">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84" name="Rectangle 83">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a:extLst>
              <a:ext uri="{FF2B5EF4-FFF2-40B4-BE49-F238E27FC236}">
                <a16:creationId xmlns:a16="http://schemas.microsoft.com/office/drawing/2014/main" id="{A8702010-68BC-443D-88D4-407773D980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88" name="Rectangle 87">
            <a:extLst>
              <a:ext uri="{FF2B5EF4-FFF2-40B4-BE49-F238E27FC236}">
                <a16:creationId xmlns:a16="http://schemas.microsoft.com/office/drawing/2014/main" id="{CFFB3FCD-ADAB-4198-B351-2D48D2A624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7C98BC01-3202-4963-97F4-2F741AC165CA}"/>
              </a:ext>
            </a:extLst>
          </p:cNvPr>
          <p:cNvSpPr>
            <a:spLocks noGrp="1"/>
          </p:cNvSpPr>
          <p:nvPr>
            <p:ph type="title"/>
          </p:nvPr>
        </p:nvSpPr>
        <p:spPr>
          <a:xfrm>
            <a:off x="1066806" y="2642181"/>
            <a:ext cx="5716338" cy="2161272"/>
          </a:xfrm>
        </p:spPr>
        <p:txBody>
          <a:bodyPr vert="horz" lIns="91440" tIns="45720" rIns="91440" bIns="45720" rtlCol="0" anchor="ctr">
            <a:normAutofit fontScale="90000"/>
          </a:bodyPr>
          <a:lstStyle/>
          <a:p>
            <a:pPr algn="ctr">
              <a:lnSpc>
                <a:spcPct val="83000"/>
              </a:lnSpc>
            </a:pPr>
            <a:r>
              <a:rPr lang="en-US" sz="6000" b="0" cap="all" spc="-100">
                <a:latin typeface="Twinkl Cursive Looped" panose="02000000000000000000" pitchFamily="2" charset="0"/>
              </a:rPr>
              <a:t>Head Teacher Awards</a:t>
            </a:r>
            <a:br>
              <a:rPr lang="en-US" sz="6000" b="0" cap="all" spc="-100">
                <a:latin typeface="Twinkl Cursive Looped" panose="02000000000000000000" pitchFamily="2" charset="0"/>
              </a:rPr>
            </a:br>
            <a:endParaRPr lang="en-US" sz="6000" b="0" cap="all" spc="-100">
              <a:latin typeface="Twinkl Cursive Looped" panose="02000000000000000000" pitchFamily="2" charset="0"/>
            </a:endParaRPr>
          </a:p>
        </p:txBody>
      </p:sp>
      <p:sp>
        <p:nvSpPr>
          <p:cNvPr id="90" name="Rectangle 89">
            <a:extLst>
              <a:ext uri="{FF2B5EF4-FFF2-40B4-BE49-F238E27FC236}">
                <a16:creationId xmlns:a16="http://schemas.microsoft.com/office/drawing/2014/main" id="{728BB691-7718-4B75-B2DC-DD370B7D05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48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2" name="Straight Connector 91">
            <a:extLst>
              <a:ext uri="{FF2B5EF4-FFF2-40B4-BE49-F238E27FC236}">
                <a16:creationId xmlns:a16="http://schemas.microsoft.com/office/drawing/2014/main" id="{934E5709-24C6-4EAA-A963-DEB137693C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491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4A50C428-FB13-481F-9585-5BCCF34DB1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408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2ABEFF2D-6408-485D-BAD5-EFF000E256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491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5122" name="Picture 2" descr="Headteacher Awards - Concordia Academy">
            <a:extLst>
              <a:ext uri="{FF2B5EF4-FFF2-40B4-BE49-F238E27FC236}">
                <a16:creationId xmlns:a16="http://schemas.microsoft.com/office/drawing/2014/main" id="{751A5E1E-B0F3-48BF-99AB-B0AAA516406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724" r="16529"/>
          <a:stretch/>
        </p:blipFill>
        <p:spPr bwMode="auto">
          <a:xfrm>
            <a:off x="7228702" y="621793"/>
            <a:ext cx="4342547" cy="561441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BB974C2-3234-41A2-9455-0D4719365036}"/>
              </a:ext>
            </a:extLst>
          </p:cNvPr>
          <p:cNvSpPr txBox="1"/>
          <p:nvPr/>
        </p:nvSpPr>
        <p:spPr>
          <a:xfrm>
            <a:off x="1308366" y="4766330"/>
            <a:ext cx="5233219" cy="769441"/>
          </a:xfrm>
          <a:prstGeom prst="rect">
            <a:avLst/>
          </a:prstGeom>
          <a:noFill/>
        </p:spPr>
        <p:txBody>
          <a:bodyPr wrap="square" rtlCol="0">
            <a:spAutoFit/>
          </a:bodyPr>
          <a:lstStyle/>
          <a:p>
            <a:r>
              <a:rPr lang="en-GB" sz="4400" b="1">
                <a:solidFill>
                  <a:srgbClr val="FF0000"/>
                </a:solidFill>
                <a:latin typeface="Twinkl Cursive Looped" panose="02000000000000000000" pitchFamily="2" charset="0"/>
              </a:rPr>
              <a:t>A</a:t>
            </a:r>
            <a:r>
              <a:rPr lang="en-GB" sz="4400">
                <a:latin typeface="Twinkl Cursive Looped" panose="02000000000000000000" pitchFamily="2" charset="0"/>
              </a:rPr>
              <a:t>chievement for all</a:t>
            </a:r>
          </a:p>
        </p:txBody>
      </p:sp>
      <p:pic>
        <p:nvPicPr>
          <p:cNvPr id="20" name="Picture 19">
            <a:extLst>
              <a:ext uri="{FF2B5EF4-FFF2-40B4-BE49-F238E27FC236}">
                <a16:creationId xmlns:a16="http://schemas.microsoft.com/office/drawing/2014/main" id="{54862A52-8201-4151-BE13-1BCC4A530EF1}"/>
              </a:ext>
            </a:extLst>
          </p:cNvPr>
          <p:cNvPicPr>
            <a:picLocks noChangeAspect="1"/>
          </p:cNvPicPr>
          <p:nvPr/>
        </p:nvPicPr>
        <p:blipFill>
          <a:blip r:embed="rId3"/>
          <a:stretch>
            <a:fillRect/>
          </a:stretch>
        </p:blipFill>
        <p:spPr>
          <a:xfrm>
            <a:off x="952824" y="1333009"/>
            <a:ext cx="6630924" cy="475488"/>
          </a:xfrm>
          <a:prstGeom prst="rect">
            <a:avLst/>
          </a:prstGeom>
        </p:spPr>
      </p:pic>
    </p:spTree>
    <p:extLst>
      <p:ext uri="{BB962C8B-B14F-4D97-AF65-F5344CB8AC3E}">
        <p14:creationId xmlns:p14="http://schemas.microsoft.com/office/powerpoint/2010/main" val="18931070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7" name="Rectangle 136">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39" name="Rectangle 138">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41" name="Rectangle 140">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43" name="Group 142">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44" name="Straight Connector 143">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148" name="Rectangle 147">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14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alpha val="30000"/>
            </a:schemeClr>
          </a:solidFill>
          <a:ln w="6350" cap="sq" cmpd="sng" algn="ctr">
            <a:noFill/>
            <a:prstDash val="solid"/>
            <a:miter lim="800000"/>
          </a:ln>
          <a:effectLst/>
        </p:spPr>
      </p:sp>
      <p:sp>
        <p:nvSpPr>
          <p:cNvPr id="152" name="Rectangle 151">
            <a:extLst>
              <a:ext uri="{FF2B5EF4-FFF2-40B4-BE49-F238E27FC236}">
                <a16:creationId xmlns:a16="http://schemas.microsoft.com/office/drawing/2014/main" id="{7990846F-3F1A-44C0-89BC-2CEB1E8F58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rgbClr val="5CB346">
              <a:alpha val="40000"/>
            </a:srgbClr>
          </a:solidFill>
          <a:ln w="6350" cap="sq" cmpd="sng" algn="ctr">
            <a:noFill/>
            <a:prstDash val="solid"/>
            <a:miter lim="800000"/>
          </a:ln>
          <a:effectLst/>
        </p:spPr>
      </p:sp>
      <p:sp>
        <p:nvSpPr>
          <p:cNvPr id="154" name="Rectangle 153">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51DE489E-8B1A-4E9B-9F9E-852BE1C230D3}"/>
              </a:ext>
            </a:extLst>
          </p:cNvPr>
          <p:cNvSpPr>
            <a:spLocks noGrp="1"/>
          </p:cNvSpPr>
          <p:nvPr>
            <p:ph type="title"/>
          </p:nvPr>
        </p:nvSpPr>
        <p:spPr>
          <a:xfrm>
            <a:off x="466524" y="1340361"/>
            <a:ext cx="3729162" cy="2326967"/>
          </a:xfrm>
        </p:spPr>
        <p:txBody>
          <a:bodyPr vert="horz" lIns="91440" tIns="45720" rIns="91440" bIns="45720" rtlCol="0" anchor="ctr">
            <a:normAutofit fontScale="90000"/>
          </a:bodyPr>
          <a:lstStyle/>
          <a:p>
            <a:pPr algn="ctr">
              <a:lnSpc>
                <a:spcPct val="83000"/>
              </a:lnSpc>
            </a:pPr>
            <a:r>
              <a:rPr lang="en-US" sz="3600" b="0" cap="all" spc="-100" dirty="0">
                <a:solidFill>
                  <a:schemeClr val="tx1"/>
                </a:solidFill>
              </a:rPr>
              <a:t>Personal Development Awards</a:t>
            </a:r>
            <a:br>
              <a:rPr lang="en-US" sz="3600" b="0" cap="all" spc="-100" dirty="0">
                <a:solidFill>
                  <a:schemeClr val="tx1"/>
                </a:solidFill>
              </a:rPr>
            </a:br>
            <a:br>
              <a:rPr lang="en-US" sz="3600" b="0" cap="all" spc="-100" dirty="0">
                <a:solidFill>
                  <a:schemeClr val="tx1"/>
                </a:solidFill>
              </a:rPr>
            </a:br>
            <a:endParaRPr lang="en-US" sz="3600" b="0" cap="all" spc="-100" dirty="0">
              <a:solidFill>
                <a:schemeClr val="tx1"/>
              </a:solidFill>
              <a:latin typeface="Twinkl Cursive Looped" panose="02000000000000000000" pitchFamily="2" charset="0"/>
            </a:endParaRPr>
          </a:p>
        </p:txBody>
      </p:sp>
      <p:pic>
        <p:nvPicPr>
          <p:cNvPr id="10" name="Picture 9">
            <a:extLst>
              <a:ext uri="{FF2B5EF4-FFF2-40B4-BE49-F238E27FC236}">
                <a16:creationId xmlns:a16="http://schemas.microsoft.com/office/drawing/2014/main" id="{D4B4F2C3-2A8F-4A83-B856-A5A1F3FC15D7}"/>
              </a:ext>
            </a:extLst>
          </p:cNvPr>
          <p:cNvPicPr>
            <a:picLocks noChangeAspect="1"/>
          </p:cNvPicPr>
          <p:nvPr/>
        </p:nvPicPr>
        <p:blipFill>
          <a:blip r:embed="rId2"/>
          <a:stretch>
            <a:fillRect/>
          </a:stretch>
        </p:blipFill>
        <p:spPr>
          <a:xfrm>
            <a:off x="4992796" y="395326"/>
            <a:ext cx="6630924" cy="475488"/>
          </a:xfrm>
          <a:prstGeom prst="rect">
            <a:avLst/>
          </a:prstGeom>
        </p:spPr>
      </p:pic>
      <p:pic>
        <p:nvPicPr>
          <p:cNvPr id="11266" name="Picture 2" descr="Grow your own food: “Growing Together – Safely Apart”">
            <a:extLst>
              <a:ext uri="{FF2B5EF4-FFF2-40B4-BE49-F238E27FC236}">
                <a16:creationId xmlns:a16="http://schemas.microsoft.com/office/drawing/2014/main" id="{E78E65E3-7E90-4F5B-9393-9711951B56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2210" y="870814"/>
            <a:ext cx="7529790" cy="598718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60E4D17-868E-43BA-A117-C155C5D61946}"/>
              </a:ext>
            </a:extLst>
          </p:cNvPr>
          <p:cNvSpPr txBox="1"/>
          <p:nvPr/>
        </p:nvSpPr>
        <p:spPr>
          <a:xfrm>
            <a:off x="690664" y="4027251"/>
            <a:ext cx="3229583" cy="1200329"/>
          </a:xfrm>
          <a:prstGeom prst="rect">
            <a:avLst/>
          </a:prstGeom>
          <a:noFill/>
        </p:spPr>
        <p:txBody>
          <a:bodyPr wrap="square" rtlCol="0">
            <a:spAutoFit/>
          </a:bodyPr>
          <a:lstStyle/>
          <a:p>
            <a:r>
              <a:rPr lang="en-GB" sz="2400" b="1" dirty="0">
                <a:solidFill>
                  <a:srgbClr val="FF0000"/>
                </a:solidFill>
                <a:latin typeface="Twinkl Cursive Looped" panose="02000000000000000000" pitchFamily="2" charset="0"/>
              </a:rPr>
              <a:t>H</a:t>
            </a:r>
            <a:r>
              <a:rPr lang="en-GB" sz="2400" dirty="0">
                <a:latin typeface="Twinkl Cursive Looped" panose="02000000000000000000" pitchFamily="2" charset="0"/>
              </a:rPr>
              <a:t>elping children prepare for life, growing with God.</a:t>
            </a:r>
          </a:p>
        </p:txBody>
      </p:sp>
    </p:spTree>
    <p:extLst>
      <p:ext uri="{BB962C8B-B14F-4D97-AF65-F5344CB8AC3E}">
        <p14:creationId xmlns:p14="http://schemas.microsoft.com/office/powerpoint/2010/main" val="2433831735"/>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Put A Little Love In Your Heart">
            <a:hlinkClick r:id="" action="ppaction://media"/>
            <a:extLst>
              <a:ext uri="{FF2B5EF4-FFF2-40B4-BE49-F238E27FC236}">
                <a16:creationId xmlns:a16="http://schemas.microsoft.com/office/drawing/2014/main" id="{566D22BF-0A2A-4F0D-8675-8BEEE339456B}"/>
              </a:ext>
            </a:extLst>
          </p:cNvPr>
          <p:cNvPicPr>
            <a:picLocks noRot="1" noChangeAspect="1"/>
          </p:cNvPicPr>
          <p:nvPr>
            <a:videoFile r:link="rId1"/>
          </p:nvPr>
        </p:nvPicPr>
        <p:blipFill>
          <a:blip r:embed="rId3"/>
          <a:stretch>
            <a:fillRect/>
          </a:stretch>
        </p:blipFill>
        <p:spPr>
          <a:xfrm>
            <a:off x="126460" y="0"/>
            <a:ext cx="12065540" cy="6858000"/>
          </a:xfrm>
          <a:prstGeom prst="rect">
            <a:avLst/>
          </a:prstGeom>
        </p:spPr>
      </p:pic>
    </p:spTree>
    <p:extLst>
      <p:ext uri="{BB962C8B-B14F-4D97-AF65-F5344CB8AC3E}">
        <p14:creationId xmlns:p14="http://schemas.microsoft.com/office/powerpoint/2010/main" val="1179753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557228"/>
            <a:ext cx="5355264" cy="4406250"/>
          </a:xfrm>
        </p:spPr>
        <p:txBody>
          <a:bodyPr vert="horz" lIns="91440" tIns="45720" rIns="91440" bIns="45720" rtlCol="0" anchor="t">
            <a:normAutofit/>
          </a:bodyPr>
          <a:lstStyle/>
          <a:p>
            <a:pPr>
              <a:lnSpc>
                <a:spcPct val="107000"/>
              </a:lnSpc>
              <a:spcAft>
                <a:spcPts val="800"/>
              </a:spcAft>
            </a:pPr>
            <a:r>
              <a:rPr lang="en-GB" sz="4800" b="1" dirty="0">
                <a:latin typeface="Twinkl Cursive Looped" panose="02000000000000000000" pitchFamily="2" charset="0"/>
                <a:ea typeface="Calibri" panose="020F0502020204030204" pitchFamily="34" charset="0"/>
                <a:cs typeface="Times New Roman" panose="02020603050405020304" pitchFamily="18" charset="0"/>
              </a:rPr>
              <a:t>Class 3 </a:t>
            </a:r>
          </a:p>
          <a:p>
            <a:pPr>
              <a:lnSpc>
                <a:spcPct val="107000"/>
              </a:lnSpc>
              <a:spcAft>
                <a:spcPts val="800"/>
              </a:spcAft>
            </a:pPr>
            <a:r>
              <a:rPr lang="en-GB" sz="4800" b="1" dirty="0">
                <a:latin typeface="Twinkl Cursive Looped" panose="02000000000000000000" pitchFamily="2" charset="0"/>
                <a:ea typeface="Calibri" panose="020F0502020204030204" pitchFamily="34" charset="0"/>
                <a:cs typeface="Times New Roman" panose="02020603050405020304" pitchFamily="18" charset="0"/>
              </a:rPr>
              <a:t>Prayer to share on </a:t>
            </a:r>
            <a:r>
              <a:rPr lang="en-GB" sz="4800" b="1" dirty="0">
                <a:solidFill>
                  <a:srgbClr val="FF0000"/>
                </a:solidFill>
                <a:latin typeface="Twinkl Cursive Looped" panose="02000000000000000000" pitchFamily="2" charset="0"/>
                <a:ea typeface="Calibri" panose="020F0502020204030204" pitchFamily="34" charset="0"/>
                <a:cs typeface="Times New Roman" panose="02020603050405020304" pitchFamily="18" charset="0"/>
              </a:rPr>
              <a:t>Love</a:t>
            </a:r>
            <a:r>
              <a:rPr lang="en-GB" sz="4800" b="1" dirty="0">
                <a:latin typeface="Twinkl Cursive Looped" panose="02000000000000000000" pitchFamily="2" charset="0"/>
                <a:ea typeface="Calibri" panose="020F0502020204030204" pitchFamily="34" charset="0"/>
                <a:cs typeface="Times New Roman" panose="02020603050405020304" pitchFamily="18" charset="0"/>
              </a:rPr>
              <a:t> and making a difference.</a:t>
            </a:r>
            <a:endParaRPr lang="en-GB" sz="4800" dirty="0">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endParaRPr lang="en-GB" dirty="0">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1026" name="Picture 2" descr="How To Pray With Your Kids | Zack Donaldson">
            <a:extLst>
              <a:ext uri="{FF2B5EF4-FFF2-40B4-BE49-F238E27FC236}">
                <a16:creationId xmlns:a16="http://schemas.microsoft.com/office/drawing/2014/main" id="{8932D568-8E21-4923-87B7-E1E2B403A6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8068" y="462966"/>
            <a:ext cx="4573587" cy="59378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8200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2" name="Rectangle 11">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4" name="Rectangle 13">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6" name="Group 15">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dhesive notes on glass wall">
            <a:extLst>
              <a:ext uri="{FF2B5EF4-FFF2-40B4-BE49-F238E27FC236}">
                <a16:creationId xmlns:a16="http://schemas.microsoft.com/office/drawing/2014/main" id="{6020D36A-CA55-4418-A367-56991CA9E3E4}"/>
              </a:ext>
            </a:extLst>
          </p:cNvPr>
          <p:cNvPicPr>
            <a:picLocks noChangeAspect="1"/>
          </p:cNvPicPr>
          <p:nvPr/>
        </p:nvPicPr>
        <p:blipFill rotWithShape="1">
          <a:blip r:embed="rId2"/>
          <a:srcRect t="13015" b="2715"/>
          <a:stretch/>
        </p:blipFill>
        <p:spPr>
          <a:xfrm>
            <a:off x="20" y="-22"/>
            <a:ext cx="12191977" cy="6858022"/>
          </a:xfrm>
          <a:prstGeom prst="rect">
            <a:avLst/>
          </a:prstGeom>
        </p:spPr>
      </p:pic>
      <p:sp>
        <p:nvSpPr>
          <p:cNvPr id="23" name="Rectangle 22">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chemeClr val="tx1">
                  <a:alpha val="24000"/>
                </a:schemeClr>
              </a:gs>
              <a:gs pos="85000">
                <a:schemeClr val="tx1">
                  <a:alpha val="45000"/>
                </a:scheme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708657-7ADB-43EA-AD7B-8189090E9710}"/>
              </a:ext>
            </a:extLst>
          </p:cNvPr>
          <p:cNvSpPr>
            <a:spLocks noGrp="1"/>
          </p:cNvSpPr>
          <p:nvPr>
            <p:ph type="title"/>
          </p:nvPr>
        </p:nvSpPr>
        <p:spPr>
          <a:xfrm>
            <a:off x="643466" y="643467"/>
            <a:ext cx="5452529" cy="3569242"/>
          </a:xfrm>
        </p:spPr>
        <p:txBody>
          <a:bodyPr vert="horz" lIns="91440" tIns="45720" rIns="91440" bIns="45720" rtlCol="0" anchor="t">
            <a:normAutofit/>
          </a:bodyPr>
          <a:lstStyle/>
          <a:p>
            <a:pPr>
              <a:lnSpc>
                <a:spcPct val="83000"/>
              </a:lnSpc>
            </a:pPr>
            <a:r>
              <a:rPr lang="en-US" sz="6000" b="0" cap="all" spc="-100">
                <a:solidFill>
                  <a:schemeClr val="bg1"/>
                </a:solidFill>
              </a:rPr>
              <a:t>Reminders:</a:t>
            </a:r>
          </a:p>
        </p:txBody>
      </p:sp>
      <p:sp>
        <p:nvSpPr>
          <p:cNvPr id="25" name="Rectangle 24">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731935" y="1397930"/>
            <a:ext cx="6858003" cy="4062128"/>
          </a:xfrm>
          <a:prstGeom prst="rect">
            <a:avLst/>
          </a:prstGeom>
          <a:gradFill flip="none" rotWithShape="1">
            <a:gsLst>
              <a:gs pos="48000">
                <a:schemeClr val="tx1">
                  <a:alpha val="24000"/>
                </a:schemeClr>
              </a:gs>
              <a:gs pos="85000">
                <a:schemeClr val="tx1">
                  <a:alpha val="45000"/>
                </a:scheme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9689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6043237" y="1342937"/>
            <a:ext cx="5355264" cy="4406250"/>
          </a:xfrm>
        </p:spPr>
        <p:txBody>
          <a:bodyPr vert="horz" lIns="91440" tIns="45720" rIns="91440" bIns="45720" rtlCol="0" anchor="t">
            <a:normAutofit/>
          </a:bodyPr>
          <a:lstStyle/>
          <a:p>
            <a:pPr>
              <a:lnSpc>
                <a:spcPct val="107000"/>
              </a:lnSpc>
              <a:spcAft>
                <a:spcPts val="800"/>
              </a:spcAft>
            </a:pPr>
            <a:r>
              <a:rPr lang="en-GB" sz="4800" b="1">
                <a:latin typeface="Twinkl Cursive Looped" panose="02000000000000000000" pitchFamily="2" charset="0"/>
                <a:ea typeface="Calibri" panose="020F0502020204030204" pitchFamily="34" charset="0"/>
                <a:cs typeface="Times New Roman" panose="02020603050405020304" pitchFamily="18" charset="0"/>
              </a:rPr>
              <a:t> </a:t>
            </a:r>
            <a:endParaRPr lang="en-GB" sz="4800">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endParaRPr lang="en-GB">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7170" name="Picture 2" descr="Postcard from Timperley: 14/10/12 - 21/10/12">
            <a:extLst>
              <a:ext uri="{FF2B5EF4-FFF2-40B4-BE49-F238E27FC236}">
                <a16:creationId xmlns:a16="http://schemas.microsoft.com/office/drawing/2014/main" id="{E7F57D64-36AD-464C-9D95-D9BE72D50E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737" y="614417"/>
            <a:ext cx="5262953" cy="5134769"/>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BBC - Manchester - Faith - My Passion">
            <a:extLst>
              <a:ext uri="{FF2B5EF4-FFF2-40B4-BE49-F238E27FC236}">
                <a16:creationId xmlns:a16="http://schemas.microsoft.com/office/drawing/2014/main" id="{AA866BD8-6542-4068-9389-DCE16D485F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81325" y="1022226"/>
            <a:ext cx="1447800" cy="193357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783CBC1-73CB-4B43-992D-2666442BE648}"/>
              </a:ext>
            </a:extLst>
          </p:cNvPr>
          <p:cNvSpPr txBox="1"/>
          <p:nvPr/>
        </p:nvSpPr>
        <p:spPr>
          <a:xfrm>
            <a:off x="6243484" y="2340077"/>
            <a:ext cx="3156155" cy="1569660"/>
          </a:xfrm>
          <a:prstGeom prst="rect">
            <a:avLst/>
          </a:prstGeom>
          <a:noFill/>
        </p:spPr>
        <p:txBody>
          <a:bodyPr wrap="square" rtlCol="0">
            <a:spAutoFit/>
          </a:bodyPr>
          <a:lstStyle/>
          <a:p>
            <a:r>
              <a:rPr lang="en-GB" sz="3200">
                <a:latin typeface="Twinkl Cursive Looped" panose="02000000000000000000" pitchFamily="2" charset="0"/>
              </a:rPr>
              <a:t>Reverend Jan</a:t>
            </a:r>
          </a:p>
          <a:p>
            <a:endParaRPr lang="en-GB" sz="3200">
              <a:latin typeface="Twinkl Cursive Looped" panose="02000000000000000000" pitchFamily="2" charset="0"/>
            </a:endParaRPr>
          </a:p>
          <a:p>
            <a:r>
              <a:rPr lang="en-GB" sz="3200">
                <a:latin typeface="Twinkl Cursive Looped" panose="02000000000000000000" pitchFamily="2" charset="0"/>
              </a:rPr>
              <a:t>Blessing to all</a:t>
            </a:r>
          </a:p>
        </p:txBody>
      </p:sp>
    </p:spTree>
    <p:extLst>
      <p:ext uri="{BB962C8B-B14F-4D97-AF65-F5344CB8AC3E}">
        <p14:creationId xmlns:p14="http://schemas.microsoft.com/office/powerpoint/2010/main" val="1022972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604708" y="2423319"/>
            <a:ext cx="5355264" cy="2606326"/>
          </a:xfrm>
        </p:spPr>
        <p:txBody>
          <a:bodyPr vert="horz" lIns="91440" tIns="45720" rIns="91440" bIns="45720" rtlCol="0" anchor="t">
            <a:normAutofit lnSpcReduction="10000"/>
          </a:bodyPr>
          <a:lstStyle/>
          <a:p>
            <a:pPr>
              <a:spcAft>
                <a:spcPts val="600"/>
              </a:spcAft>
            </a:pPr>
            <a:r>
              <a:rPr lang="en-US" b="1" dirty="0">
                <a:latin typeface="Twinkl Cursive Looped" panose="02000000000000000000" pitchFamily="2" charset="0"/>
              </a:rPr>
              <a:t>In Isaiah 1 11-16 it tells us that people thought they were pleasing God by offering sacrifices, but because their everyday lives were full of wrong choices, God was unhappy he wanted the people to turn from their selfishness, and begin to show love and honesty in their everyday dealings The people must be willing to stop pleasing themselves and obey him instead.</a:t>
            </a: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0E50514-20F5-4FA2-AA86-F3282943F003}"/>
              </a:ext>
            </a:extLst>
          </p:cNvPr>
          <p:cNvSpPr txBox="1"/>
          <p:nvPr/>
        </p:nvSpPr>
        <p:spPr>
          <a:xfrm>
            <a:off x="5370236" y="1401748"/>
            <a:ext cx="6201013" cy="798167"/>
          </a:xfrm>
          <a:prstGeom prst="rect">
            <a:avLst/>
          </a:prstGeom>
          <a:noFill/>
        </p:spPr>
        <p:txBody>
          <a:bodyPr wrap="square" lIns="91440" tIns="45720" rIns="91440" bIns="45720" rtlCol="0" anchor="t">
            <a:spAutoFit/>
          </a:bodyPr>
          <a:lstStyle/>
          <a:p>
            <a:pPr>
              <a:lnSpc>
                <a:spcPct val="107000"/>
              </a:lnSpc>
              <a:spcAft>
                <a:spcPts val="800"/>
              </a:spcAft>
            </a:pPr>
            <a:r>
              <a:rPr lang="en-GB" sz="4400" dirty="0">
                <a:solidFill>
                  <a:srgbClr val="00B050"/>
                </a:solidFill>
                <a:latin typeface="Twinkl Cursive Looped"/>
                <a:ea typeface="Calibri" panose="020F0502020204030204" pitchFamily="34" charset="0"/>
                <a:cs typeface="Times New Roman"/>
              </a:rPr>
              <a:t>What did the Bible say?</a:t>
            </a:r>
            <a:endParaRPr lang="en-GB" sz="4400" dirty="0">
              <a:effectLst/>
              <a:latin typeface="Twinkl Cursive Looped"/>
              <a:ea typeface="Calibri" panose="020F0502020204030204" pitchFamily="34" charset="0"/>
              <a:cs typeface="Times New Roman"/>
            </a:endParaRPr>
          </a:p>
        </p:txBody>
      </p:sp>
      <p:sp>
        <p:nvSpPr>
          <p:cNvPr id="12" name="Subtitle 2">
            <a:extLst>
              <a:ext uri="{FF2B5EF4-FFF2-40B4-BE49-F238E27FC236}">
                <a16:creationId xmlns:a16="http://schemas.microsoft.com/office/drawing/2014/main" id="{BBCB92B3-DAE0-4C38-8CAF-5BD64F013C6F}"/>
              </a:ext>
            </a:extLst>
          </p:cNvPr>
          <p:cNvSpPr txBox="1">
            <a:spLocks/>
          </p:cNvSpPr>
          <p:nvPr/>
        </p:nvSpPr>
        <p:spPr>
          <a:xfrm>
            <a:off x="5863777" y="5263863"/>
            <a:ext cx="5355264" cy="1135776"/>
          </a:xfrm>
          <a:prstGeom prst="rect">
            <a:avLst/>
          </a:prstGeom>
        </p:spPr>
        <p:txBody>
          <a:bodyPr vert="horz" lIns="91440" tIns="45720" rIns="91440" bIns="45720" rtlCol="0" anchor="t">
            <a:normAutofit/>
          </a:bodyPr>
          <a:lstStyle>
            <a:lvl1pPr marL="0" indent="0" algn="ctr" defTabSz="914400" rtl="0" eaLnBrk="1" latinLnBrk="0" hangingPunct="1">
              <a:lnSpc>
                <a:spcPct val="110000"/>
              </a:lnSpc>
              <a:spcBef>
                <a:spcPts val="0"/>
              </a:spcBef>
              <a:spcAft>
                <a:spcPts val="0"/>
              </a:spcAft>
              <a:buClr>
                <a:schemeClr val="tx1">
                  <a:lumMod val="85000"/>
                  <a:lumOff val="15000"/>
                </a:schemeClr>
              </a:buClr>
              <a:buFont typeface="Garamond" pitchFamily="18" charset="0"/>
              <a:buNone/>
              <a:defRPr sz="1800" kern="1200" spc="80" baseline="0">
                <a:solidFill>
                  <a:schemeClr val="tx1">
                    <a:lumMod val="95000"/>
                    <a:lumOff val="5000"/>
                  </a:schemeClr>
                </a:solidFill>
                <a:latin typeface="+mn-lt"/>
                <a:ea typeface="+mn-ea"/>
                <a:cs typeface="+mn-cs"/>
              </a:defRPr>
            </a:lvl1pPr>
            <a:lvl2pPr marL="457200" indent="0" algn="ctr" defTabSz="914400" rtl="0" eaLnBrk="1" latinLnBrk="0" hangingPunct="1">
              <a:lnSpc>
                <a:spcPct val="11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5pPr>
            <a:lvl6pPr marL="22860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8pPr>
            <a:lvl9pPr marL="36576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9pPr>
          </a:lstStyle>
          <a:p>
            <a:pPr>
              <a:spcAft>
                <a:spcPts val="600"/>
              </a:spcAft>
            </a:pPr>
            <a:r>
              <a:rPr lang="en-GB" sz="2400" b="1" dirty="0">
                <a:latin typeface="Twinkl Cursive Looped" panose="02000000000000000000" pitchFamily="2" charset="0"/>
              </a:rPr>
              <a:t>When we </a:t>
            </a:r>
            <a:r>
              <a:rPr lang="en-GB" sz="2400" b="1" dirty="0">
                <a:solidFill>
                  <a:srgbClr val="FF0000"/>
                </a:solidFill>
                <a:latin typeface="Twinkl Cursive Looped" panose="02000000000000000000" pitchFamily="2" charset="0"/>
              </a:rPr>
              <a:t>love</a:t>
            </a:r>
            <a:r>
              <a:rPr lang="en-GB" sz="2400" b="1" dirty="0">
                <a:latin typeface="Twinkl Cursive Looped" panose="02000000000000000000" pitchFamily="2" charset="0"/>
              </a:rPr>
              <a:t> and seek justice we are following God’s wishes.</a:t>
            </a:r>
          </a:p>
        </p:txBody>
      </p:sp>
      <p:pic>
        <p:nvPicPr>
          <p:cNvPr id="2052" name="Picture 4" descr="Isaiah 1:18 (06.07.21) – Wormley Free Church">
            <a:extLst>
              <a:ext uri="{FF2B5EF4-FFF2-40B4-BE49-F238E27FC236}">
                <a16:creationId xmlns:a16="http://schemas.microsoft.com/office/drawing/2014/main" id="{CB68FB40-8506-4D81-B049-FE5571520B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557" y="587360"/>
            <a:ext cx="5139602" cy="5614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9995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87C1B3AF-AB2C-43C7-A5A6-BD75F28D51F1}"/>
              </a:ext>
            </a:extLst>
          </p:cNvPr>
          <p:cNvSpPr txBox="1"/>
          <p:nvPr/>
        </p:nvSpPr>
        <p:spPr>
          <a:xfrm>
            <a:off x="739302" y="812584"/>
            <a:ext cx="10282136" cy="4031873"/>
          </a:xfrm>
          <a:prstGeom prst="rect">
            <a:avLst/>
          </a:prstGeom>
          <a:noFill/>
        </p:spPr>
        <p:txBody>
          <a:bodyPr wrap="square" rtlCol="0">
            <a:spAutoFit/>
          </a:bodyPr>
          <a:lstStyle/>
          <a:p>
            <a:r>
              <a:rPr lang="en-GB" dirty="0">
                <a:latin typeface="Twinkl Cursive Looped" panose="02000000000000000000" pitchFamily="2" charset="0"/>
              </a:rPr>
              <a:t>So how can we make a difference?</a:t>
            </a:r>
          </a:p>
          <a:p>
            <a:endParaRPr lang="en-GB" dirty="0">
              <a:latin typeface="Twinkl Cursive Looped" panose="02000000000000000000" pitchFamily="2" charset="0"/>
            </a:endParaRPr>
          </a:p>
          <a:p>
            <a:endParaRPr lang="en-GB" dirty="0">
              <a:latin typeface="Twinkl Cursive Looped" panose="02000000000000000000" pitchFamily="2" charset="0"/>
            </a:endParaRPr>
          </a:p>
          <a:p>
            <a:r>
              <a:rPr lang="en-GB" dirty="0">
                <a:latin typeface="Twinkl Cursive Looped" panose="02000000000000000000" pitchFamily="2" charset="0"/>
              </a:rPr>
              <a:t>This half term we are celebrating RED Nose day Friday 18</a:t>
            </a:r>
            <a:r>
              <a:rPr lang="en-GB" baseline="30000" dirty="0">
                <a:latin typeface="Twinkl Cursive Looped" panose="02000000000000000000" pitchFamily="2" charset="0"/>
              </a:rPr>
              <a:t>th</a:t>
            </a:r>
            <a:r>
              <a:rPr lang="en-GB" dirty="0">
                <a:latin typeface="Twinkl Cursive Looped" panose="02000000000000000000" pitchFamily="2" charset="0"/>
              </a:rPr>
              <a:t> March– cakes will be on sale (50p)</a:t>
            </a:r>
          </a:p>
          <a:p>
            <a:r>
              <a:rPr lang="en-GB" dirty="0">
                <a:latin typeface="Twinkl Cursive Looped" panose="02000000000000000000" pitchFamily="2" charset="0"/>
              </a:rPr>
              <a:t>This will go to help others that that may need a helping hand.</a:t>
            </a:r>
          </a:p>
          <a:p>
            <a:endParaRPr lang="en-GB" dirty="0">
              <a:latin typeface="Twinkl Cursive Looped" panose="02000000000000000000" pitchFamily="2" charset="0"/>
            </a:endParaRPr>
          </a:p>
          <a:p>
            <a:r>
              <a:rPr lang="en-GB" dirty="0">
                <a:latin typeface="Twinkl Cursive Looped" panose="02000000000000000000" pitchFamily="2" charset="0"/>
              </a:rPr>
              <a:t>On Thursday 24</a:t>
            </a:r>
            <a:r>
              <a:rPr lang="en-GB" baseline="30000" dirty="0">
                <a:latin typeface="Twinkl Cursive Looped" panose="02000000000000000000" pitchFamily="2" charset="0"/>
              </a:rPr>
              <a:t>th</a:t>
            </a:r>
            <a:r>
              <a:rPr lang="en-GB" dirty="0">
                <a:latin typeface="Twinkl Cursive Looped" panose="02000000000000000000" pitchFamily="2" charset="0"/>
              </a:rPr>
              <a:t> March we have an own clothes day from school council –please bring a tin or packet of food for our Food bank. This will help those that need a helping hand to feed themselves.</a:t>
            </a:r>
          </a:p>
          <a:p>
            <a:endParaRPr lang="en-GB" dirty="0">
              <a:latin typeface="Twinkl Cursive Looped" panose="02000000000000000000" pitchFamily="2" charset="0"/>
            </a:endParaRPr>
          </a:p>
          <a:p>
            <a:endParaRPr lang="en-GB" dirty="0">
              <a:latin typeface="Twinkl Cursive Looped" panose="02000000000000000000" pitchFamily="2" charset="0"/>
            </a:endParaRPr>
          </a:p>
          <a:p>
            <a:r>
              <a:rPr lang="en-GB" sz="4000" dirty="0">
                <a:solidFill>
                  <a:srgbClr val="FF0000"/>
                </a:solidFill>
                <a:latin typeface="Twinkl Cursive Looped" panose="02000000000000000000" pitchFamily="2" charset="0"/>
              </a:rPr>
              <a:t>How else can we help to make a difference?</a:t>
            </a:r>
            <a:r>
              <a:rPr lang="en-GB" sz="4000" dirty="0">
                <a:latin typeface="Twinkl Cursive Looped" panose="02000000000000000000" pitchFamily="2" charset="0"/>
              </a:rPr>
              <a:t> </a:t>
            </a:r>
          </a:p>
          <a:p>
            <a:endParaRPr lang="en-GB" dirty="0">
              <a:latin typeface="Twinkl Cursive Looped" panose="02000000000000000000" pitchFamily="2" charset="0"/>
            </a:endParaRPr>
          </a:p>
          <a:p>
            <a:endParaRPr lang="en-GB" dirty="0">
              <a:latin typeface="Twinkl Cursive Looped" panose="02000000000000000000" pitchFamily="2" charset="0"/>
            </a:endParaRPr>
          </a:p>
        </p:txBody>
      </p:sp>
      <p:pic>
        <p:nvPicPr>
          <p:cNvPr id="3074" name="Picture 2" descr="When is Comic Relief 2022? Date, and where to buy a red nose | Metro News">
            <a:extLst>
              <a:ext uri="{FF2B5EF4-FFF2-40B4-BE49-F238E27FC236}">
                <a16:creationId xmlns:a16="http://schemas.microsoft.com/office/drawing/2014/main" id="{1E8744B6-8839-448E-A3C7-BA9EC50E21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738" y="4188625"/>
            <a:ext cx="4572000" cy="223837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1CDABE94-4E9F-436B-AC5E-F47D0E8897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11302" y="4326980"/>
            <a:ext cx="6259948" cy="1922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185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64270-FD73-470D-A908-E493EDF295CE}"/>
              </a:ext>
            </a:extLst>
          </p:cNvPr>
          <p:cNvSpPr>
            <a:spLocks noGrp="1"/>
          </p:cNvSpPr>
          <p:nvPr>
            <p:ph type="title"/>
          </p:nvPr>
        </p:nvSpPr>
        <p:spPr>
          <a:xfrm>
            <a:off x="415047" y="341037"/>
            <a:ext cx="10058400" cy="729006"/>
          </a:xfrm>
        </p:spPr>
        <p:txBody>
          <a:bodyPr/>
          <a:lstStyle/>
          <a:p>
            <a:r>
              <a:rPr lang="en-GB" dirty="0"/>
              <a:t>Here I am Lord</a:t>
            </a:r>
          </a:p>
        </p:txBody>
      </p:sp>
      <p:pic>
        <p:nvPicPr>
          <p:cNvPr id="3" name="Online Media 2" title="I, the Lord of Sea and Sky (Here I Am, Lord - 3vv+refrain) [with lyrics for congregations]">
            <a:hlinkClick r:id="" action="ppaction://media"/>
            <a:extLst>
              <a:ext uri="{FF2B5EF4-FFF2-40B4-BE49-F238E27FC236}">
                <a16:creationId xmlns:a16="http://schemas.microsoft.com/office/drawing/2014/main" id="{3F0F73AF-E1DB-4151-9716-EFA027D3942F}"/>
              </a:ext>
            </a:extLst>
          </p:cNvPr>
          <p:cNvPicPr>
            <a:picLocks noRot="1" noChangeAspect="1"/>
          </p:cNvPicPr>
          <p:nvPr>
            <a:videoFile r:link="rId1"/>
          </p:nvPr>
        </p:nvPicPr>
        <p:blipFill>
          <a:blip r:embed="rId3"/>
          <a:stretch>
            <a:fillRect/>
          </a:stretch>
        </p:blipFill>
        <p:spPr>
          <a:xfrm>
            <a:off x="415047" y="1070043"/>
            <a:ext cx="11238689" cy="5340485"/>
          </a:xfrm>
          <a:prstGeom prst="rect">
            <a:avLst/>
          </a:prstGeom>
        </p:spPr>
      </p:pic>
    </p:spTree>
    <p:extLst>
      <p:ext uri="{BB962C8B-B14F-4D97-AF65-F5344CB8AC3E}">
        <p14:creationId xmlns:p14="http://schemas.microsoft.com/office/powerpoint/2010/main" val="844205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557228"/>
            <a:ext cx="5355264" cy="4406250"/>
          </a:xfrm>
        </p:spPr>
        <p:txBody>
          <a:bodyPr vert="horz" lIns="91440" tIns="45720" rIns="91440" bIns="45720" rtlCol="0" anchor="t">
            <a:normAutofit fontScale="85000" lnSpcReduction="20000"/>
          </a:bodyPr>
          <a:lstStyle/>
          <a:p>
            <a:endParaRPr lang="en-GB" dirty="0"/>
          </a:p>
          <a:p>
            <a:endParaRPr lang="en-GB" b="1" dirty="0"/>
          </a:p>
          <a:p>
            <a:endParaRPr lang="en-GB" b="1" dirty="0"/>
          </a:p>
          <a:p>
            <a:r>
              <a:rPr lang="en-GB" b="1" dirty="0"/>
              <a:t>Prayer: </a:t>
            </a:r>
          </a:p>
          <a:p>
            <a:r>
              <a:rPr lang="en-GB" sz="2800" b="1" dirty="0">
                <a:latin typeface="Twinkl Cursive Looped"/>
              </a:rPr>
              <a:t>Dear </a:t>
            </a:r>
            <a:r>
              <a:rPr lang="en-GB" sz="2800" b="1" dirty="0">
                <a:solidFill>
                  <a:srgbClr val="0D0D0D"/>
                </a:solidFill>
                <a:latin typeface="Twinkl Cursive Looped"/>
              </a:rPr>
              <a:t>God,</a:t>
            </a:r>
          </a:p>
          <a:p>
            <a:r>
              <a:rPr lang="en-GB" sz="2800" b="1" dirty="0">
                <a:latin typeface="Twinkl Cursive Looped"/>
              </a:rPr>
              <a:t>It is not always easy to know what to do when we see others treated unfairly. Help us to make a difference and help other that may need it. Guide us in your light forever and always. </a:t>
            </a:r>
            <a:endParaRPr lang="en-GB" sz="2800" b="1" dirty="0">
              <a:latin typeface="Twinkl Cursive Looped" panose="02000000000000000000" pitchFamily="2" charset="0"/>
            </a:endParaRPr>
          </a:p>
          <a:p>
            <a:r>
              <a:rPr lang="en-GB" sz="2800" b="1" dirty="0">
                <a:latin typeface="Twinkl Cursive Looped"/>
              </a:rPr>
              <a:t>Amen.</a:t>
            </a:r>
            <a:endParaRPr lang="en-GB" sz="2800" dirty="0">
              <a:latin typeface="Twinkl Cursive Looped"/>
            </a:endParaRPr>
          </a:p>
          <a:p>
            <a:pPr>
              <a:lnSpc>
                <a:spcPct val="107000"/>
              </a:lnSpc>
              <a:spcAft>
                <a:spcPts val="800"/>
              </a:spcAft>
            </a:pPr>
            <a:r>
              <a:rPr lang="en-GB" sz="4800" b="1" dirty="0">
                <a:latin typeface="Twinkl Cursive Looped" panose="02000000000000000000" pitchFamily="2" charset="0"/>
                <a:ea typeface="Calibri" panose="020F0502020204030204" pitchFamily="34" charset="0"/>
                <a:cs typeface="Times New Roman" panose="02020603050405020304" pitchFamily="18" charset="0"/>
              </a:rPr>
              <a:t> </a:t>
            </a:r>
            <a:endParaRPr lang="en-GB" sz="4800" dirty="0">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endParaRPr lang="en-GB" dirty="0">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 name="Picture 4" descr="A group of people around each other&#10;&#10;Description automatically generated">
            <a:extLst>
              <a:ext uri="{FF2B5EF4-FFF2-40B4-BE49-F238E27FC236}">
                <a16:creationId xmlns:a16="http://schemas.microsoft.com/office/drawing/2014/main" id="{7CB1009C-7030-4BBD-BE8F-7D01BE1BD3B4}"/>
              </a:ext>
            </a:extLst>
          </p:cNvPr>
          <p:cNvPicPr>
            <a:picLocks noChangeAspect="1"/>
          </p:cNvPicPr>
          <p:nvPr/>
        </p:nvPicPr>
        <p:blipFill>
          <a:blip r:embed="rId2"/>
          <a:stretch>
            <a:fillRect/>
          </a:stretch>
        </p:blipFill>
        <p:spPr>
          <a:xfrm>
            <a:off x="993569" y="859813"/>
            <a:ext cx="3960420" cy="4950347"/>
          </a:xfrm>
          <a:prstGeom prst="rect">
            <a:avLst/>
          </a:prstGeom>
        </p:spPr>
      </p:pic>
    </p:spTree>
    <p:extLst>
      <p:ext uri="{BB962C8B-B14F-4D97-AF65-F5344CB8AC3E}">
        <p14:creationId xmlns:p14="http://schemas.microsoft.com/office/powerpoint/2010/main" val="2890148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005452"/>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The value of </a:t>
            </a:r>
            <a:r>
              <a:rPr lang="en-GB" sz="2400" b="1" dirty="0">
                <a:solidFill>
                  <a:srgbClr val="00B0F0"/>
                </a:solidFill>
                <a:latin typeface="Twinkl Cursive Looped"/>
              </a:rPr>
              <a:t>Justice</a:t>
            </a:r>
          </a:p>
          <a:p>
            <a:pPr>
              <a:lnSpc>
                <a:spcPct val="100000"/>
              </a:lnSpc>
              <a:spcAft>
                <a:spcPts val="600"/>
              </a:spcAft>
            </a:pPr>
            <a:r>
              <a:rPr lang="en-GB" sz="2400" dirty="0">
                <a:solidFill>
                  <a:schemeClr val="tx1"/>
                </a:solidFill>
                <a:latin typeface="Twinkl Cursive Looped"/>
              </a:rPr>
              <a:t>“Hold fast to </a:t>
            </a:r>
            <a:r>
              <a:rPr lang="en-GB" sz="2400" b="1" dirty="0">
                <a:solidFill>
                  <a:srgbClr val="FF0000"/>
                </a:solidFill>
                <a:latin typeface="Twinkl Cursive Looped"/>
              </a:rPr>
              <a:t>love</a:t>
            </a:r>
            <a:r>
              <a:rPr lang="en-GB" sz="2400" dirty="0">
                <a:solidFill>
                  <a:schemeClr val="tx1"/>
                </a:solidFill>
                <a:latin typeface="Twinkl Cursive Looped"/>
              </a:rPr>
              <a:t> and </a:t>
            </a:r>
            <a:r>
              <a:rPr lang="en-GB" sz="2400" b="1" dirty="0">
                <a:solidFill>
                  <a:srgbClr val="00B0F0"/>
                </a:solidFill>
                <a:latin typeface="Twinkl Cursive Looped"/>
              </a:rPr>
              <a:t>justice</a:t>
            </a:r>
            <a:r>
              <a:rPr lang="en-GB" sz="2400" dirty="0">
                <a:solidFill>
                  <a:schemeClr val="tx1"/>
                </a:solidFill>
                <a:latin typeface="Twinkl Cursive Looped"/>
              </a:rPr>
              <a:t> Hosea 12:6  </a:t>
            </a:r>
          </a:p>
          <a:p>
            <a:pPr>
              <a:lnSpc>
                <a:spcPct val="100000"/>
              </a:lnSpc>
              <a:spcAft>
                <a:spcPts val="600"/>
              </a:spcAft>
            </a:pPr>
            <a:r>
              <a:rPr lang="en-GB" sz="2400" b="1" dirty="0">
                <a:solidFill>
                  <a:schemeClr val="tx1"/>
                </a:solidFill>
                <a:latin typeface="Twinkl Cursive Looped"/>
              </a:rPr>
              <a:t>Worship 3: Tuesday</a:t>
            </a:r>
          </a:p>
          <a:p>
            <a:pPr>
              <a:lnSpc>
                <a:spcPct val="100000"/>
              </a:lnSpc>
              <a:spcAft>
                <a:spcPts val="600"/>
              </a:spcAft>
            </a:pPr>
            <a:r>
              <a:rPr lang="en-GB" sz="2400" b="1" dirty="0">
                <a:solidFill>
                  <a:schemeClr val="tx1"/>
                </a:solidFill>
                <a:latin typeface="Twinkl Cursive Looped"/>
              </a:rPr>
              <a:t>Class worship</a:t>
            </a:r>
          </a:p>
        </p:txBody>
      </p:sp>
      <p:pic>
        <p:nvPicPr>
          <p:cNvPr id="1026" name="Picture 2" descr="Engaging Orr-Ewing&amp;#39;s “What does love cause us to feel about perpetrators?”  – Reforming Hell">
            <a:extLst>
              <a:ext uri="{FF2B5EF4-FFF2-40B4-BE49-F238E27FC236}">
                <a16:creationId xmlns:a16="http://schemas.microsoft.com/office/drawing/2014/main" id="{8E673C84-6F1F-467F-826B-A31839C872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0473" y="0"/>
            <a:ext cx="766152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0796390"/>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Candle vigil to mark COVID-19 anniversary | North Bay Nugget">
            <a:extLst>
              <a:ext uri="{FF2B5EF4-FFF2-40B4-BE49-F238E27FC236}">
                <a16:creationId xmlns:a16="http://schemas.microsoft.com/office/drawing/2014/main" id="{DB8821FC-C373-401E-94F1-FC05BA65CC3C}"/>
              </a:ext>
            </a:extLst>
          </p:cNvPr>
          <p:cNvPicPr/>
          <p:nvPr/>
        </p:nvPicPr>
        <p:blipFill rotWithShape="1">
          <a:blip r:embed="rId2">
            <a:extLst>
              <a:ext uri="{28A0092B-C50C-407E-A947-70E740481C1C}">
                <a14:useLocalDpi xmlns:a14="http://schemas.microsoft.com/office/drawing/2010/main" val="0"/>
              </a:ext>
            </a:extLst>
          </a:blip>
          <a:srcRect t="18521" r="-2" b="24311"/>
          <a:stretch/>
        </p:blipFill>
        <p:spPr bwMode="auto">
          <a:xfrm>
            <a:off x="7531511" y="3351888"/>
            <a:ext cx="4660490" cy="3506112"/>
          </a:xfrm>
          <a:custGeom>
            <a:avLst/>
            <a:gdLst/>
            <a:ahLst/>
            <a:cxnLst/>
            <a:rect l="l" t="t" r="r" b="b"/>
            <a:pathLst>
              <a:path w="4397481" h="3351888">
                <a:moveTo>
                  <a:pt x="0" y="0"/>
                </a:moveTo>
                <a:lnTo>
                  <a:pt x="4397481" y="0"/>
                </a:lnTo>
                <a:lnTo>
                  <a:pt x="4397481" y="3351888"/>
                </a:lnTo>
                <a:lnTo>
                  <a:pt x="1552363" y="3351888"/>
                </a:lnTo>
                <a:close/>
              </a:path>
            </a:pathLst>
          </a:custGeom>
          <a:noFill/>
        </p:spPr>
      </p:pic>
      <p:pic>
        <p:nvPicPr>
          <p:cNvPr id="6" name="Picture 5" descr="Bible with a crown of thorns on a wooden table | Crown of thorns, Worship  backgrounds, Jesus christ images">
            <a:extLst>
              <a:ext uri="{FF2B5EF4-FFF2-40B4-BE49-F238E27FC236}">
                <a16:creationId xmlns:a16="http://schemas.microsoft.com/office/drawing/2014/main" id="{ED52DE9A-584E-423B-AE12-4AADD86ECD59}"/>
              </a:ext>
            </a:extLst>
          </p:cNvPr>
          <p:cNvPicPr/>
          <p:nvPr/>
        </p:nvPicPr>
        <p:blipFill rotWithShape="1">
          <a:blip r:embed="rId3">
            <a:extLst>
              <a:ext uri="{28A0092B-C50C-407E-A947-70E740481C1C}">
                <a14:useLocalDpi xmlns:a14="http://schemas.microsoft.com/office/drawing/2010/main" val="0"/>
              </a:ext>
            </a:extLst>
          </a:blip>
          <a:srcRect r="11302" b="2"/>
          <a:stretch/>
        </p:blipFill>
        <p:spPr bwMode="auto">
          <a:xfrm>
            <a:off x="20" y="10"/>
            <a:ext cx="9154673" cy="6863475"/>
          </a:xfrm>
          <a:custGeom>
            <a:avLst/>
            <a:gdLst/>
            <a:ahLst/>
            <a:cxnLst/>
            <a:rect l="l" t="t" r="r" b="b"/>
            <a:pathLst>
              <a:path w="9154693" h="6863485">
                <a:moveTo>
                  <a:pt x="0" y="0"/>
                </a:moveTo>
                <a:lnTo>
                  <a:pt x="5976000" y="0"/>
                </a:lnTo>
                <a:lnTo>
                  <a:pt x="9154693" y="6863485"/>
                </a:lnTo>
                <a:lnTo>
                  <a:pt x="0" y="6863485"/>
                </a:lnTo>
                <a:lnTo>
                  <a:pt x="0" y="0"/>
                </a:lnTo>
                <a:close/>
              </a:path>
            </a:pathLst>
          </a:custGeom>
          <a:noFill/>
        </p:spPr>
      </p:pic>
      <p:pic>
        <p:nvPicPr>
          <p:cNvPr id="7" name="Picture 6" descr="A picture containing text, sunset, outdoor, sun&#10;&#10;Description automatically generated">
            <a:extLst>
              <a:ext uri="{FF2B5EF4-FFF2-40B4-BE49-F238E27FC236}">
                <a16:creationId xmlns:a16="http://schemas.microsoft.com/office/drawing/2014/main" id="{F36B5C4A-EA04-4F5D-B459-354AC0F7B796}"/>
              </a:ext>
            </a:extLst>
          </p:cNvPr>
          <p:cNvPicPr/>
          <p:nvPr/>
        </p:nvPicPr>
        <p:blipFill rotWithShape="1">
          <a:blip r:embed="rId4">
            <a:extLst>
              <a:ext uri="{28A0092B-C50C-407E-A947-70E740481C1C}">
                <a14:useLocalDpi xmlns:a14="http://schemas.microsoft.com/office/drawing/2010/main" val="0"/>
              </a:ext>
            </a:extLst>
          </a:blip>
          <a:srcRect r="-2" b="797"/>
          <a:stretch/>
        </p:blipFill>
        <p:spPr bwMode="auto">
          <a:xfrm>
            <a:off x="5977142" y="5494"/>
            <a:ext cx="6214838" cy="3346394"/>
          </a:xfrm>
          <a:custGeom>
            <a:avLst/>
            <a:gdLst/>
            <a:ahLst/>
            <a:cxnLst/>
            <a:rect l="l" t="t" r="r" b="b"/>
            <a:pathLst>
              <a:path w="6023811" h="3346404">
                <a:moveTo>
                  <a:pt x="0" y="0"/>
                </a:moveTo>
                <a:lnTo>
                  <a:pt x="6023811" y="0"/>
                </a:lnTo>
                <a:lnTo>
                  <a:pt x="6023811" y="3346404"/>
                </a:lnTo>
                <a:lnTo>
                  <a:pt x="1549824" y="3346404"/>
                </a:lnTo>
                <a:close/>
              </a:path>
            </a:pathLst>
          </a:custGeom>
          <a:noFill/>
        </p:spPr>
      </p:pic>
      <p:sp>
        <p:nvSpPr>
          <p:cNvPr id="9" name="TextBox 8">
            <a:extLst>
              <a:ext uri="{FF2B5EF4-FFF2-40B4-BE49-F238E27FC236}">
                <a16:creationId xmlns:a16="http://schemas.microsoft.com/office/drawing/2014/main" id="{C197ABFF-1A72-4936-865E-7A86A78D513B}"/>
              </a:ext>
            </a:extLst>
          </p:cNvPr>
          <p:cNvSpPr txBox="1"/>
          <p:nvPr/>
        </p:nvSpPr>
        <p:spPr>
          <a:xfrm>
            <a:off x="97472" y="5836465"/>
            <a:ext cx="5879670" cy="686347"/>
          </a:xfrm>
          <a:prstGeom prst="rect">
            <a:avLst/>
          </a:prstGeom>
          <a:solidFill>
            <a:srgbClr val="000000">
              <a:alpha val="50000"/>
            </a:srgbClr>
          </a:solidFill>
          <a:ln>
            <a:noFill/>
          </a:ln>
        </p:spPr>
        <p:txBody>
          <a:bodyPr wrap="square" rtlCol="0">
            <a:noAutofit/>
          </a:bodyPr>
          <a:lstStyle/>
          <a:p>
            <a:pPr algn="ctr">
              <a:spcAft>
                <a:spcPts val="600"/>
              </a:spcAft>
            </a:pPr>
            <a:r>
              <a:rPr lang="en-GB" sz="2400">
                <a:solidFill>
                  <a:srgbClr val="FFFFFF"/>
                </a:solidFill>
              </a:rPr>
              <a:t>We think of God the Father who teaches us through his word.</a:t>
            </a:r>
          </a:p>
        </p:txBody>
      </p:sp>
      <p:sp>
        <p:nvSpPr>
          <p:cNvPr id="10" name="TextBox 9">
            <a:extLst>
              <a:ext uri="{FF2B5EF4-FFF2-40B4-BE49-F238E27FC236}">
                <a16:creationId xmlns:a16="http://schemas.microsoft.com/office/drawing/2014/main" id="{E69D528C-37E2-4F98-BE9F-A740D766B028}"/>
              </a:ext>
            </a:extLst>
          </p:cNvPr>
          <p:cNvSpPr txBox="1"/>
          <p:nvPr/>
        </p:nvSpPr>
        <p:spPr>
          <a:xfrm>
            <a:off x="6096000" y="2998636"/>
            <a:ext cx="6023811" cy="334639"/>
          </a:xfrm>
          <a:prstGeom prst="rect">
            <a:avLst/>
          </a:prstGeom>
          <a:solidFill>
            <a:srgbClr val="000000">
              <a:alpha val="50000"/>
            </a:srgbClr>
          </a:solidFill>
          <a:ln>
            <a:noFill/>
          </a:ln>
        </p:spPr>
        <p:txBody>
          <a:bodyPr wrap="square" rtlCol="0">
            <a:noAutofit/>
          </a:bodyPr>
          <a:lstStyle/>
          <a:p>
            <a:pPr algn="ctr">
              <a:spcAft>
                <a:spcPts val="600"/>
              </a:spcAft>
            </a:pPr>
            <a:r>
              <a:rPr lang="en-GB" sz="2000">
                <a:solidFill>
                  <a:srgbClr val="FFFFFF"/>
                </a:solidFill>
              </a:rPr>
              <a:t>We think of God’s son, Jesus who loves us</a:t>
            </a:r>
            <a:r>
              <a:rPr lang="en-GB" sz="1150">
                <a:solidFill>
                  <a:srgbClr val="FFFFFF"/>
                </a:solidFill>
              </a:rPr>
              <a:t>.</a:t>
            </a:r>
          </a:p>
        </p:txBody>
      </p:sp>
      <p:sp>
        <p:nvSpPr>
          <p:cNvPr id="11" name="TextBox 10">
            <a:extLst>
              <a:ext uri="{FF2B5EF4-FFF2-40B4-BE49-F238E27FC236}">
                <a16:creationId xmlns:a16="http://schemas.microsoft.com/office/drawing/2014/main" id="{ADFCD8AE-66F7-4A9D-8694-53D948B465C4}"/>
              </a:ext>
            </a:extLst>
          </p:cNvPr>
          <p:cNvSpPr txBox="1"/>
          <p:nvPr/>
        </p:nvSpPr>
        <p:spPr>
          <a:xfrm>
            <a:off x="7794499" y="6012044"/>
            <a:ext cx="4397481" cy="335188"/>
          </a:xfrm>
          <a:prstGeom prst="rect">
            <a:avLst/>
          </a:prstGeom>
          <a:solidFill>
            <a:srgbClr val="000000">
              <a:alpha val="50000"/>
            </a:srgbClr>
          </a:solidFill>
          <a:ln>
            <a:noFill/>
          </a:ln>
        </p:spPr>
        <p:txBody>
          <a:bodyPr wrap="square" rtlCol="0">
            <a:noAutofit/>
          </a:bodyPr>
          <a:lstStyle/>
          <a:p>
            <a:pPr algn="ctr">
              <a:spcAft>
                <a:spcPts val="600"/>
              </a:spcAft>
            </a:pPr>
            <a:r>
              <a:rPr lang="en-GB" sz="2400">
                <a:solidFill>
                  <a:srgbClr val="FFFFFF"/>
                </a:solidFill>
              </a:rPr>
              <a:t>We think of God, the Holy spirit, who guides us.</a:t>
            </a:r>
          </a:p>
        </p:txBody>
      </p:sp>
    </p:spTree>
    <p:extLst>
      <p:ext uri="{BB962C8B-B14F-4D97-AF65-F5344CB8AC3E}">
        <p14:creationId xmlns:p14="http://schemas.microsoft.com/office/powerpoint/2010/main" val="1734473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73195" y="1128828"/>
            <a:ext cx="2299188" cy="2300172"/>
          </a:xfrm>
        </p:spPr>
        <p:txBody>
          <a:bodyPr vert="horz" lIns="91440" tIns="45720" rIns="91440" bIns="45720" rtlCol="0">
            <a:noAutofit/>
          </a:bodyPr>
          <a:lstStyle/>
          <a:p>
            <a:pPr>
              <a:lnSpc>
                <a:spcPct val="100000"/>
              </a:lnSpc>
              <a:spcAft>
                <a:spcPts val="600"/>
              </a:spcAft>
            </a:pPr>
            <a:r>
              <a:rPr lang="en-GB" sz="2400" b="1" dirty="0">
                <a:solidFill>
                  <a:schemeClr val="tx1"/>
                </a:solidFill>
                <a:latin typeface="Twinkl Cursive Looped"/>
              </a:rPr>
              <a:t>Listen and reflect…</a:t>
            </a:r>
          </a:p>
          <a:p>
            <a:pPr>
              <a:lnSpc>
                <a:spcPct val="100000"/>
              </a:lnSpc>
              <a:spcAft>
                <a:spcPts val="600"/>
              </a:spcAft>
            </a:pPr>
            <a:r>
              <a:rPr lang="en-GB" sz="2400" b="1" dirty="0">
                <a:solidFill>
                  <a:schemeClr val="tx1"/>
                </a:solidFill>
                <a:latin typeface="Twinkl Cursive Looped"/>
              </a:rPr>
              <a:t>Like Jesus how can we learn to do good and make the world a better place? </a:t>
            </a:r>
          </a:p>
        </p:txBody>
      </p:sp>
      <p:pic>
        <p:nvPicPr>
          <p:cNvPr id="2" name="Online Media 1" title="Put A Little Love In Your Heart">
            <a:hlinkClick r:id="" action="ppaction://media"/>
            <a:extLst>
              <a:ext uri="{FF2B5EF4-FFF2-40B4-BE49-F238E27FC236}">
                <a16:creationId xmlns:a16="http://schemas.microsoft.com/office/drawing/2014/main" id="{4612708D-DD5F-4024-B7AF-93644027966F}"/>
              </a:ext>
            </a:extLst>
          </p:cNvPr>
          <p:cNvPicPr>
            <a:picLocks noRot="1" noChangeAspect="1"/>
          </p:cNvPicPr>
          <p:nvPr>
            <a:videoFile r:link="rId1"/>
          </p:nvPr>
        </p:nvPicPr>
        <p:blipFill>
          <a:blip r:embed="rId3"/>
          <a:stretch>
            <a:fillRect/>
          </a:stretch>
        </p:blipFill>
        <p:spPr>
          <a:xfrm>
            <a:off x="4498233" y="0"/>
            <a:ext cx="7693767" cy="6858000"/>
          </a:xfrm>
          <a:prstGeom prst="rect">
            <a:avLst/>
          </a:prstGeom>
        </p:spPr>
      </p:pic>
    </p:spTree>
    <p:extLst>
      <p:ext uri="{BB962C8B-B14F-4D97-AF65-F5344CB8AC3E}">
        <p14:creationId xmlns:p14="http://schemas.microsoft.com/office/powerpoint/2010/main" val="208760302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AnalogousFromDarkSeedLeftStep">
      <a:dk1>
        <a:srgbClr val="000000"/>
      </a:dk1>
      <a:lt1>
        <a:srgbClr val="FFFFFF"/>
      </a:lt1>
      <a:dk2>
        <a:srgbClr val="413424"/>
      </a:dk2>
      <a:lt2>
        <a:srgbClr val="E7E2E8"/>
      </a:lt2>
      <a:accent1>
        <a:srgbClr val="5CB346"/>
      </a:accent1>
      <a:accent2>
        <a:srgbClr val="83B03A"/>
      </a:accent2>
      <a:accent3>
        <a:srgbClr val="A8A442"/>
      </a:accent3>
      <a:accent4>
        <a:srgbClr val="B17C3B"/>
      </a:accent4>
      <a:accent5>
        <a:srgbClr val="C35C4D"/>
      </a:accent5>
      <a:accent6>
        <a:srgbClr val="B13B5D"/>
      </a:accent6>
      <a:hlink>
        <a:srgbClr val="C06742"/>
      </a:hlink>
      <a:folHlink>
        <a:srgbClr val="7F7F7F"/>
      </a:folHlink>
    </a:clrScheme>
    <a:fontScheme name="Savon">
      <a:majorFont>
        <a:latin typeface="Speak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Selawik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6D481D1737C624789CDC0062E470A3A" ma:contentTypeVersion="13" ma:contentTypeDescription="Create a new document." ma:contentTypeScope="" ma:versionID="d26b80e2856aa474da297d112e903c48">
  <xsd:schema xmlns:xsd="http://www.w3.org/2001/XMLSchema" xmlns:xs="http://www.w3.org/2001/XMLSchema" xmlns:p="http://schemas.microsoft.com/office/2006/metadata/properties" xmlns:ns2="cdfd068b-20d5-4086-86dc-bd85d8e86094" xmlns:ns3="598a01a8-5d69-453e-ab46-27cc0e5f55aa" targetNamespace="http://schemas.microsoft.com/office/2006/metadata/properties" ma:root="true" ma:fieldsID="1b62f07d30fda779dd0c828ce44172a9" ns2:_="" ns3:_="">
    <xsd:import namespace="cdfd068b-20d5-4086-86dc-bd85d8e86094"/>
    <xsd:import namespace="598a01a8-5d69-453e-ab46-27cc0e5f55a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fd068b-20d5-4086-86dc-bd85d8e8609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98a01a8-5d69-453e-ab46-27cc0e5f55a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A39BD5F-4615-4779-A4A7-0E2247930145}">
  <ds:schemaRefs>
    <ds:schemaRef ds:uri="http://schemas.microsoft.com/sharepoint/v3/contenttype/forms"/>
  </ds:schemaRefs>
</ds:datastoreItem>
</file>

<file path=customXml/itemProps2.xml><?xml version="1.0" encoding="utf-8"?>
<ds:datastoreItem xmlns:ds="http://schemas.openxmlformats.org/officeDocument/2006/customXml" ds:itemID="{0E70E69A-8B7C-4B71-B0E4-6C6CF8A25C5E}">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F36986EC-2BA1-460F-B08C-8DCAA071B9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fd068b-20d5-4086-86dc-bd85d8e86094"/>
    <ds:schemaRef ds:uri="598a01a8-5d69-453e-ab46-27cc0e5f55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883</TotalTime>
  <Words>595</Words>
  <Application>Microsoft Office PowerPoint</Application>
  <PresentationFormat>Widescreen</PresentationFormat>
  <Paragraphs>85</Paragraphs>
  <Slides>28</Slides>
  <Notes>0</Notes>
  <HiddenSlides>0</HiddenSlides>
  <MMClips>6</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Calibri</vt:lpstr>
      <vt:lpstr>Garamond</vt:lpstr>
      <vt:lpstr>Selawik Light</vt:lpstr>
      <vt:lpstr>Speak Pro</vt:lpstr>
      <vt:lpstr>Twinkl Cursive Looped</vt:lpstr>
      <vt:lpstr>SavonVTI</vt:lpstr>
      <vt:lpstr>Collective worship </vt:lpstr>
      <vt:lpstr>PowerPoint Presentation</vt:lpstr>
      <vt:lpstr>PowerPoint Presentation</vt:lpstr>
      <vt:lpstr>PowerPoint Presentation</vt:lpstr>
      <vt:lpstr>Here I am Lord</vt:lpstr>
      <vt:lpstr>PowerPoint Presentation</vt:lpstr>
      <vt:lpstr>Collective worship </vt:lpstr>
      <vt:lpstr>PowerPoint Presentation</vt:lpstr>
      <vt:lpstr>PowerPoint Presentation</vt:lpstr>
      <vt:lpstr>PowerPoint Presentation</vt:lpstr>
      <vt:lpstr>Collective worship </vt:lpstr>
      <vt:lpstr>PowerPoint Presentation</vt:lpstr>
      <vt:lpstr>Here I am Lord</vt:lpstr>
      <vt:lpstr>PowerPoint Presentation</vt:lpstr>
      <vt:lpstr>Heal the world – sign language</vt:lpstr>
      <vt:lpstr>Children’s choice</vt:lpstr>
      <vt:lpstr>PowerPoint Presentation</vt:lpstr>
      <vt:lpstr>Collective worship </vt:lpstr>
      <vt:lpstr>PowerPoint Presentation</vt:lpstr>
      <vt:lpstr>PowerPoint Presentation</vt:lpstr>
      <vt:lpstr>Collective worship </vt:lpstr>
      <vt:lpstr>Birthdays….Happy Birthday to YOU.</vt:lpstr>
      <vt:lpstr>Head Teacher Awards </vt:lpstr>
      <vt:lpstr>Personal Development Awards  </vt:lpstr>
      <vt:lpstr>PowerPoint Presentation</vt:lpstr>
      <vt:lpstr>PowerPoint Presentation</vt:lpstr>
      <vt:lpstr>Reminders: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Collective worship</dc:title>
  <dc:creator>karen mowbray</dc:creator>
  <cp:lastModifiedBy>Karen Mowbray</cp:lastModifiedBy>
  <cp:revision>14</cp:revision>
  <cp:lastPrinted>2021-08-31T15:51:27Z</cp:lastPrinted>
  <dcterms:created xsi:type="dcterms:W3CDTF">2020-08-15T12:15:28Z</dcterms:created>
  <dcterms:modified xsi:type="dcterms:W3CDTF">2022-02-23T12:47:14Z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0x01010016D481D1737C624789CDC0062E470A3A</vt:lpwstr>
  </property>
</Properties>
</file>