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3"/>
  </p:notesMasterIdLst>
  <p:sldIdLst>
    <p:sldId id="256" r:id="rId5"/>
    <p:sldId id="257" r:id="rId6"/>
    <p:sldId id="266" r:id="rId7"/>
    <p:sldId id="301" r:id="rId8"/>
    <p:sldId id="305" r:id="rId9"/>
    <p:sldId id="261" r:id="rId10"/>
    <p:sldId id="294" r:id="rId11"/>
    <p:sldId id="269" r:id="rId12"/>
    <p:sldId id="304" r:id="rId13"/>
    <p:sldId id="303" r:id="rId14"/>
    <p:sldId id="296" r:id="rId15"/>
    <p:sldId id="297" r:id="rId16"/>
    <p:sldId id="274" r:id="rId17"/>
    <p:sldId id="307" r:id="rId18"/>
    <p:sldId id="309" r:id="rId19"/>
    <p:sldId id="308" r:id="rId20"/>
    <p:sldId id="277" r:id="rId21"/>
    <p:sldId id="299" r:id="rId22"/>
    <p:sldId id="295" r:id="rId23"/>
    <p:sldId id="281" r:id="rId24"/>
    <p:sldId id="300" r:id="rId25"/>
    <p:sldId id="286" r:id="rId26"/>
    <p:sldId id="284" r:id="rId27"/>
    <p:sldId id="283" r:id="rId28"/>
    <p:sldId id="310" r:id="rId29"/>
    <p:sldId id="289" r:id="rId30"/>
    <p:sldId id="287" r:id="rId31"/>
    <p:sldId id="288"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51678D-E0B8-4F15-8A50-D59BD82A06CD}" type="datetimeFigureOut">
              <a:rPr lang="en-GB" smtClean="0"/>
              <a:t>23/02/2022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F8E537D-E2CA-4F10-A9B6-904994B19739}" type="slidenum">
              <a:rPr lang="en-GB" smtClean="0"/>
              <a:t>‹#›</a:t>
            </a:fld>
            <a:endParaRPr lang="en-GB"/>
          </a:p>
        </p:txBody>
      </p:sp>
    </p:spTree>
    <p:extLst>
      <p:ext uri="{BB962C8B-B14F-4D97-AF65-F5344CB8AC3E}">
        <p14:creationId xmlns:p14="http://schemas.microsoft.com/office/powerpoint/2010/main" val="2634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2/23/2022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2/23/2022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2/23/2022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2/23/2022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2/23/2022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2zr9SMm1glI?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tPl2q2Ha3qE?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9bO0d17ZZ4g?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tPl2q2Ha3qE?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2zr9SMm1glI?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tPl2q2Ha3q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3:</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91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fontScale="77500" lnSpcReduction="20000"/>
          </a:bodyPr>
          <a:lstStyle/>
          <a:p>
            <a:endParaRPr lang="en-GB" dirty="0"/>
          </a:p>
          <a:p>
            <a:endParaRPr lang="en-GB" b="1" dirty="0"/>
          </a:p>
          <a:p>
            <a:endParaRPr lang="en-GB" b="1" dirty="0"/>
          </a:p>
          <a:p>
            <a:r>
              <a:rPr lang="en-GB" b="1" dirty="0"/>
              <a:t>Prayer: </a:t>
            </a:r>
          </a:p>
          <a:p>
            <a:r>
              <a:rPr lang="en-GB" sz="2800" b="1" dirty="0">
                <a:latin typeface="Twinkl Cursive Looped"/>
              </a:rPr>
              <a:t>Dear </a:t>
            </a:r>
            <a:r>
              <a:rPr lang="en-GB" sz="2800" b="1" dirty="0">
                <a:solidFill>
                  <a:srgbClr val="0D0D0D"/>
                </a:solidFill>
                <a:latin typeface="Twinkl Cursive Looped"/>
              </a:rPr>
              <a:t>God,</a:t>
            </a:r>
          </a:p>
          <a:p>
            <a:r>
              <a:rPr lang="en-GB" sz="2800" b="1" dirty="0">
                <a:latin typeface="Twinkl Cursive Looped"/>
              </a:rPr>
              <a:t>It is not always easy to know what to do when we see others treated unfairly. Help us to act and speak out. Help us to care for others.</a:t>
            </a:r>
          </a:p>
          <a:p>
            <a:r>
              <a:rPr lang="en-GB" sz="2800" b="1" dirty="0">
                <a:latin typeface="Twinkl Cursive Looped"/>
              </a:rPr>
              <a:t>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99393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3: Wednesday</a:t>
            </a:r>
          </a:p>
          <a:p>
            <a:pPr>
              <a:lnSpc>
                <a:spcPct val="100000"/>
              </a:lnSpc>
              <a:spcAft>
                <a:spcPts val="600"/>
              </a:spcAft>
            </a:pPr>
            <a:r>
              <a:rPr lang="en-GB" sz="2400" b="1" dirty="0">
                <a:solidFill>
                  <a:schemeClr val="tx1"/>
                </a:solidFill>
                <a:latin typeface="Twinkl Cursive Looped"/>
              </a:rPr>
              <a:t>Praise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854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77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Here I am Lord</a:t>
            </a:r>
          </a:p>
        </p:txBody>
      </p:sp>
      <p:pic>
        <p:nvPicPr>
          <p:cNvPr id="3" name="Online Media 2" title="I, the Lord of Sea and Sky (Here I Am, Lord - 3vv+refrain) [with lyrics for congregations]">
            <a:hlinkClick r:id="" action="ppaction://media"/>
            <a:extLst>
              <a:ext uri="{FF2B5EF4-FFF2-40B4-BE49-F238E27FC236}">
                <a16:creationId xmlns:a16="http://schemas.microsoft.com/office/drawing/2014/main" id="{3F0F73AF-E1DB-4151-9716-EFA027D3942F}"/>
              </a:ext>
            </a:extLst>
          </p:cNvPr>
          <p:cNvPicPr>
            <a:picLocks noRot="1" noChangeAspect="1"/>
          </p:cNvPicPr>
          <p:nvPr>
            <a:videoFile r:link="rId1"/>
          </p:nvPr>
        </p:nvPicPr>
        <p:blipFill>
          <a:blip r:embed="rId3"/>
          <a:stretch>
            <a:fillRect/>
          </a:stretch>
        </p:blipFill>
        <p:spPr>
          <a:xfrm>
            <a:off x="415047" y="1070043"/>
            <a:ext cx="11238689" cy="5340485"/>
          </a:xfrm>
          <a:prstGeom prst="rect">
            <a:avLst/>
          </a:prstGeom>
        </p:spPr>
      </p:pic>
    </p:spTree>
    <p:extLst>
      <p:ext uri="{BB962C8B-B14F-4D97-AF65-F5344CB8AC3E}">
        <p14:creationId xmlns:p14="http://schemas.microsoft.com/office/powerpoint/2010/main" val="41430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ut A Little Love In Your Heart">
            <a:hlinkClick r:id="" action="ppaction://media"/>
            <a:extLst>
              <a:ext uri="{FF2B5EF4-FFF2-40B4-BE49-F238E27FC236}">
                <a16:creationId xmlns:a16="http://schemas.microsoft.com/office/drawing/2014/main" id="{566D22BF-0A2A-4F0D-8675-8BEEE339456B}"/>
              </a:ext>
            </a:extLst>
          </p:cNvPr>
          <p:cNvPicPr>
            <a:picLocks noRot="1" noChangeAspect="1"/>
          </p:cNvPicPr>
          <p:nvPr>
            <a:videoFile r:link="rId1"/>
          </p:nvPr>
        </p:nvPicPr>
        <p:blipFill>
          <a:blip r:embed="rId3"/>
          <a:stretch>
            <a:fillRect/>
          </a:stretch>
        </p:blipFill>
        <p:spPr>
          <a:xfrm>
            <a:off x="126460" y="0"/>
            <a:ext cx="12065540" cy="6858000"/>
          </a:xfrm>
          <a:prstGeom prst="rect">
            <a:avLst/>
          </a:prstGeom>
        </p:spPr>
      </p:pic>
    </p:spTree>
    <p:extLst>
      <p:ext uri="{BB962C8B-B14F-4D97-AF65-F5344CB8AC3E}">
        <p14:creationId xmlns:p14="http://schemas.microsoft.com/office/powerpoint/2010/main" val="33883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Heal the world – sign language</a:t>
            </a:r>
          </a:p>
        </p:txBody>
      </p:sp>
      <p:pic>
        <p:nvPicPr>
          <p:cNvPr id="6" name="Online Media 5" title="Heal The World (Sign Language) by USPEDS Batch 2019">
            <a:hlinkClick r:id="" action="ppaction://media"/>
            <a:extLst>
              <a:ext uri="{FF2B5EF4-FFF2-40B4-BE49-F238E27FC236}">
                <a16:creationId xmlns:a16="http://schemas.microsoft.com/office/drawing/2014/main" id="{02B07C27-3728-4D5C-A9EF-A3C9817BEE75}"/>
              </a:ext>
            </a:extLst>
          </p:cNvPr>
          <p:cNvPicPr>
            <a:picLocks noRot="1" noChangeAspect="1"/>
          </p:cNvPicPr>
          <p:nvPr>
            <a:videoFile r:link="rId1"/>
          </p:nvPr>
        </p:nvPicPr>
        <p:blipFill>
          <a:blip r:embed="rId3"/>
          <a:stretch>
            <a:fillRect/>
          </a:stretch>
        </p:blipFill>
        <p:spPr>
          <a:xfrm>
            <a:off x="415047" y="1245140"/>
            <a:ext cx="11442970" cy="5194571"/>
          </a:xfrm>
          <a:prstGeom prst="rect">
            <a:avLst/>
          </a:prstGeom>
        </p:spPr>
      </p:pic>
    </p:spTree>
    <p:extLst>
      <p:ext uri="{BB962C8B-B14F-4D97-AF65-F5344CB8AC3E}">
        <p14:creationId xmlns:p14="http://schemas.microsoft.com/office/powerpoint/2010/main" val="25489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86196417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3: Thursday</a:t>
            </a:r>
          </a:p>
          <a:p>
            <a:pPr>
              <a:lnSpc>
                <a:spcPct val="100000"/>
              </a:lnSpc>
              <a:spcAft>
                <a:spcPts val="600"/>
              </a:spcAft>
            </a:pPr>
            <a:r>
              <a:rPr lang="en-GB" sz="2400" b="1" dirty="0">
                <a:solidFill>
                  <a:schemeClr val="tx1"/>
                </a:solidFill>
                <a:latin typeface="Twinkl Cursive Looped"/>
              </a:rPr>
              <a:t>Class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711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7311190" y="1201819"/>
            <a:ext cx="2566234" cy="5034387"/>
          </a:xfrm>
        </p:spPr>
        <p:txBody>
          <a:bodyPr vert="horz" lIns="91440" tIns="45720" rIns="91440" bIns="45720" rtlCol="0" anchor="t">
            <a:normAutofit/>
          </a:bodyPr>
          <a:lstStyle/>
          <a:p>
            <a:pPr>
              <a:spcAft>
                <a:spcPts val="600"/>
              </a:spcAft>
            </a:pPr>
            <a:endParaRPr lang="en-GB" sz="2400" b="1" dirty="0">
              <a:latin typeface="Twinkl Cursive Looped" panose="02000000000000000000" pitchFamily="2" charset="0"/>
            </a:endParaRPr>
          </a:p>
          <a:p>
            <a:pPr>
              <a:spcAft>
                <a:spcPts val="600"/>
              </a:spcAft>
            </a:pPr>
            <a:r>
              <a:rPr lang="en-GB" sz="2400" b="1" dirty="0">
                <a:latin typeface="Twinkl Cursive Looped" panose="02000000000000000000" pitchFamily="2" charset="0"/>
              </a:rPr>
              <a:t>What would you like to be known as?</a:t>
            </a:r>
          </a:p>
          <a:p>
            <a:pPr>
              <a:spcAft>
                <a:spcPts val="600"/>
              </a:spcAft>
            </a:pPr>
            <a:endParaRPr lang="en-GB" sz="2400" b="1" dirty="0">
              <a:latin typeface="Twinkl Cursive Looped" panose="02000000000000000000" pitchFamily="2" charset="0"/>
            </a:endParaRPr>
          </a:p>
          <a:p>
            <a:pPr>
              <a:spcAft>
                <a:spcPts val="600"/>
              </a:spcAft>
            </a:pPr>
            <a:r>
              <a:rPr lang="en-GB" sz="2400" b="1" dirty="0">
                <a:latin typeface="Twinkl Cursive Looped" panose="02000000000000000000" pitchFamily="2" charset="0"/>
              </a:rPr>
              <a:t>Discuss with a partner and jot down what you think.</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50" name="Picture 2" descr="92 Quotes About Justice (To Make You Question What Is Fair)">
            <a:extLst>
              <a:ext uri="{FF2B5EF4-FFF2-40B4-BE49-F238E27FC236}">
                <a16:creationId xmlns:a16="http://schemas.microsoft.com/office/drawing/2014/main" id="{04D8AFFD-32CD-4877-B2BE-BC9C20791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8" y="506876"/>
            <a:ext cx="6858000" cy="5816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inion | The Real Rosa Parks Story Is Better Than the Fairy Tale - The New  York Times">
            <a:extLst>
              <a:ext uri="{FF2B5EF4-FFF2-40B4-BE49-F238E27FC236}">
                <a16:creationId xmlns:a16="http://schemas.microsoft.com/office/drawing/2014/main" id="{EEDEA4F2-2D7B-46F8-8803-7800ECD76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3523" y="506876"/>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2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3: Friday</a:t>
            </a:r>
          </a:p>
          <a:p>
            <a:pPr>
              <a:lnSpc>
                <a:spcPct val="100000"/>
              </a:lnSpc>
              <a:spcAft>
                <a:spcPts val="600"/>
              </a:spcAft>
            </a:pPr>
            <a:r>
              <a:rPr lang="en-GB" sz="2400" b="1" dirty="0">
                <a:solidFill>
                  <a:schemeClr val="tx1"/>
                </a:solidFill>
                <a:latin typeface="Twinkl Cursive Looped"/>
              </a:rPr>
              <a:t>Celebration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8070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Tree>
    <p:extLst>
      <p:ext uri="{BB962C8B-B14F-4D97-AF65-F5344CB8AC3E}">
        <p14:creationId xmlns:p14="http://schemas.microsoft.com/office/powerpoint/2010/main" val="189310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2326967"/>
          </a:xfrm>
        </p:spPr>
        <p:txBody>
          <a:bodyPr vert="horz" lIns="91440" tIns="45720" rIns="91440" bIns="45720" rtlCol="0" anchor="ctr">
            <a:normAutofit fontScale="90000"/>
          </a:bodyPr>
          <a:lstStyle/>
          <a:p>
            <a:pPr algn="ctr">
              <a:lnSpc>
                <a:spcPct val="83000"/>
              </a:lnSpc>
            </a:pPr>
            <a:r>
              <a:rPr lang="en-US" sz="3600" b="0" cap="all" spc="-100" dirty="0">
                <a:solidFill>
                  <a:schemeClr val="tx1"/>
                </a:solidFill>
              </a:rPr>
              <a:t>Personal Development Awards</a:t>
            </a:r>
            <a:br>
              <a:rPr lang="en-US" sz="3600" b="0" cap="all" spc="-100" dirty="0">
                <a:solidFill>
                  <a:schemeClr val="tx1"/>
                </a:solidFill>
              </a:rPr>
            </a:br>
            <a:br>
              <a:rPr lang="en-US" sz="3600" b="0" cap="all" spc="-100" dirty="0">
                <a:solidFill>
                  <a:schemeClr val="tx1"/>
                </a:solidFill>
              </a:rPr>
            </a:br>
            <a:endParaRPr lang="en-US" sz="3600" b="0" cap="all" spc="-100" dirty="0">
              <a:solidFill>
                <a:schemeClr val="tx1"/>
              </a:solidFill>
              <a:latin typeface="Twinkl Cursive Looped" panose="02000000000000000000" pitchFamily="2" charset="0"/>
            </a:endParaRP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11266" name="Picture 2" descr="Grow your own food: “Growing Together – Safely Apart”">
            <a:extLst>
              <a:ext uri="{FF2B5EF4-FFF2-40B4-BE49-F238E27FC236}">
                <a16:creationId xmlns:a16="http://schemas.microsoft.com/office/drawing/2014/main" id="{E78E65E3-7E90-4F5B-9393-9711951B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0" y="870814"/>
            <a:ext cx="7529790" cy="5987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0E4D17-868E-43BA-A117-C155C5D61946}"/>
              </a:ext>
            </a:extLst>
          </p:cNvPr>
          <p:cNvSpPr txBox="1"/>
          <p:nvPr/>
        </p:nvSpPr>
        <p:spPr>
          <a:xfrm>
            <a:off x="690664" y="4027251"/>
            <a:ext cx="3229583" cy="1200329"/>
          </a:xfrm>
          <a:prstGeom prst="rect">
            <a:avLst/>
          </a:prstGeom>
          <a:noFill/>
        </p:spPr>
        <p:txBody>
          <a:bodyPr wrap="square" rtlCol="0">
            <a:spAutoFit/>
          </a:bodyPr>
          <a:lstStyle/>
          <a:p>
            <a:r>
              <a:rPr lang="en-GB" sz="2400" b="1" dirty="0">
                <a:solidFill>
                  <a:srgbClr val="FF0000"/>
                </a:solidFill>
                <a:latin typeface="Twinkl Cursive Looped" panose="02000000000000000000" pitchFamily="2" charset="0"/>
              </a:rPr>
              <a:t>H</a:t>
            </a:r>
            <a:r>
              <a:rPr lang="en-GB" sz="2400" dirty="0">
                <a:latin typeface="Twinkl Cursive Looped" panose="02000000000000000000" pitchFamily="2" charset="0"/>
              </a:rPr>
              <a:t>elping children prepare for life, growing with God.</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ut A Little Love In Your Heart">
            <a:hlinkClick r:id="" action="ppaction://media"/>
            <a:extLst>
              <a:ext uri="{FF2B5EF4-FFF2-40B4-BE49-F238E27FC236}">
                <a16:creationId xmlns:a16="http://schemas.microsoft.com/office/drawing/2014/main" id="{566D22BF-0A2A-4F0D-8675-8BEEE339456B}"/>
              </a:ext>
            </a:extLst>
          </p:cNvPr>
          <p:cNvPicPr>
            <a:picLocks noRot="1" noChangeAspect="1"/>
          </p:cNvPicPr>
          <p:nvPr>
            <a:videoFile r:link="rId1"/>
          </p:nvPr>
        </p:nvPicPr>
        <p:blipFill>
          <a:blip r:embed="rId3"/>
          <a:stretch>
            <a:fillRect/>
          </a:stretch>
        </p:blipFill>
        <p:spPr>
          <a:xfrm>
            <a:off x="126460" y="0"/>
            <a:ext cx="12065540" cy="6858000"/>
          </a:xfrm>
          <a:prstGeom prst="rect">
            <a:avLst/>
          </a:prstGeom>
        </p:spPr>
      </p:pic>
    </p:spTree>
    <p:extLst>
      <p:ext uri="{BB962C8B-B14F-4D97-AF65-F5344CB8AC3E}">
        <p14:creationId xmlns:p14="http://schemas.microsoft.com/office/powerpoint/2010/main" val="11797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Class 3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on </a:t>
            </a:r>
            <a:r>
              <a:rPr lang="en-GB" sz="4800" b="1" dirty="0">
                <a:solidFill>
                  <a:srgbClr val="FF0000"/>
                </a:solidFill>
                <a:latin typeface="Twinkl Cursive Looped" panose="02000000000000000000" pitchFamily="2" charset="0"/>
                <a:ea typeface="Calibri" panose="020F0502020204030204" pitchFamily="34" charset="0"/>
                <a:cs typeface="Times New Roman" panose="02020603050405020304" pitchFamily="18" charset="0"/>
              </a:rPr>
              <a:t>Love</a:t>
            </a:r>
            <a:r>
              <a:rPr lang="en-GB" sz="4800" b="1" dirty="0">
                <a:latin typeface="Twinkl Cursive Looped" panose="02000000000000000000" pitchFamily="2" charset="0"/>
                <a:ea typeface="Calibri" panose="020F0502020204030204" pitchFamily="34" charset="0"/>
                <a:cs typeface="Times New Roman" panose="02020603050405020304" pitchFamily="18" charset="0"/>
              </a:rPr>
              <a:t> and making a difference.</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604708" y="2423319"/>
            <a:ext cx="5355264" cy="2606326"/>
          </a:xfrm>
        </p:spPr>
        <p:txBody>
          <a:bodyPr vert="horz" lIns="91440" tIns="45720" rIns="91440" bIns="45720" rtlCol="0" anchor="t">
            <a:normAutofit lnSpcReduction="10000"/>
          </a:bodyPr>
          <a:lstStyle/>
          <a:p>
            <a:pPr>
              <a:spcAft>
                <a:spcPts val="600"/>
              </a:spcAft>
            </a:pPr>
            <a:r>
              <a:rPr lang="en-US" b="1" dirty="0">
                <a:latin typeface="Twinkl Cursive Looped" panose="02000000000000000000" pitchFamily="2" charset="0"/>
              </a:rPr>
              <a:t>In Isaiah 1 11-16 it tells us that people thought they were pleasing God by offering sacrifices, but because their everyday lives were full of wrong choices, God was unhappy he wanted the people to turn from their selfishness, and begin to show love and honesty in their everyday dealings The people must be willing to stop pleasing themselves and obey him instead.</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370236" y="1401748"/>
            <a:ext cx="6201013" cy="798167"/>
          </a:xfrm>
          <a:prstGeom prst="rect">
            <a:avLst/>
          </a:prstGeom>
          <a:noFill/>
        </p:spPr>
        <p:txBody>
          <a:bodyPr wrap="square" lIns="91440" tIns="45720" rIns="91440" bIns="45720" rtlCol="0" anchor="t">
            <a:spAutoFit/>
          </a:bodyPr>
          <a:lstStyle/>
          <a:p>
            <a:pPr>
              <a:lnSpc>
                <a:spcPct val="107000"/>
              </a:lnSpc>
              <a:spcAft>
                <a:spcPts val="800"/>
              </a:spcAft>
            </a:pPr>
            <a:r>
              <a:rPr lang="en-GB" sz="4400" dirty="0">
                <a:solidFill>
                  <a:srgbClr val="00B050"/>
                </a:solidFill>
                <a:latin typeface="Twinkl Cursive Looped"/>
                <a:ea typeface="Calibri" panose="020F0502020204030204" pitchFamily="34" charset="0"/>
                <a:cs typeface="Times New Roman"/>
              </a:rPr>
              <a:t>What did the Bible say?</a:t>
            </a:r>
            <a:endParaRPr lang="en-GB" sz="4400" dirty="0">
              <a:effectLst/>
              <a:latin typeface="Twinkl Cursive Looped"/>
              <a:ea typeface="Calibri" panose="020F0502020204030204" pitchFamily="34" charset="0"/>
              <a:cs typeface="Times New Roman"/>
            </a:endParaRPr>
          </a:p>
        </p:txBody>
      </p:sp>
      <p:sp>
        <p:nvSpPr>
          <p:cNvPr id="12" name="Subtitle 2">
            <a:extLst>
              <a:ext uri="{FF2B5EF4-FFF2-40B4-BE49-F238E27FC236}">
                <a16:creationId xmlns:a16="http://schemas.microsoft.com/office/drawing/2014/main" id="{BBCB92B3-DAE0-4C38-8CAF-5BD64F013C6F}"/>
              </a:ext>
            </a:extLst>
          </p:cNvPr>
          <p:cNvSpPr txBox="1">
            <a:spLocks/>
          </p:cNvSpPr>
          <p:nvPr/>
        </p:nvSpPr>
        <p:spPr>
          <a:xfrm>
            <a:off x="5863777" y="5263863"/>
            <a:ext cx="5355264" cy="1135776"/>
          </a:xfrm>
          <a:prstGeom prst="rect">
            <a:avLst/>
          </a:prstGeom>
        </p:spPr>
        <p:txBody>
          <a:bodyPr vert="horz" lIns="91440" tIns="45720" rIns="91440" bIns="45720" rtlCol="0" anchor="t">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r>
              <a:rPr lang="en-GB" sz="2400" b="1" dirty="0">
                <a:latin typeface="Twinkl Cursive Looped" panose="02000000000000000000" pitchFamily="2" charset="0"/>
              </a:rPr>
              <a:t>When we </a:t>
            </a:r>
            <a:r>
              <a:rPr lang="en-GB" sz="2400" b="1" dirty="0">
                <a:solidFill>
                  <a:srgbClr val="FF0000"/>
                </a:solidFill>
                <a:latin typeface="Twinkl Cursive Looped" panose="02000000000000000000" pitchFamily="2" charset="0"/>
              </a:rPr>
              <a:t>love</a:t>
            </a:r>
            <a:r>
              <a:rPr lang="en-GB" sz="2400" b="1" dirty="0">
                <a:latin typeface="Twinkl Cursive Looped" panose="02000000000000000000" pitchFamily="2" charset="0"/>
              </a:rPr>
              <a:t> and seek justice we are following God’s wishes.</a:t>
            </a:r>
          </a:p>
        </p:txBody>
      </p:sp>
      <p:pic>
        <p:nvPicPr>
          <p:cNvPr id="2052" name="Picture 4" descr="Isaiah 1:18 (06.07.21) – Wormley Free Church">
            <a:extLst>
              <a:ext uri="{FF2B5EF4-FFF2-40B4-BE49-F238E27FC236}">
                <a16:creationId xmlns:a16="http://schemas.microsoft.com/office/drawing/2014/main" id="{CB68FB40-8506-4D81-B049-FE5571520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57" y="587360"/>
            <a:ext cx="5139602" cy="561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9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C1B3AF-AB2C-43C7-A5A6-BD75F28D51F1}"/>
              </a:ext>
            </a:extLst>
          </p:cNvPr>
          <p:cNvSpPr txBox="1"/>
          <p:nvPr/>
        </p:nvSpPr>
        <p:spPr>
          <a:xfrm>
            <a:off x="739302" y="812584"/>
            <a:ext cx="10282136" cy="4031873"/>
          </a:xfrm>
          <a:prstGeom prst="rect">
            <a:avLst/>
          </a:prstGeom>
          <a:noFill/>
        </p:spPr>
        <p:txBody>
          <a:bodyPr wrap="square" rtlCol="0">
            <a:spAutoFit/>
          </a:bodyPr>
          <a:lstStyle/>
          <a:p>
            <a:r>
              <a:rPr lang="en-GB" dirty="0">
                <a:latin typeface="Twinkl Cursive Looped" panose="02000000000000000000" pitchFamily="2" charset="0"/>
              </a:rPr>
              <a:t>So how can we make a difference?</a:t>
            </a:r>
          </a:p>
          <a:p>
            <a:endParaRPr lang="en-GB" dirty="0">
              <a:latin typeface="Twinkl Cursive Looped" panose="02000000000000000000" pitchFamily="2" charset="0"/>
            </a:endParaRPr>
          </a:p>
          <a:p>
            <a:endParaRPr lang="en-GB" dirty="0">
              <a:latin typeface="Twinkl Cursive Looped" panose="02000000000000000000" pitchFamily="2" charset="0"/>
            </a:endParaRPr>
          </a:p>
          <a:p>
            <a:r>
              <a:rPr lang="en-GB" dirty="0">
                <a:latin typeface="Twinkl Cursive Looped" panose="02000000000000000000" pitchFamily="2" charset="0"/>
              </a:rPr>
              <a:t>This half term we are celebrating RED Nose day Friday 18</a:t>
            </a:r>
            <a:r>
              <a:rPr lang="en-GB" baseline="30000" dirty="0">
                <a:latin typeface="Twinkl Cursive Looped" panose="02000000000000000000" pitchFamily="2" charset="0"/>
              </a:rPr>
              <a:t>th</a:t>
            </a:r>
            <a:r>
              <a:rPr lang="en-GB" dirty="0">
                <a:latin typeface="Twinkl Cursive Looped" panose="02000000000000000000" pitchFamily="2" charset="0"/>
              </a:rPr>
              <a:t> March– cakes will be on sale (50p)</a:t>
            </a:r>
          </a:p>
          <a:p>
            <a:r>
              <a:rPr lang="en-GB" dirty="0">
                <a:latin typeface="Twinkl Cursive Looped" panose="02000000000000000000" pitchFamily="2" charset="0"/>
              </a:rPr>
              <a:t>This will go to help others that that may need a helping hand.</a:t>
            </a:r>
          </a:p>
          <a:p>
            <a:endParaRPr lang="en-GB" dirty="0">
              <a:latin typeface="Twinkl Cursive Looped" panose="02000000000000000000" pitchFamily="2" charset="0"/>
            </a:endParaRPr>
          </a:p>
          <a:p>
            <a:r>
              <a:rPr lang="en-GB" dirty="0">
                <a:latin typeface="Twinkl Cursive Looped" panose="02000000000000000000" pitchFamily="2" charset="0"/>
              </a:rPr>
              <a:t>On Thursday 24</a:t>
            </a:r>
            <a:r>
              <a:rPr lang="en-GB" baseline="30000" dirty="0">
                <a:latin typeface="Twinkl Cursive Looped" panose="02000000000000000000" pitchFamily="2" charset="0"/>
              </a:rPr>
              <a:t>th</a:t>
            </a:r>
            <a:r>
              <a:rPr lang="en-GB" dirty="0">
                <a:latin typeface="Twinkl Cursive Looped" panose="02000000000000000000" pitchFamily="2" charset="0"/>
              </a:rPr>
              <a:t> March we have an own clothes day from school council –please bring a tin or packet of food for our Food bank. This will help those that need a helping hand to feed themselves.</a:t>
            </a:r>
          </a:p>
          <a:p>
            <a:endParaRPr lang="en-GB" dirty="0">
              <a:latin typeface="Twinkl Cursive Looped" panose="02000000000000000000" pitchFamily="2" charset="0"/>
            </a:endParaRPr>
          </a:p>
          <a:p>
            <a:endParaRPr lang="en-GB" dirty="0">
              <a:latin typeface="Twinkl Cursive Looped" panose="02000000000000000000" pitchFamily="2" charset="0"/>
            </a:endParaRPr>
          </a:p>
          <a:p>
            <a:r>
              <a:rPr lang="en-GB" sz="4000" dirty="0">
                <a:solidFill>
                  <a:srgbClr val="FF0000"/>
                </a:solidFill>
                <a:latin typeface="Twinkl Cursive Looped" panose="02000000000000000000" pitchFamily="2" charset="0"/>
              </a:rPr>
              <a:t>How else can we help to make a difference?</a:t>
            </a:r>
            <a:r>
              <a:rPr lang="en-GB" sz="4000" dirty="0">
                <a:latin typeface="Twinkl Cursive Looped" panose="02000000000000000000" pitchFamily="2" charset="0"/>
              </a:rPr>
              <a:t> </a:t>
            </a:r>
          </a:p>
          <a:p>
            <a:endParaRPr lang="en-GB" dirty="0">
              <a:latin typeface="Twinkl Cursive Looped" panose="02000000000000000000" pitchFamily="2" charset="0"/>
            </a:endParaRPr>
          </a:p>
          <a:p>
            <a:endParaRPr lang="en-GB" dirty="0">
              <a:latin typeface="Twinkl Cursive Looped" panose="02000000000000000000" pitchFamily="2" charset="0"/>
            </a:endParaRPr>
          </a:p>
        </p:txBody>
      </p:sp>
      <p:pic>
        <p:nvPicPr>
          <p:cNvPr id="3074" name="Picture 2" descr="When is Comic Relief 2022? Date, and where to buy a red nose | Metro News">
            <a:extLst>
              <a:ext uri="{FF2B5EF4-FFF2-40B4-BE49-F238E27FC236}">
                <a16:creationId xmlns:a16="http://schemas.microsoft.com/office/drawing/2014/main" id="{1E8744B6-8839-448E-A3C7-BA9EC50E2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8" y="4188625"/>
            <a:ext cx="45720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CDABE94-4E9F-436B-AC5E-F47D0E889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302" y="4326980"/>
            <a:ext cx="6259948" cy="192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270-FD73-470D-A908-E493EDF295CE}"/>
              </a:ext>
            </a:extLst>
          </p:cNvPr>
          <p:cNvSpPr>
            <a:spLocks noGrp="1"/>
          </p:cNvSpPr>
          <p:nvPr>
            <p:ph type="title"/>
          </p:nvPr>
        </p:nvSpPr>
        <p:spPr>
          <a:xfrm>
            <a:off x="415047" y="341037"/>
            <a:ext cx="10058400" cy="729006"/>
          </a:xfrm>
        </p:spPr>
        <p:txBody>
          <a:bodyPr/>
          <a:lstStyle/>
          <a:p>
            <a:r>
              <a:rPr lang="en-GB" dirty="0"/>
              <a:t>Here I am Lord</a:t>
            </a:r>
          </a:p>
        </p:txBody>
      </p:sp>
      <p:pic>
        <p:nvPicPr>
          <p:cNvPr id="3" name="Online Media 2" title="I, the Lord of Sea and Sky (Here I Am, Lord - 3vv+refrain) [with lyrics for congregations]">
            <a:hlinkClick r:id="" action="ppaction://media"/>
            <a:extLst>
              <a:ext uri="{FF2B5EF4-FFF2-40B4-BE49-F238E27FC236}">
                <a16:creationId xmlns:a16="http://schemas.microsoft.com/office/drawing/2014/main" id="{3F0F73AF-E1DB-4151-9716-EFA027D3942F}"/>
              </a:ext>
            </a:extLst>
          </p:cNvPr>
          <p:cNvPicPr>
            <a:picLocks noRot="1" noChangeAspect="1"/>
          </p:cNvPicPr>
          <p:nvPr>
            <a:videoFile r:link="rId1"/>
          </p:nvPr>
        </p:nvPicPr>
        <p:blipFill>
          <a:blip r:embed="rId3"/>
          <a:stretch>
            <a:fillRect/>
          </a:stretch>
        </p:blipFill>
        <p:spPr>
          <a:xfrm>
            <a:off x="415047" y="1070043"/>
            <a:ext cx="11238689" cy="5340485"/>
          </a:xfrm>
          <a:prstGeom prst="rect">
            <a:avLst/>
          </a:prstGeom>
        </p:spPr>
      </p:pic>
    </p:spTree>
    <p:extLst>
      <p:ext uri="{BB962C8B-B14F-4D97-AF65-F5344CB8AC3E}">
        <p14:creationId xmlns:p14="http://schemas.microsoft.com/office/powerpoint/2010/main" val="8442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fontScale="85000" lnSpcReduction="20000"/>
          </a:bodyPr>
          <a:lstStyle/>
          <a:p>
            <a:endParaRPr lang="en-GB" dirty="0"/>
          </a:p>
          <a:p>
            <a:endParaRPr lang="en-GB" b="1" dirty="0"/>
          </a:p>
          <a:p>
            <a:endParaRPr lang="en-GB" b="1" dirty="0"/>
          </a:p>
          <a:p>
            <a:r>
              <a:rPr lang="en-GB" b="1" dirty="0"/>
              <a:t>Prayer: </a:t>
            </a:r>
          </a:p>
          <a:p>
            <a:r>
              <a:rPr lang="en-GB" sz="2800" b="1" dirty="0">
                <a:latin typeface="Twinkl Cursive Looped"/>
              </a:rPr>
              <a:t>Dear </a:t>
            </a:r>
            <a:r>
              <a:rPr lang="en-GB" sz="2800" b="1" dirty="0">
                <a:solidFill>
                  <a:srgbClr val="0D0D0D"/>
                </a:solidFill>
                <a:latin typeface="Twinkl Cursive Looped"/>
              </a:rPr>
              <a:t>God,</a:t>
            </a:r>
          </a:p>
          <a:p>
            <a:r>
              <a:rPr lang="en-GB" sz="2800" b="1" dirty="0">
                <a:latin typeface="Twinkl Cursive Looped"/>
              </a:rPr>
              <a:t>It is not always easy to know what to do when we see others treated unfairly. Help us to make a difference and help other that may need it.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Justice</a:t>
            </a:r>
          </a:p>
          <a:p>
            <a:pPr>
              <a:lnSpc>
                <a:spcPct val="100000"/>
              </a:lnSpc>
              <a:spcAft>
                <a:spcPts val="600"/>
              </a:spcAft>
            </a:pPr>
            <a:r>
              <a:rPr lang="en-GB" sz="2400" dirty="0">
                <a:solidFill>
                  <a:schemeClr val="tx1"/>
                </a:solidFill>
                <a:latin typeface="Twinkl Cursive Looped"/>
              </a:rPr>
              <a:t>“Hold fast to </a:t>
            </a:r>
            <a:r>
              <a:rPr lang="en-GB" sz="2400" b="1" dirty="0">
                <a:solidFill>
                  <a:srgbClr val="FF0000"/>
                </a:solidFill>
                <a:latin typeface="Twinkl Cursive Looped"/>
              </a:rPr>
              <a:t>love</a:t>
            </a:r>
            <a:r>
              <a:rPr lang="en-GB" sz="2400" dirty="0">
                <a:solidFill>
                  <a:schemeClr val="tx1"/>
                </a:solidFill>
                <a:latin typeface="Twinkl Cursive Looped"/>
              </a:rPr>
              <a:t> and </a:t>
            </a:r>
            <a:r>
              <a:rPr lang="en-GB" sz="2400" b="1" dirty="0">
                <a:solidFill>
                  <a:srgbClr val="00B0F0"/>
                </a:solidFill>
                <a:latin typeface="Twinkl Cursive Looped"/>
              </a:rPr>
              <a:t>justice</a:t>
            </a:r>
            <a:r>
              <a:rPr lang="en-GB" sz="2400" dirty="0">
                <a:solidFill>
                  <a:schemeClr val="tx1"/>
                </a:solidFill>
                <a:latin typeface="Twinkl Cursive Looped"/>
              </a:rPr>
              <a:t> Hosea 12:6  </a:t>
            </a:r>
          </a:p>
          <a:p>
            <a:pPr>
              <a:lnSpc>
                <a:spcPct val="100000"/>
              </a:lnSpc>
              <a:spcAft>
                <a:spcPts val="600"/>
              </a:spcAft>
            </a:pPr>
            <a:r>
              <a:rPr lang="en-GB" sz="2400" b="1" dirty="0">
                <a:solidFill>
                  <a:schemeClr val="tx1"/>
                </a:solidFill>
                <a:latin typeface="Twinkl Cursive Looped"/>
              </a:rPr>
              <a:t>Worship 3: Tuesday</a:t>
            </a:r>
          </a:p>
          <a:p>
            <a:pPr>
              <a:lnSpc>
                <a:spcPct val="100000"/>
              </a:lnSpc>
              <a:spcAft>
                <a:spcPts val="600"/>
              </a:spcAft>
            </a:pPr>
            <a:r>
              <a:rPr lang="en-GB" sz="2400" b="1" dirty="0">
                <a:solidFill>
                  <a:schemeClr val="tx1"/>
                </a:solidFill>
                <a:latin typeface="Twinkl Cursive Looped"/>
              </a:rPr>
              <a:t>Class worship</a:t>
            </a:r>
          </a:p>
        </p:txBody>
      </p:sp>
      <p:pic>
        <p:nvPicPr>
          <p:cNvPr id="1026" name="Picture 2" descr="Engaging Orr-Ewing&amp;#39;s “What does love cause us to feel about perpetrators?”  – Reforming Hell">
            <a:extLst>
              <a:ext uri="{FF2B5EF4-FFF2-40B4-BE49-F238E27FC236}">
                <a16:creationId xmlns:a16="http://schemas.microsoft.com/office/drawing/2014/main" id="{8E673C84-6F1F-467F-826B-A31839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661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963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73195" y="1128828"/>
            <a:ext cx="2299188" cy="230017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Listen and reflect…</a:t>
            </a:r>
          </a:p>
          <a:p>
            <a:pPr>
              <a:lnSpc>
                <a:spcPct val="100000"/>
              </a:lnSpc>
              <a:spcAft>
                <a:spcPts val="600"/>
              </a:spcAft>
            </a:pPr>
            <a:r>
              <a:rPr lang="en-GB" sz="2400" b="1" dirty="0">
                <a:solidFill>
                  <a:schemeClr val="tx1"/>
                </a:solidFill>
                <a:latin typeface="Twinkl Cursive Looped"/>
              </a:rPr>
              <a:t>Like Jesus how can we learn to do good and make the world a better place? </a:t>
            </a:r>
          </a:p>
        </p:txBody>
      </p:sp>
      <p:pic>
        <p:nvPicPr>
          <p:cNvPr id="2" name="Online Media 1" title="Put A Little Love In Your Heart">
            <a:hlinkClick r:id="" action="ppaction://media"/>
            <a:extLst>
              <a:ext uri="{FF2B5EF4-FFF2-40B4-BE49-F238E27FC236}">
                <a16:creationId xmlns:a16="http://schemas.microsoft.com/office/drawing/2014/main" id="{4612708D-DD5F-4024-B7AF-93644027966F}"/>
              </a:ext>
            </a:extLst>
          </p:cNvPr>
          <p:cNvPicPr>
            <a:picLocks noRot="1" noChangeAspect="1"/>
          </p:cNvPicPr>
          <p:nvPr>
            <a:videoFile r:link="rId1"/>
          </p:nvPr>
        </p:nvPicPr>
        <p:blipFill>
          <a:blip r:embed="rId3"/>
          <a:stretch>
            <a:fillRect/>
          </a:stretch>
        </p:blipFill>
        <p:spPr>
          <a:xfrm>
            <a:off x="4498233" y="0"/>
            <a:ext cx="7693767" cy="6858000"/>
          </a:xfrm>
          <a:prstGeom prst="rect">
            <a:avLst/>
          </a:prstGeom>
        </p:spPr>
      </p:pic>
    </p:spTree>
    <p:extLst>
      <p:ext uri="{BB962C8B-B14F-4D97-AF65-F5344CB8AC3E}">
        <p14:creationId xmlns:p14="http://schemas.microsoft.com/office/powerpoint/2010/main" val="2087603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2.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36986EC-2BA1-460F-B08C-8DCAA071B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883</TotalTime>
  <Words>595</Words>
  <Application>Microsoft Office PowerPoint</Application>
  <PresentationFormat>Widescreen</PresentationFormat>
  <Paragraphs>85</Paragraphs>
  <Slides>28</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Here I am Lord</vt:lpstr>
      <vt:lpstr>PowerPoint Presentation</vt:lpstr>
      <vt:lpstr>Collective worship </vt:lpstr>
      <vt:lpstr>PowerPoint Presentation</vt:lpstr>
      <vt:lpstr>PowerPoint Presentation</vt:lpstr>
      <vt:lpstr>PowerPoint Presentation</vt:lpstr>
      <vt:lpstr>Collective worship </vt:lpstr>
      <vt:lpstr>PowerPoint Presentation</vt:lpstr>
      <vt:lpstr>Here I am Lord</vt:lpstr>
      <vt:lpstr>PowerPoint Presentation</vt:lpstr>
      <vt:lpstr>Heal the world – sign language</vt:lpstr>
      <vt:lpstr>Children’s choice</vt:lpstr>
      <vt:lpstr>PowerPoint Presentation</vt:lpstr>
      <vt:lpstr>Collective worship </vt:lpstr>
      <vt:lpstr>PowerPoint Presentation</vt:lpstr>
      <vt:lpstr>PowerPoint Presentation</vt:lpstr>
      <vt:lpstr>Collective worship </vt:lpstr>
      <vt:lpstr>Birthdays….Happy Birthday to YOU.</vt:lpstr>
      <vt:lpstr>Head Teacher Awards </vt:lpstr>
      <vt:lpstr>Personal Development Awards  </vt:lpstr>
      <vt:lpstr>PowerPoint Presentation</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14</cp:revision>
  <cp:lastPrinted>2021-08-31T15:51:27Z</cp:lastPrinted>
  <dcterms:created xsi:type="dcterms:W3CDTF">2020-08-15T12:15:28Z</dcterms:created>
  <dcterms:modified xsi:type="dcterms:W3CDTF">2022-02-23T12:47:14Z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