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4"/>
  </p:sldMasterIdLst>
  <p:sldIdLst>
    <p:sldId id="291" r:id="rId5"/>
    <p:sldId id="263" r:id="rId6"/>
    <p:sldId id="257" r:id="rId7"/>
    <p:sldId id="261" r:id="rId8"/>
    <p:sldId id="287" r:id="rId9"/>
    <p:sldId id="292" r:id="rId10"/>
    <p:sldId id="266" r:id="rId11"/>
    <p:sldId id="301" r:id="rId12"/>
    <p:sldId id="268" r:id="rId13"/>
    <p:sldId id="293" r:id="rId14"/>
    <p:sldId id="278" r:id="rId15"/>
    <p:sldId id="270" r:id="rId16"/>
    <p:sldId id="273" r:id="rId17"/>
    <p:sldId id="289" r:id="rId18"/>
    <p:sldId id="274" r:id="rId19"/>
    <p:sldId id="277" r:id="rId20"/>
    <p:sldId id="294" r:id="rId21"/>
    <p:sldId id="276" r:id="rId22"/>
    <p:sldId id="296" r:id="rId23"/>
    <p:sldId id="295" r:id="rId24"/>
    <p:sldId id="280" r:id="rId25"/>
    <p:sldId id="281" r:id="rId26"/>
    <p:sldId id="297" r:id="rId27"/>
    <p:sldId id="298" r:id="rId28"/>
    <p:sldId id="290" r:id="rId29"/>
    <p:sldId id="299" r:id="rId30"/>
    <p:sldId id="284" r:id="rId31"/>
    <p:sldId id="300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11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3" d="100"/>
          <a:sy n="83" d="100"/>
        </p:scale>
        <p:origin x="595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2/23/2022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927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8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008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739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2/23/2022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34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837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2/23/2022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437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2/23/2022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560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2/23/2022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8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2/23/2022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78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2/23/2022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2067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396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77" r:id="rId5"/>
    <p:sldLayoutId id="2147483683" r:id="rId6"/>
    <p:sldLayoutId id="2147483684" r:id="rId7"/>
    <p:sldLayoutId id="2147483688" r:id="rId8"/>
    <p:sldLayoutId id="2147483687" r:id="rId9"/>
    <p:sldLayoutId id="2147483686" r:id="rId10"/>
    <p:sldLayoutId id="214748367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b="1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3ThmjNKe5E4?feature=oembed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IJqFuiafDf8?feature=oembed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0u1yDPH5Fw8?feature=oembed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0u1yDPH5Fw8?feature=oembed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Wnbo2AmS3OI?feature=oembed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0u1yDPH5Fw8?feature=oembe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3ThmjNKe5E4?feature=oembed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lent">
            <a:extLst>
              <a:ext uri="{FF2B5EF4-FFF2-40B4-BE49-F238E27FC236}">
                <a16:creationId xmlns:a16="http://schemas.microsoft.com/office/drawing/2014/main" id="{1CC7B5E3-A487-43AA-83EC-AAEC323FB3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12" b="1"/>
          <a:stretch/>
        </p:blipFill>
        <p:spPr bwMode="auto">
          <a:xfrm>
            <a:off x="-1" y="10"/>
            <a:ext cx="12192000" cy="685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0B121716-8B64-478F-ABDB-17030AD1B7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" y="4530071"/>
            <a:ext cx="12191999" cy="2327926"/>
          </a:xfrm>
          <a:prstGeom prst="rect">
            <a:avLst/>
          </a:prstGeom>
          <a:gradFill flip="none" rotWithShape="1">
            <a:gsLst>
              <a:gs pos="24000">
                <a:schemeClr val="bg1">
                  <a:alpha val="20000"/>
                </a:schemeClr>
              </a:gs>
              <a:gs pos="78000">
                <a:schemeClr val="bg1">
                  <a:alpha val="30000"/>
                </a:schemeClr>
              </a:gs>
              <a:gs pos="50000">
                <a:schemeClr val="bg1">
                  <a:alpha val="30000"/>
                </a:schemeClr>
              </a:gs>
              <a:gs pos="100000">
                <a:schemeClr val="bg1">
                  <a:alpha val="40000"/>
                </a:schemeClr>
              </a:gs>
              <a:gs pos="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381" y="4530071"/>
            <a:ext cx="11439414" cy="897439"/>
          </a:xfrm>
        </p:spPr>
        <p:txBody>
          <a:bodyPr>
            <a:normAutofit/>
          </a:bodyPr>
          <a:lstStyle/>
          <a:p>
            <a:r>
              <a:rPr lang="en-GB" sz="44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  <a:endParaRPr lang="en-GB" sz="4400" dirty="0">
              <a:solidFill>
                <a:schemeClr val="tx1"/>
              </a:solidFill>
              <a:latin typeface="Twinkl Cursive Looped" panose="02000000000000000000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4275" y="5427511"/>
            <a:ext cx="10656310" cy="1081444"/>
          </a:xfr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72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7200" b="1" dirty="0">
                <a:solidFill>
                  <a:srgbClr val="FFFF00"/>
                </a:solidFill>
                <a:latin typeface="Twinkl Cursive Looped"/>
              </a:rPr>
              <a:t>Forgiveness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7200" b="1" dirty="0">
                <a:solidFill>
                  <a:schemeClr val="tx1"/>
                </a:solidFill>
                <a:latin typeface="Twinkl Cursive Looped"/>
              </a:rPr>
              <a:t>Forgive and you will be forgiven... Luke 6:37</a:t>
            </a:r>
            <a:endParaRPr lang="en-GB" sz="6200" b="1" dirty="0">
              <a:solidFill>
                <a:schemeClr val="tx1"/>
              </a:solidFill>
              <a:latin typeface="Twinkl Cursive Looped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6200" dirty="0">
              <a:solidFill>
                <a:schemeClr val="tx1"/>
              </a:solidFill>
              <a:latin typeface="Twinkl Cursive Looped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6200" b="1" dirty="0">
                <a:solidFill>
                  <a:schemeClr val="tx1"/>
                </a:solidFill>
                <a:latin typeface="Twinkl Cursive Looped"/>
              </a:rPr>
              <a:t>Worship 6 Lent and Easter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500" b="1" dirty="0">
              <a:solidFill>
                <a:schemeClr val="tx1"/>
              </a:solidFill>
              <a:latin typeface="Twinkl Cursive Looped"/>
            </a:endParaRPr>
          </a:p>
        </p:txBody>
      </p:sp>
    </p:spTree>
    <p:extLst>
      <p:ext uri="{BB962C8B-B14F-4D97-AF65-F5344CB8AC3E}">
        <p14:creationId xmlns:p14="http://schemas.microsoft.com/office/powerpoint/2010/main" val="31540038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Justice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“Hold fast to </a:t>
            </a:r>
            <a:r>
              <a:rPr lang="en-GB" sz="2400" b="1" dirty="0">
                <a:solidFill>
                  <a:srgbClr val="FF0000"/>
                </a:solidFill>
                <a:latin typeface="Twinkl Cursive Looped"/>
              </a:rPr>
              <a:t>love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and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justice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Hosea 12:6 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6: Wednesday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Praise  worship</a:t>
            </a:r>
          </a:p>
        </p:txBody>
      </p:sp>
      <p:pic>
        <p:nvPicPr>
          <p:cNvPr id="1026" name="Picture 2" descr="Engaging Orr-Ewing&amp;#39;s “What does love cause us to feel about perpetrators?”  – Reforming Hell">
            <a:extLst>
              <a:ext uri="{FF2B5EF4-FFF2-40B4-BE49-F238E27FC236}">
                <a16:creationId xmlns:a16="http://schemas.microsoft.com/office/drawing/2014/main" id="{8E673C84-6F1F-467F-826B-A31839C87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73" y="0"/>
            <a:ext cx="76615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79854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 dirty="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 dirty="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 dirty="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258079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460375" y="592661"/>
            <a:ext cx="8792636" cy="6588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600" b="1" dirty="0">
                <a:latin typeface="Calibri"/>
                <a:ea typeface="Calibri" panose="020F0502020204030204" pitchFamily="34" charset="0"/>
                <a:cs typeface="Times New Roman"/>
              </a:rPr>
              <a:t>Song : </a:t>
            </a:r>
            <a:r>
              <a:rPr lang="en-GB" sz="3200" b="1" dirty="0">
                <a:latin typeface="Calibri"/>
                <a:ea typeface="Calibri" panose="020F0502020204030204" pitchFamily="34" charset="0"/>
                <a:cs typeface="Times New Roman"/>
              </a:rPr>
              <a:t>When I think about the cross</a:t>
            </a:r>
            <a:endParaRPr lang="en-GB" sz="3200" dirty="0">
              <a:effectLst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AutoShape 4" descr="Planting a Seed: 5 Funding Options to Get Your New Startup Off the Ground |  by BJ Lackland | AppExchange and the Salesforce Ecosystem | Med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" name="Online Media 1" title="When I think about the cross 10.5.2020">
            <a:hlinkClick r:id="" action="ppaction://media"/>
            <a:extLst>
              <a:ext uri="{FF2B5EF4-FFF2-40B4-BE49-F238E27FC236}">
                <a16:creationId xmlns:a16="http://schemas.microsoft.com/office/drawing/2014/main" id="{39903FED-EE26-47F8-9E27-700B8762FC7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16738" y="1416089"/>
            <a:ext cx="10954512" cy="482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75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378902" y="483166"/>
            <a:ext cx="8792636" cy="6588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600" b="1" dirty="0">
                <a:latin typeface="Calibri"/>
                <a:ea typeface="Calibri" panose="020F0502020204030204" pitchFamily="34" charset="0"/>
                <a:cs typeface="Times New Roman"/>
              </a:rPr>
              <a:t>Song : We have a king that rides a donkey  </a:t>
            </a:r>
            <a:endParaRPr lang="en-GB" sz="3600" dirty="0">
              <a:effectLst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AutoShape 4" descr="Planting a Seed: 5 Funding Options to Get Your New Startup Off the Ground |  by BJ Lackland | AppExchange and the Salesforce Ecosystem | Med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Online Media 2" title="We have a King who rides a donkey (by The Jamborees) - Kids Sing Along Worship Video">
            <a:hlinkClick r:id="" action="ppaction://media"/>
            <a:extLst>
              <a:ext uri="{FF2B5EF4-FFF2-40B4-BE49-F238E27FC236}">
                <a16:creationId xmlns:a16="http://schemas.microsoft.com/office/drawing/2014/main" id="{BCBCA631-2115-4A54-94BD-017A9423A1E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16737" y="1097279"/>
            <a:ext cx="10954510" cy="513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929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DFFCFB47-3C9E-4532-8065-D3633A77B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467A625B-A166-4C03-ADD8-0535D7183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C35A5F97-C3A9-4101-8F5C-06E22105A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7" y="643464"/>
            <a:ext cx="6909241" cy="5571072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00239F34-0E2D-4746-AAA9-920BD60632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37837" y="640856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82079E22-5065-47F9-AFCA-63C0DF226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52137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39098EF8-6D81-466E-A59B-778568FCF6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43777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BCB163DD-56F6-482F-862E-B6B9244DA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52137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Rectangle 150">
            <a:extLst>
              <a:ext uri="{FF2B5EF4-FFF2-40B4-BE49-F238E27FC236}">
                <a16:creationId xmlns:a16="http://schemas.microsoft.com/office/drawing/2014/main" id="{344EF4DE-2334-4B49-8DC2-FDAC562A1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31468" y="164592"/>
            <a:ext cx="3708894" cy="654017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nline Media 1" title="Easter Jubilation (Singing the Faith 299 / StF299)">
            <a:hlinkClick r:id="" action="ppaction://media"/>
            <a:extLst>
              <a:ext uri="{FF2B5EF4-FFF2-40B4-BE49-F238E27FC236}">
                <a16:creationId xmlns:a16="http://schemas.microsoft.com/office/drawing/2014/main" id="{8D0FB4C1-D5DA-487E-B84A-6E34E4AAFCD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73892"/>
            <a:ext cx="12040362" cy="678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73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horal singing narrow - Colne Valley Male Voice Choir">
            <a:extLst>
              <a:ext uri="{FF2B5EF4-FFF2-40B4-BE49-F238E27FC236}">
                <a16:creationId xmlns:a16="http://schemas.microsoft.com/office/drawing/2014/main" id="{5E5D99B9-ECD7-44C2-8446-B500D7C464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3" b="10751"/>
          <a:stretch/>
        </p:blipFill>
        <p:spPr bwMode="auto">
          <a:xfrm>
            <a:off x="-1" y="10"/>
            <a:ext cx="12192000" cy="455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6E2942-F6C0-4702-8E4C-1BB91427D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723" y="4956811"/>
            <a:ext cx="11439414" cy="89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400" b="0" cap="all" spc="-100">
                <a:solidFill>
                  <a:schemeClr val="tx1"/>
                </a:solidFill>
              </a:rPr>
              <a:t>Children’s choice</a:t>
            </a:r>
          </a:p>
        </p:txBody>
      </p:sp>
    </p:spTree>
    <p:extLst>
      <p:ext uri="{BB962C8B-B14F-4D97-AF65-F5344CB8AC3E}">
        <p14:creationId xmlns:p14="http://schemas.microsoft.com/office/powerpoint/2010/main" val="647458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 dirty="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 dirty="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 dirty="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1358949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FFFF00"/>
                </a:solidFill>
                <a:latin typeface="Twinkl Cursive Looped"/>
              </a:rPr>
              <a:t>Forgiveness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Forgive and you will be forgiven... Luke 6:37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400" dirty="0">
              <a:solidFill>
                <a:schemeClr val="tx1"/>
              </a:solidFill>
              <a:latin typeface="Twinkl Cursive Looped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6- Thursday Class worship</a:t>
            </a:r>
          </a:p>
        </p:txBody>
      </p:sp>
      <p:pic>
        <p:nvPicPr>
          <p:cNvPr id="2050" name="Picture 2" descr="St John Fisher RC Primary School - British Values">
            <a:extLst>
              <a:ext uri="{FF2B5EF4-FFF2-40B4-BE49-F238E27FC236}">
                <a16:creationId xmlns:a16="http://schemas.microsoft.com/office/drawing/2014/main" id="{0581F7A8-8B4A-4B66-9AF3-FC35E3278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450" y="0"/>
            <a:ext cx="74287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74073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pic>
        <p:nvPicPr>
          <p:cNvPr id="1026" name="Picture 2" descr="Do your little bit of good where you are; it&amp;#39;s those little ... - Desmond  Tutu | Desmond tutu, Overwhelmed, Little bits">
            <a:extLst>
              <a:ext uri="{FF2B5EF4-FFF2-40B4-BE49-F238E27FC236}">
                <a16:creationId xmlns:a16="http://schemas.microsoft.com/office/drawing/2014/main" id="{4EBA83D8-F79A-46F5-8B81-DC6E9CC3A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0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7289E2-9EFB-44F5-B11E-AD7C07CD78A5}"/>
              </a:ext>
            </a:extLst>
          </p:cNvPr>
          <p:cNvSpPr txBox="1"/>
          <p:nvPr/>
        </p:nvSpPr>
        <p:spPr>
          <a:xfrm>
            <a:off x="576943" y="1012371"/>
            <a:ext cx="346165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latin typeface="Twinkl Cursive Looped" panose="02000000000000000000" pitchFamily="2" charset="0"/>
              </a:rPr>
              <a:t>How is Demond Tutu representing British values?</a:t>
            </a:r>
          </a:p>
        </p:txBody>
      </p:sp>
    </p:spTree>
    <p:extLst>
      <p:ext uri="{BB962C8B-B14F-4D97-AF65-F5344CB8AC3E}">
        <p14:creationId xmlns:p14="http://schemas.microsoft.com/office/powerpoint/2010/main" val="40160407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937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 dirty="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 dirty="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 dirty="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665910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Justice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“Hold fast to </a:t>
            </a:r>
            <a:r>
              <a:rPr lang="en-GB" sz="2400" b="1" dirty="0">
                <a:solidFill>
                  <a:srgbClr val="FF0000"/>
                </a:solidFill>
                <a:latin typeface="Twinkl Cursive Looped"/>
              </a:rPr>
              <a:t>love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and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justice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Hosea 12:6 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6: Friday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Celebration  worship</a:t>
            </a:r>
          </a:p>
        </p:txBody>
      </p:sp>
      <p:pic>
        <p:nvPicPr>
          <p:cNvPr id="1026" name="Picture 2" descr="Engaging Orr-Ewing&amp;#39;s “What does love cause us to feel about perpetrators?”  – Reforming Hell">
            <a:extLst>
              <a:ext uri="{FF2B5EF4-FFF2-40B4-BE49-F238E27FC236}">
                <a16:creationId xmlns:a16="http://schemas.microsoft.com/office/drawing/2014/main" id="{8E673C84-6F1F-467F-826B-A31839C87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73" y="0"/>
            <a:ext cx="76615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09807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 dirty="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 dirty="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 dirty="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84209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Happy Birthday&amp;#39; Song Facts—History of &amp;#39;Happy Birthday&amp;#39; Song">
            <a:extLst>
              <a:ext uri="{FF2B5EF4-FFF2-40B4-BE49-F238E27FC236}">
                <a16:creationId xmlns:a16="http://schemas.microsoft.com/office/drawing/2014/main" id="{8EF12D12-123B-4C44-80ED-64E1EAA220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15"/>
          <a:stretch/>
        </p:blipFill>
        <p:spPr bwMode="auto">
          <a:xfrm>
            <a:off x="-1" y="10"/>
            <a:ext cx="12192000" cy="455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D0253D-13B3-40D0-A3E5-44E36B241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723" y="4956811"/>
            <a:ext cx="11439414" cy="89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400" b="0" cap="all" spc="-100">
                <a:solidFill>
                  <a:schemeClr val="tx1"/>
                </a:solidFill>
                <a:latin typeface="Twinkl Cursive Looped" panose="02000000000000000000" pitchFamily="2" charset="0"/>
              </a:rPr>
              <a:t>Birthdays….Happy Birthday to YOU</a:t>
            </a:r>
            <a:r>
              <a:rPr lang="en-US" sz="4400" b="0" cap="all" spc="-10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14073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8702010-68BC-443D-88D4-407773D98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88" name="Rectangle 87">
            <a:extLst>
              <a:ext uri="{FF2B5EF4-FFF2-40B4-BE49-F238E27FC236}">
                <a16:creationId xmlns:a16="http://schemas.microsoft.com/office/drawing/2014/main" id="{CFFB3FCD-ADAB-4198-B351-2D48D2A62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98BC01-3202-4963-97F4-2F741AC16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6" y="2642181"/>
            <a:ext cx="5716338" cy="216127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83000"/>
              </a:lnSpc>
            </a:pPr>
            <a:r>
              <a:rPr lang="en-US" sz="6000" b="0" cap="all" spc="-100">
                <a:latin typeface="Twinkl Cursive Looped" panose="02000000000000000000" pitchFamily="2" charset="0"/>
              </a:rPr>
              <a:t>Head Teacher Awards</a:t>
            </a:r>
            <a:br>
              <a:rPr lang="en-US" sz="6000" b="0" cap="all" spc="-100">
                <a:latin typeface="Twinkl Cursive Looped" panose="02000000000000000000" pitchFamily="2" charset="0"/>
              </a:rPr>
            </a:br>
            <a:endParaRPr lang="en-US" sz="6000" b="0" cap="all" spc="-100">
              <a:latin typeface="Twinkl Cursive Looped" panose="02000000000000000000" pitchFamily="2" charset="0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28BB691-7718-4B75-B2DC-DD370B7D0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48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934E5709-24C6-4EAA-A963-DEB137693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4A50C428-FB13-481F-9585-5BCCF34DB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08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ABEFF2D-6408-485D-BAD5-EFF000E25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Headteacher Awards - Concordia Academy">
            <a:extLst>
              <a:ext uri="{FF2B5EF4-FFF2-40B4-BE49-F238E27FC236}">
                <a16:creationId xmlns:a16="http://schemas.microsoft.com/office/drawing/2014/main" id="{751A5E1E-B0F3-48BF-99AB-B0AAA51640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4" r="16529"/>
          <a:stretch/>
        </p:blipFill>
        <p:spPr bwMode="auto">
          <a:xfrm>
            <a:off x="7228702" y="621793"/>
            <a:ext cx="4342547" cy="561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B974C2-3234-41A2-9455-0D4719365036}"/>
              </a:ext>
            </a:extLst>
          </p:cNvPr>
          <p:cNvSpPr txBox="1"/>
          <p:nvPr/>
        </p:nvSpPr>
        <p:spPr>
          <a:xfrm>
            <a:off x="1308366" y="4766330"/>
            <a:ext cx="5233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>
                <a:solidFill>
                  <a:srgbClr val="FF0000"/>
                </a:solidFill>
                <a:latin typeface="Twinkl Cursive Looped" panose="02000000000000000000" pitchFamily="2" charset="0"/>
              </a:rPr>
              <a:t>A</a:t>
            </a:r>
            <a:r>
              <a:rPr lang="en-GB" sz="4400">
                <a:latin typeface="Twinkl Cursive Looped" panose="02000000000000000000" pitchFamily="2" charset="0"/>
              </a:rPr>
              <a:t>chievement for all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4862A52-8201-4151-BE13-1BCC4A530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24" y="1333009"/>
            <a:ext cx="6630924" cy="47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1070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Rectangle 147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alpha val="30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7990846F-3F1A-44C0-89BC-2CEB1E8F5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rgbClr val="5CB346">
              <a:alpha val="40000"/>
            </a:srgb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E489E-8B1A-4E9B-9F9E-852BE1C23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24" y="1340361"/>
            <a:ext cx="3729162" cy="23269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83000"/>
              </a:lnSpc>
            </a:pPr>
            <a:r>
              <a:rPr lang="en-US" sz="3600" b="0" cap="all" spc="-100" dirty="0">
                <a:solidFill>
                  <a:schemeClr val="tx1"/>
                </a:solidFill>
              </a:rPr>
              <a:t>Personal Development Awards</a:t>
            </a:r>
            <a:br>
              <a:rPr lang="en-US" sz="3600" b="0" cap="all" spc="-100" dirty="0">
                <a:solidFill>
                  <a:schemeClr val="tx1"/>
                </a:solidFill>
              </a:rPr>
            </a:br>
            <a:br>
              <a:rPr lang="en-US" sz="3600" b="0" cap="all" spc="-100" dirty="0">
                <a:solidFill>
                  <a:schemeClr val="tx1"/>
                </a:solidFill>
              </a:rPr>
            </a:br>
            <a:endParaRPr lang="en-US" sz="3600" b="0" cap="all" spc="-100" dirty="0">
              <a:solidFill>
                <a:schemeClr val="tx1"/>
              </a:solidFill>
              <a:latin typeface="Twinkl Cursive Looped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4B4F2C3-2A8F-4A83-B856-A5A1F3FC1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2796" y="395326"/>
            <a:ext cx="6630924" cy="475488"/>
          </a:xfrm>
          <a:prstGeom prst="rect">
            <a:avLst/>
          </a:prstGeom>
        </p:spPr>
      </p:pic>
      <p:pic>
        <p:nvPicPr>
          <p:cNvPr id="11266" name="Picture 2" descr="Grow your own food: “Growing Together – Safely Apart”">
            <a:extLst>
              <a:ext uri="{FF2B5EF4-FFF2-40B4-BE49-F238E27FC236}">
                <a16:creationId xmlns:a16="http://schemas.microsoft.com/office/drawing/2014/main" id="{E78E65E3-7E90-4F5B-9393-9711951B5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870814"/>
            <a:ext cx="7529790" cy="598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60E4D17-868E-43BA-A117-C155C5D61946}"/>
              </a:ext>
            </a:extLst>
          </p:cNvPr>
          <p:cNvSpPr txBox="1"/>
          <p:nvPr/>
        </p:nvSpPr>
        <p:spPr>
          <a:xfrm>
            <a:off x="690664" y="4027251"/>
            <a:ext cx="32295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  <a:latin typeface="Twinkl Cursive Looped" panose="02000000000000000000" pitchFamily="2" charset="0"/>
              </a:rPr>
              <a:t>H</a:t>
            </a:r>
            <a:r>
              <a:rPr lang="en-GB" sz="2400" dirty="0">
                <a:latin typeface="Twinkl Cursive Looped" panose="02000000000000000000" pitchFamily="2" charset="0"/>
              </a:rPr>
              <a:t>elping children prepare for life, growing with God.</a:t>
            </a:r>
          </a:p>
        </p:txBody>
      </p:sp>
    </p:spTree>
    <p:extLst>
      <p:ext uri="{BB962C8B-B14F-4D97-AF65-F5344CB8AC3E}">
        <p14:creationId xmlns:p14="http://schemas.microsoft.com/office/powerpoint/2010/main" val="24338317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DFFCFB47-3C9E-4532-8065-D3633A77B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467A625B-A166-4C03-ADD8-0535D7183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C35A5F97-C3A9-4101-8F5C-06E22105A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7" y="643464"/>
            <a:ext cx="6909241" cy="5571072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00239F34-0E2D-4746-AAA9-920BD60632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37837" y="640856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82079E22-5065-47F9-AFCA-63C0DF226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52137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39098EF8-6D81-466E-A59B-778568FCF6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43777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BCB163DD-56F6-482F-862E-B6B9244DA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52137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Rectangle 150">
            <a:extLst>
              <a:ext uri="{FF2B5EF4-FFF2-40B4-BE49-F238E27FC236}">
                <a16:creationId xmlns:a16="http://schemas.microsoft.com/office/drawing/2014/main" id="{344EF4DE-2334-4B49-8DC2-FDAC562A1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31468" y="164592"/>
            <a:ext cx="3708894" cy="654017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nline Media 1" title="Easter Jubilation (Singing the Faith 299 / StF299)">
            <a:hlinkClick r:id="" action="ppaction://media"/>
            <a:extLst>
              <a:ext uri="{FF2B5EF4-FFF2-40B4-BE49-F238E27FC236}">
                <a16:creationId xmlns:a16="http://schemas.microsoft.com/office/drawing/2014/main" id="{8D0FB4C1-D5DA-487E-B84A-6E34E4AAFCD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73892"/>
            <a:ext cx="12040362" cy="678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1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Ethos Group group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 dirty="0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Prayer to share </a:t>
            </a:r>
            <a:endParaRPr lang="en-GB" sz="4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 dirty="0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ow To Pray With Your Kids | Zack Donaldson">
            <a:extLst>
              <a:ext uri="{FF2B5EF4-FFF2-40B4-BE49-F238E27FC236}">
                <a16:creationId xmlns:a16="http://schemas.microsoft.com/office/drawing/2014/main" id="{8932D568-8E21-4923-87B7-E1E2B403A6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68" y="462966"/>
            <a:ext cx="4573587" cy="5937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752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dhesive notes on glass wall">
            <a:extLst>
              <a:ext uri="{FF2B5EF4-FFF2-40B4-BE49-F238E27FC236}">
                <a16:creationId xmlns:a16="http://schemas.microsoft.com/office/drawing/2014/main" id="{6020D36A-CA55-4418-A367-56991CA9E3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015" b="2715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708657-7ADB-43EA-AD7B-8189090E9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7"/>
            <a:ext cx="5452529" cy="3569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83000"/>
              </a:lnSpc>
            </a:pPr>
            <a:r>
              <a:rPr lang="en-US" sz="6000" b="0" cap="all" spc="-100">
                <a:solidFill>
                  <a:schemeClr val="bg1"/>
                </a:solidFill>
              </a:rPr>
              <a:t>Reminders: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731935" y="1397930"/>
            <a:ext cx="6858003" cy="4062128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68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43237" y="1342937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Postcard from Timperley: 14/10/12 - 21/10/12">
            <a:extLst>
              <a:ext uri="{FF2B5EF4-FFF2-40B4-BE49-F238E27FC236}">
                <a16:creationId xmlns:a16="http://schemas.microsoft.com/office/drawing/2014/main" id="{E7F57D64-36AD-464C-9D95-D9BE72D50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37" y="614417"/>
            <a:ext cx="5262953" cy="5134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BBC - Manchester - Faith - My Passion">
            <a:extLst>
              <a:ext uri="{FF2B5EF4-FFF2-40B4-BE49-F238E27FC236}">
                <a16:creationId xmlns:a16="http://schemas.microsoft.com/office/drawing/2014/main" id="{AA866BD8-6542-4068-9389-DCE16D485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325" y="1022226"/>
            <a:ext cx="1447800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83CBC1-73CB-4B43-992D-2666442BE648}"/>
              </a:ext>
            </a:extLst>
          </p:cNvPr>
          <p:cNvSpPr txBox="1"/>
          <p:nvPr/>
        </p:nvSpPr>
        <p:spPr>
          <a:xfrm>
            <a:off x="6243484" y="2340077"/>
            <a:ext cx="31561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latin typeface="Twinkl Cursive Looped" panose="02000000000000000000" pitchFamily="2" charset="0"/>
              </a:rPr>
              <a:t>Reverend Jan</a:t>
            </a:r>
          </a:p>
          <a:p>
            <a:endParaRPr lang="en-GB" sz="3200">
              <a:latin typeface="Twinkl Cursive Looped" panose="02000000000000000000" pitchFamily="2" charset="0"/>
            </a:endParaRPr>
          </a:p>
          <a:p>
            <a:r>
              <a:rPr lang="en-GB" sz="3200">
                <a:latin typeface="Twinkl Cursive Looped" panose="02000000000000000000" pitchFamily="2" charset="0"/>
              </a:rPr>
              <a:t>Blessing to all</a:t>
            </a:r>
          </a:p>
        </p:txBody>
      </p:sp>
    </p:spTree>
    <p:extLst>
      <p:ext uri="{BB962C8B-B14F-4D97-AF65-F5344CB8AC3E}">
        <p14:creationId xmlns:p14="http://schemas.microsoft.com/office/powerpoint/2010/main" val="102297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2" name="Rectangle 191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A44CD100-6267-4E62-AA64-2182A3A6A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>
                  <a:alpha val="30000"/>
                </a:schemeClr>
              </a:gs>
              <a:gs pos="33000">
                <a:schemeClr val="bg1">
                  <a:alpha val="2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6379" y="5371432"/>
            <a:ext cx="8795329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algn="l">
              <a:spcAft>
                <a:spcPts val="600"/>
              </a:spcAft>
            </a:pPr>
            <a:endParaRPr lang="en-US" sz="1600" dirty="0"/>
          </a:p>
          <a:p>
            <a:pPr algn="l">
              <a:spcAft>
                <a:spcPts val="600"/>
              </a:spcAft>
            </a:pPr>
            <a:r>
              <a:rPr lang="en-US" sz="3200" b="1" dirty="0"/>
              <a:t>What do you understand by this message?</a:t>
            </a:r>
          </a:p>
        </p:txBody>
      </p:sp>
      <p:pic>
        <p:nvPicPr>
          <p:cNvPr id="4" name="Online Media 3" title="The Christian Story of Easter | Religions of the World">
            <a:hlinkClick r:id="" action="ppaction://media"/>
            <a:extLst>
              <a:ext uri="{FF2B5EF4-FFF2-40B4-BE49-F238E27FC236}">
                <a16:creationId xmlns:a16="http://schemas.microsoft.com/office/drawing/2014/main" id="{418ED81B-BB9E-48C4-93C8-F6266D7DBE9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07999" y="134414"/>
            <a:ext cx="10972801" cy="5237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374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DFFCFB47-3C9E-4532-8065-D3633A77B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467A625B-A166-4C03-ADD8-0535D7183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C35A5F97-C3A9-4101-8F5C-06E22105A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7" y="643464"/>
            <a:ext cx="6909241" cy="5571072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00239F34-0E2D-4746-AAA9-920BD60632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37837" y="640856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82079E22-5065-47F9-AFCA-63C0DF226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52137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39098EF8-6D81-466E-A59B-778568FCF6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43777" y="640855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BCB163DD-56F6-482F-862E-B6B9244DA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52137" y="1286150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Rectangle 150">
            <a:extLst>
              <a:ext uri="{FF2B5EF4-FFF2-40B4-BE49-F238E27FC236}">
                <a16:creationId xmlns:a16="http://schemas.microsoft.com/office/drawing/2014/main" id="{344EF4DE-2334-4B49-8DC2-FDAC562A1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31468" y="164592"/>
            <a:ext cx="3708894" cy="654017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29656" y="884902"/>
            <a:ext cx="3708894" cy="476864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0000"/>
              </a:lnSpc>
            </a:pPr>
            <a:endParaRPr lang="en-GB" sz="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100000"/>
              </a:lnSpc>
            </a:pPr>
            <a:endParaRPr lang="en-GB" sz="7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100000"/>
              </a:lnSpc>
            </a:pPr>
            <a:endParaRPr lang="en-GB" sz="7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inkl Cursive Looped" panose="02000000000000000000" pitchFamily="2" charset="0"/>
              </a:rPr>
              <a:t>Listen and reflect .</a:t>
            </a:r>
          </a:p>
          <a:p>
            <a:pPr>
              <a:lnSpc>
                <a:spcPct val="100000"/>
              </a:lnSpc>
            </a:pPr>
            <a:endParaRPr lang="en-GB" sz="2800" b="1" dirty="0">
              <a:solidFill>
                <a:schemeClr val="tx1">
                  <a:lumMod val="85000"/>
                  <a:lumOff val="15000"/>
                </a:schemeClr>
              </a:solidFill>
              <a:latin typeface="Twinkl Cursive Looped" panose="02000000000000000000" pitchFamily="2" charset="0"/>
            </a:endParaRPr>
          </a:p>
          <a:p>
            <a:pPr>
              <a:lnSpc>
                <a:spcPct val="100000"/>
              </a:lnSpc>
            </a:pPr>
            <a:endParaRPr lang="en-GB" sz="2800" b="1" dirty="0">
              <a:solidFill>
                <a:schemeClr val="tx1">
                  <a:lumMod val="85000"/>
                  <a:lumOff val="15000"/>
                </a:schemeClr>
              </a:solidFill>
              <a:latin typeface="Twinkl Cursive Looped" panose="02000000000000000000" pitchFamily="2" charset="0"/>
            </a:endParaRPr>
          </a:p>
          <a:p>
            <a:pPr>
              <a:lnSpc>
                <a:spcPct val="100000"/>
              </a:lnSpc>
            </a:pPr>
            <a:endParaRPr lang="en-GB" sz="2800" b="1" dirty="0">
              <a:solidFill>
                <a:schemeClr val="tx1">
                  <a:lumMod val="85000"/>
                  <a:lumOff val="15000"/>
                </a:schemeClr>
              </a:solidFill>
              <a:latin typeface="Twinkl Cursive Looped" panose="02000000000000000000" pitchFamily="2" charset="0"/>
            </a:endParaRPr>
          </a:p>
          <a:p>
            <a:pPr>
              <a:lnSpc>
                <a:spcPct val="100000"/>
              </a:lnSpc>
            </a:pP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inkl Cursive Looped" panose="02000000000000000000" pitchFamily="2" charset="0"/>
              </a:rPr>
              <a:t>How does it make YOU feel?</a:t>
            </a:r>
            <a:endParaRPr lang="en-GB" sz="2800" dirty="0">
              <a:solidFill>
                <a:schemeClr val="tx1">
                  <a:lumMod val="85000"/>
                  <a:lumOff val="15000"/>
                </a:schemeClr>
              </a:solidFill>
              <a:latin typeface="Twinkl Cursive Looped" panose="02000000000000000000" pitchFamily="2" charset="0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2800" dirty="0">
              <a:solidFill>
                <a:schemeClr val="tx1">
                  <a:lumMod val="85000"/>
                  <a:lumOff val="15000"/>
                </a:schemeClr>
              </a:solidFill>
              <a:latin typeface="Twinkl Cursive Looped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700" dirty="0">
              <a:solidFill>
                <a:schemeClr val="tx1">
                  <a:lumMod val="85000"/>
                  <a:lumOff val="15000"/>
                </a:schemeClr>
              </a:solidFill>
              <a:latin typeface="Twinkl Cursive Looped" panose="02000000000000000000" pitchFamily="2" charset="0"/>
            </a:endParaRPr>
          </a:p>
        </p:txBody>
      </p:sp>
      <p:pic>
        <p:nvPicPr>
          <p:cNvPr id="2" name="Online Media 1" title="Easter Jubilation (Singing the Faith 299 / StF299)">
            <a:hlinkClick r:id="" action="ppaction://media"/>
            <a:extLst>
              <a:ext uri="{FF2B5EF4-FFF2-40B4-BE49-F238E27FC236}">
                <a16:creationId xmlns:a16="http://schemas.microsoft.com/office/drawing/2014/main" id="{8D0FB4C1-D5DA-487E-B84A-6E34E4AAFCD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73892"/>
            <a:ext cx="8195913" cy="678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14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178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Justice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“Hold fast to </a:t>
            </a:r>
            <a:r>
              <a:rPr lang="en-GB" sz="2400" b="1" dirty="0">
                <a:solidFill>
                  <a:srgbClr val="FF0000"/>
                </a:solidFill>
                <a:latin typeface="Twinkl Cursive Looped"/>
              </a:rPr>
              <a:t>love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and </a:t>
            </a:r>
            <a:r>
              <a:rPr lang="en-GB" sz="2400" b="1" dirty="0">
                <a:solidFill>
                  <a:srgbClr val="00B0F0"/>
                </a:solidFill>
                <a:latin typeface="Twinkl Cursive Looped"/>
              </a:rPr>
              <a:t>justice</a:t>
            </a:r>
            <a:r>
              <a:rPr lang="en-GB" sz="2400" dirty="0">
                <a:solidFill>
                  <a:schemeClr val="tx1"/>
                </a:solidFill>
                <a:latin typeface="Twinkl Cursive Looped"/>
              </a:rPr>
              <a:t> Hosea 12:6 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Worship 6: Tuesday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 dirty="0">
                <a:solidFill>
                  <a:schemeClr val="tx1"/>
                </a:solidFill>
                <a:latin typeface="Twinkl Cursive Looped"/>
              </a:rPr>
              <a:t>Class worship</a:t>
            </a:r>
          </a:p>
        </p:txBody>
      </p:sp>
      <p:pic>
        <p:nvPicPr>
          <p:cNvPr id="1026" name="Picture 2" descr="Engaging Orr-Ewing&amp;#39;s “What does love cause us to feel about perpetrators?”  – Reforming Hell">
            <a:extLst>
              <a:ext uri="{FF2B5EF4-FFF2-40B4-BE49-F238E27FC236}">
                <a16:creationId xmlns:a16="http://schemas.microsoft.com/office/drawing/2014/main" id="{8E673C84-6F1F-467F-826B-A31839C87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73" y="0"/>
            <a:ext cx="766152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963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 dirty="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 dirty="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 dirty="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2707502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460375" y="592661"/>
            <a:ext cx="8792636" cy="9677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dirty="0">
                <a:solidFill>
                  <a:srgbClr val="FF0000"/>
                </a:solidFill>
                <a:latin typeface="Calibri"/>
                <a:ea typeface="Calibri" panose="020F0502020204030204" pitchFamily="34" charset="0"/>
                <a:cs typeface="Times New Roman"/>
              </a:rPr>
              <a:t>Song : When I think about the cross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b="1" dirty="0">
                <a:solidFill>
                  <a:srgbClr val="FF0000"/>
                </a:solidFill>
                <a:effectLst/>
                <a:latin typeface="Calibri"/>
                <a:ea typeface="Calibri" panose="020F0502020204030204" pitchFamily="34" charset="0"/>
                <a:cs typeface="Times New Roman"/>
              </a:rPr>
              <a:t>How does it make you feel?</a:t>
            </a:r>
            <a:endParaRPr lang="en-GB" sz="2400" dirty="0">
              <a:solidFill>
                <a:srgbClr val="FF0000"/>
              </a:solidFill>
              <a:effectLst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AutoShape 4" descr="Planting a Seed: 5 Funding Options to Get Your New Startup Off the Ground |  by BJ Lackland | AppExchange and the Salesforce Ecosystem | Med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" name="Online Media 1" title="When I think about the cross 10.5.2020">
            <a:hlinkClick r:id="" action="ppaction://media"/>
            <a:extLst>
              <a:ext uri="{FF2B5EF4-FFF2-40B4-BE49-F238E27FC236}">
                <a16:creationId xmlns:a16="http://schemas.microsoft.com/office/drawing/2014/main" id="{39903FED-EE26-47F8-9E27-700B8762FC7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16738" y="1557228"/>
            <a:ext cx="10954512" cy="4678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74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259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AnalogousFromDarkSeedLeftStep">
      <a:dk1>
        <a:srgbClr val="000000"/>
      </a:dk1>
      <a:lt1>
        <a:srgbClr val="FFFFFF"/>
      </a:lt1>
      <a:dk2>
        <a:srgbClr val="413424"/>
      </a:dk2>
      <a:lt2>
        <a:srgbClr val="E7E2E8"/>
      </a:lt2>
      <a:accent1>
        <a:srgbClr val="5CB346"/>
      </a:accent1>
      <a:accent2>
        <a:srgbClr val="83B03A"/>
      </a:accent2>
      <a:accent3>
        <a:srgbClr val="A8A442"/>
      </a:accent3>
      <a:accent4>
        <a:srgbClr val="B17C3B"/>
      </a:accent4>
      <a:accent5>
        <a:srgbClr val="C35C4D"/>
      </a:accent5>
      <a:accent6>
        <a:srgbClr val="B13B5D"/>
      </a:accent6>
      <a:hlink>
        <a:srgbClr val="C06742"/>
      </a:hlink>
      <a:folHlink>
        <a:srgbClr val="7F7F7F"/>
      </a:folHlink>
    </a:clrScheme>
    <a:fontScheme name="Savon">
      <a:majorFont>
        <a:latin typeface="Speak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Selawik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D481D1737C624789CDC0062E470A3A" ma:contentTypeVersion="11" ma:contentTypeDescription="Create a new document." ma:contentTypeScope="" ma:versionID="8ce9a0b7967ad49b27d7ec09bcbb35d0">
  <xsd:schema xmlns:xsd="http://www.w3.org/2001/XMLSchema" xmlns:xs="http://www.w3.org/2001/XMLSchema" xmlns:p="http://schemas.microsoft.com/office/2006/metadata/properties" xmlns:ns2="cdfd068b-20d5-4086-86dc-bd85d8e86094" xmlns:ns3="598a01a8-5d69-453e-ab46-27cc0e5f55aa" targetNamespace="http://schemas.microsoft.com/office/2006/metadata/properties" ma:root="true" ma:fieldsID="15887561ba2fae8054c2bc37f941decf" ns2:_="" ns3:_="">
    <xsd:import namespace="cdfd068b-20d5-4086-86dc-bd85d8e86094"/>
    <xsd:import namespace="598a01a8-5d69-453e-ab46-27cc0e5f55a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fd068b-20d5-4086-86dc-bd85d8e8609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8a01a8-5d69-453e-ab46-27cc0e5f55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84D80AB-7FD2-45DA-B089-D45B29218F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fd068b-20d5-4086-86dc-bd85d8e86094"/>
    <ds:schemaRef ds:uri="598a01a8-5d69-453e-ab46-27cc0e5f55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E70E69A-8B7C-4B71-B0E4-6C6CF8A25C5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A39BD5F-4615-4779-A4A7-0E224793014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394</Words>
  <Application>Microsoft Office PowerPoint</Application>
  <PresentationFormat>Widescreen</PresentationFormat>
  <Paragraphs>69</Paragraphs>
  <Slides>28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Calibri</vt:lpstr>
      <vt:lpstr>Garamond</vt:lpstr>
      <vt:lpstr>Selawik Light</vt:lpstr>
      <vt:lpstr>Speak Pro</vt:lpstr>
      <vt:lpstr>Twinkl Cursive Looped</vt:lpstr>
      <vt:lpstr>SavonVTI</vt:lpstr>
      <vt:lpstr>Collective worship </vt:lpstr>
      <vt:lpstr>PowerPoint Presentation</vt:lpstr>
      <vt:lpstr>PowerPoint Presentation</vt:lpstr>
      <vt:lpstr>PowerPoint Presentation</vt:lpstr>
      <vt:lpstr>PowerPoint Presentation</vt:lpstr>
      <vt:lpstr>Collective worship </vt:lpstr>
      <vt:lpstr>PowerPoint Presentation</vt:lpstr>
      <vt:lpstr>PowerPoint Presentation</vt:lpstr>
      <vt:lpstr>PowerPoint Presentation</vt:lpstr>
      <vt:lpstr>Collective worship </vt:lpstr>
      <vt:lpstr>PowerPoint Presentation</vt:lpstr>
      <vt:lpstr>PowerPoint Presentation</vt:lpstr>
      <vt:lpstr>PowerPoint Presentation</vt:lpstr>
      <vt:lpstr>PowerPoint Presentation</vt:lpstr>
      <vt:lpstr>Children’s choice</vt:lpstr>
      <vt:lpstr>PowerPoint Presentation</vt:lpstr>
      <vt:lpstr>Collective worship </vt:lpstr>
      <vt:lpstr>PowerPoint Presentation</vt:lpstr>
      <vt:lpstr>PowerPoint Presentation</vt:lpstr>
      <vt:lpstr>Collective worship </vt:lpstr>
      <vt:lpstr>PowerPoint Presentation</vt:lpstr>
      <vt:lpstr>Birthdays….Happy Birthday to YOU.</vt:lpstr>
      <vt:lpstr>Head Teacher Awards </vt:lpstr>
      <vt:lpstr>Personal Development Awards  </vt:lpstr>
      <vt:lpstr>PowerPoint Presentation</vt:lpstr>
      <vt:lpstr>PowerPoint Presentation</vt:lpstr>
      <vt:lpstr>Reminders: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Collective worship</dc:title>
  <dc:creator>karen mowbray</dc:creator>
  <cp:lastModifiedBy>Karen Mowbray</cp:lastModifiedBy>
  <cp:revision>252</cp:revision>
  <dcterms:created xsi:type="dcterms:W3CDTF">2020-08-15T12:15:28Z</dcterms:created>
  <dcterms:modified xsi:type="dcterms:W3CDTF">2022-02-23T18:34:08Z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0x01010016D481D1737C624789CDC0062E470A3A</vt:lpwstr>
  </property>
</Properties>
</file>