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9" r:id="rId6"/>
    <p:sldId id="273" r:id="rId7"/>
    <p:sldId id="274" r:id="rId8"/>
    <p:sldId id="262" r:id="rId9"/>
    <p:sldId id="276" r:id="rId10"/>
    <p:sldId id="279" r:id="rId11"/>
    <p:sldId id="280" r:id="rId12"/>
    <p:sldId id="278" r:id="rId13"/>
    <p:sldId id="272" r:id="rId14"/>
    <p:sldId id="277" r:id="rId15"/>
    <p:sldId id="264" r:id="rId16"/>
    <p:sldId id="26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Nixon" initials="KN" lastIdx="0" clrIdx="0">
    <p:extLst>
      <p:ext uri="{19B8F6BF-5375-455C-9EA6-DF929625EA0E}">
        <p15:presenceInfo xmlns:p15="http://schemas.microsoft.com/office/powerpoint/2012/main" userId="S-1-5-21-1050573452-916275488-316617838-204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B6B6"/>
    <a:srgbClr val="FF0000"/>
    <a:srgbClr val="F5602B"/>
    <a:srgbClr val="E7450B"/>
    <a:srgbClr val="FB3405"/>
    <a:srgbClr val="E1FF00"/>
    <a:srgbClr val="000099"/>
    <a:srgbClr val="9BBB59"/>
    <a:srgbClr val="DCE6F2"/>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8" autoAdjust="0"/>
    <p:restoredTop sz="94629" autoAdjust="0"/>
  </p:normalViewPr>
  <p:slideViewPr>
    <p:cSldViewPr>
      <p:cViewPr varScale="1">
        <p:scale>
          <a:sx n="90" d="100"/>
          <a:sy n="90" d="100"/>
        </p:scale>
        <p:origin x="124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3148A0C-5545-4FC6-8260-43FCC71C66DC}"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FA634-1616-4FC1-80DA-900724ED22C5}" type="slidenum">
              <a:rPr lang="en-US" smtClean="0"/>
              <a:t>‹#›</a:t>
            </a:fld>
            <a:endParaRPr lang="en-US"/>
          </a:p>
        </p:txBody>
      </p:sp>
    </p:spTree>
    <p:extLst>
      <p:ext uri="{BB962C8B-B14F-4D97-AF65-F5344CB8AC3E}">
        <p14:creationId xmlns:p14="http://schemas.microsoft.com/office/powerpoint/2010/main" val="19031808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48A0C-5545-4FC6-8260-43FCC71C66DC}" type="datetimeFigureOut">
              <a:rPr lang="en-US" smtClean="0"/>
              <a:t>9/22/2020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FA634-1616-4FC1-80DA-900724ED22C5}" type="slidenum">
              <a:rPr lang="en-US" smtClean="0"/>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4659" y="44624"/>
            <a:ext cx="2817118" cy="1227088"/>
          </a:xfrm>
          <a:prstGeom prst="rect">
            <a:avLst/>
          </a:prstGeom>
        </p:spPr>
      </p:pic>
    </p:spTree>
    <p:extLst>
      <p:ext uri="{BB962C8B-B14F-4D97-AF65-F5344CB8AC3E}">
        <p14:creationId xmlns:p14="http://schemas.microsoft.com/office/powerpoint/2010/main" val="2134202901"/>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jp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hildline.org.uk/" TargetMode="External"/><Relationship Id="rId2" Type="http://schemas.openxmlformats.org/officeDocument/2006/relationships/image" Target="../media/image44.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pn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e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g"/><Relationship Id="rId1" Type="http://schemas.openxmlformats.org/officeDocument/2006/relationships/slideLayout" Target="../slideLayouts/slideLayout1.xml"/><Relationship Id="rId4"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0579" y="1916832"/>
            <a:ext cx="184730" cy="193899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endParaRPr lang="en-US" sz="4000" b="1" cap="none" spc="0" dirty="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4000" b="1" dirty="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4000" b="1" cap="none" spc="0"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7" name="Rectangle 6"/>
          <p:cNvSpPr/>
          <p:nvPr/>
        </p:nvSpPr>
        <p:spPr>
          <a:xfrm>
            <a:off x="4373785" y="1988840"/>
            <a:ext cx="184730" cy="193899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endParaRPr lang="en-US" sz="4000" b="1" cap="none" spc="0" dirty="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4000" b="1" dirty="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4000" b="1" cap="none" spc="0"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8" name="TextBox 7"/>
          <p:cNvSpPr txBox="1"/>
          <p:nvPr/>
        </p:nvSpPr>
        <p:spPr>
          <a:xfrm>
            <a:off x="3479102" y="3205428"/>
            <a:ext cx="2304256" cy="3600986"/>
          </a:xfrm>
          <a:prstGeom prst="rect">
            <a:avLst/>
          </a:prstGeom>
          <a:noFill/>
          <a:ln>
            <a:solidFill>
              <a:schemeClr val="bg1"/>
            </a:solidFill>
          </a:ln>
        </p:spPr>
        <p:txBody>
          <a:bodyPr wrap="square" rtlCol="0">
            <a:spAutoFit/>
          </a:bodyPr>
          <a:lstStyle/>
          <a:p>
            <a:pPr algn="ctr"/>
            <a:endParaRPr lang="en-US" sz="3600" b="1" i="1" dirty="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i="1" dirty="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i="1" dirty="0">
              <a:ln/>
              <a:solidFill>
                <a:schemeClr val="accent4"/>
              </a:solidFill>
              <a:effectLst>
                <a:glow rad="228600">
                  <a:schemeClr val="accent1">
                    <a:satMod val="175000"/>
                    <a:alpha val="40000"/>
                  </a:schemeClr>
                </a:glow>
              </a:effectLst>
              <a:latin typeface="Comic Sans MS" panose="030F0702030302020204" pitchFamily="66" charset="0"/>
            </a:endParaRPr>
          </a:p>
          <a:p>
            <a:pPr algn="ctr"/>
            <a:r>
              <a:rPr lang="en-US" sz="2800" b="1" dirty="0">
                <a:ln/>
                <a:solidFill>
                  <a:schemeClr val="accent4"/>
                </a:solidFill>
                <a:effectLst>
                  <a:glow rad="228600">
                    <a:schemeClr val="accent1">
                      <a:satMod val="175000"/>
                      <a:alpha val="40000"/>
                    </a:schemeClr>
                  </a:glow>
                </a:effectLst>
                <a:latin typeface="Comic Sans MS" panose="030F0702030302020204" pitchFamily="66" charset="0"/>
              </a:rPr>
              <a:t>Edition 15</a:t>
            </a:r>
          </a:p>
          <a:p>
            <a:pPr algn="ctr"/>
            <a:endParaRPr lang="en-US" sz="2800" b="1" dirty="0">
              <a:ln/>
              <a:solidFill>
                <a:schemeClr val="accent4"/>
              </a:solidFill>
              <a:effectLst>
                <a:glow rad="228600">
                  <a:schemeClr val="accent1">
                    <a:satMod val="175000"/>
                    <a:alpha val="40000"/>
                  </a:schemeClr>
                </a:glow>
              </a:effectLst>
              <a:latin typeface="Comic Sans MS" panose="030F0702030302020204" pitchFamily="66" charset="0"/>
            </a:endParaRPr>
          </a:p>
          <a:p>
            <a:pPr algn="ctr"/>
            <a:r>
              <a:rPr lang="en-GB" sz="3200">
                <a:solidFill>
                  <a:schemeClr val="tx2">
                    <a:lumMod val="75000"/>
                  </a:schemeClr>
                </a:solidFill>
                <a:latin typeface="Comic Sans MS" panose="030F0702030302020204" pitchFamily="66" charset="0"/>
              </a:rPr>
              <a:t>14th </a:t>
            </a:r>
            <a:r>
              <a:rPr lang="en-GB" sz="3200" dirty="0">
                <a:solidFill>
                  <a:schemeClr val="tx2">
                    <a:lumMod val="75000"/>
                  </a:schemeClr>
                </a:solidFill>
                <a:latin typeface="Comic Sans MS" panose="030F0702030302020204" pitchFamily="66" charset="0"/>
              </a:rPr>
              <a:t>July 2020</a:t>
            </a:r>
          </a:p>
        </p:txBody>
      </p:sp>
      <p:pic>
        <p:nvPicPr>
          <p:cNvPr id="9" name="Picture 8"/>
          <p:cNvPicPr>
            <a:picLocks noChangeAspect="1"/>
          </p:cNvPicPr>
          <p:nvPr/>
        </p:nvPicPr>
        <p:blipFill>
          <a:blip r:embed="rId2"/>
          <a:stretch>
            <a:fillRect/>
          </a:stretch>
        </p:blipFill>
        <p:spPr>
          <a:xfrm>
            <a:off x="7392724" y="6165305"/>
            <a:ext cx="1751276" cy="69269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8" y="4005064"/>
            <a:ext cx="1584176" cy="2801350"/>
          </a:xfrm>
          <a:prstGeom prst="rect">
            <a:avLst/>
          </a:prstGeom>
          <a:ln w="38100">
            <a:solidFill>
              <a:schemeClr val="tx2">
                <a:lumMod val="60000"/>
                <a:lumOff val="40000"/>
              </a:schemeClr>
            </a:solidFill>
          </a:ln>
        </p:spPr>
      </p:pic>
      <p:sp>
        <p:nvSpPr>
          <p:cNvPr id="11" name="Cloud Callout 10"/>
          <p:cNvSpPr/>
          <p:nvPr/>
        </p:nvSpPr>
        <p:spPr>
          <a:xfrm>
            <a:off x="202738" y="1088677"/>
            <a:ext cx="8856984" cy="3168352"/>
          </a:xfrm>
          <a:prstGeom prst="cloudCallout">
            <a:avLst>
              <a:gd name="adj1" fmla="val -36804"/>
              <a:gd name="adj2" fmla="val 57199"/>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ln w="38100"/>
                <a:solidFill>
                  <a:schemeClr val="accent4"/>
                </a:solidFill>
                <a:effectLst>
                  <a:glow rad="228600">
                    <a:schemeClr val="accent1">
                      <a:satMod val="175000"/>
                      <a:alpha val="40000"/>
                    </a:schemeClr>
                  </a:glow>
                </a:effectLst>
                <a:latin typeface="Comic Sans MS" panose="030F0702030302020204" pitchFamily="66" charset="0"/>
              </a:rPr>
              <a:t>Whilst You Are At Home</a:t>
            </a:r>
          </a:p>
          <a:p>
            <a:pPr algn="ctr"/>
            <a:r>
              <a:rPr lang="en-US" sz="3600" b="1" i="1" dirty="0">
                <a:ln w="38100"/>
                <a:solidFill>
                  <a:schemeClr val="accent4"/>
                </a:solidFill>
                <a:effectLst>
                  <a:glow rad="228600">
                    <a:schemeClr val="accent1">
                      <a:satMod val="175000"/>
                      <a:alpha val="40000"/>
                    </a:schemeClr>
                  </a:glow>
                </a:effectLst>
                <a:latin typeface="Comic Sans MS" panose="030F0702030302020204" pitchFamily="66" charset="0"/>
              </a:rPr>
              <a:t>We</a:t>
            </a:r>
            <a:r>
              <a:rPr lang="en-US" sz="4000" b="1" i="1" dirty="0">
                <a:ln w="38100"/>
                <a:solidFill>
                  <a:schemeClr val="accent4"/>
                </a:solidFill>
                <a:effectLst>
                  <a:glow rad="228600">
                    <a:schemeClr val="accent1">
                      <a:satMod val="175000"/>
                      <a:alpha val="40000"/>
                    </a:schemeClr>
                  </a:glow>
                </a:effectLst>
                <a:latin typeface="Comic Sans MS" panose="030F0702030302020204" pitchFamily="66" charset="0"/>
              </a:rPr>
              <a:t> are staying</a:t>
            </a:r>
          </a:p>
          <a:p>
            <a:pPr algn="ctr"/>
            <a:r>
              <a:rPr lang="en-US" sz="4000" b="1" i="1" dirty="0">
                <a:ln w="38100"/>
                <a:solidFill>
                  <a:schemeClr val="accent4"/>
                </a:solidFill>
                <a:effectLst>
                  <a:glow rad="228600">
                    <a:schemeClr val="accent1">
                      <a:satMod val="175000"/>
                      <a:alpha val="40000"/>
                    </a:schemeClr>
                  </a:glow>
                </a:effectLst>
                <a:latin typeface="Comic Sans MS" panose="030F0702030302020204" pitchFamily="66" charset="0"/>
              </a:rPr>
              <a:t> in touch</a:t>
            </a:r>
          </a:p>
        </p:txBody>
      </p:sp>
      <p:sp>
        <p:nvSpPr>
          <p:cNvPr id="12" name="TextBox 11"/>
          <p:cNvSpPr txBox="1"/>
          <p:nvPr/>
        </p:nvSpPr>
        <p:spPr>
          <a:xfrm>
            <a:off x="32072" y="6406304"/>
            <a:ext cx="1584176" cy="461665"/>
          </a:xfrm>
          <a:prstGeom prst="rect">
            <a:avLst/>
          </a:prstGeom>
          <a:noFill/>
        </p:spPr>
        <p:txBody>
          <a:bodyPr wrap="square" rtlCol="0">
            <a:spAutoFit/>
          </a:bodyPr>
          <a:lstStyle/>
          <a:p>
            <a:r>
              <a:rPr lang="en-GB" sz="2400" dirty="0">
                <a:solidFill>
                  <a:srgbClr val="E1FF00"/>
                </a:solidFill>
              </a:rPr>
              <a:t>PC PANDA</a:t>
            </a:r>
          </a:p>
        </p:txBody>
      </p:sp>
      <p:pic>
        <p:nvPicPr>
          <p:cNvPr id="13" name="Picture 6" descr="https://pngimg.com/uploads/ice_cream/ice_cream_PNG51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360935" y="4735737"/>
            <a:ext cx="245959" cy="54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704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00082"/>
            <a:ext cx="6046100" cy="830997"/>
          </a:xfrm>
          <a:prstGeom prst="rect">
            <a:avLst/>
          </a:prstGeom>
          <a:noFill/>
        </p:spPr>
        <p:txBody>
          <a:bodyPr wrap="square" rtlCol="0">
            <a:spAutoFit/>
          </a:bodyPr>
          <a:lstStyle/>
          <a:p>
            <a:r>
              <a:rPr lang="en-US" sz="4800" b="1" dirty="0">
                <a:ln/>
                <a:solidFill>
                  <a:srgbClr val="8064A2"/>
                </a:solidFill>
                <a:effectLst>
                  <a:glow rad="228600">
                    <a:srgbClr val="4F81BD">
                      <a:satMod val="175000"/>
                      <a:alpha val="40000"/>
                    </a:srgbClr>
                  </a:glow>
                </a:effectLst>
                <a:latin typeface="Comic Sans MS" panose="030F0702030302020204" pitchFamily="66" charset="0"/>
              </a:rPr>
              <a:t>ACTIVITY PAGE</a:t>
            </a:r>
            <a:endParaRPr lang="en-GB" sz="4800" dirty="0">
              <a:latin typeface="Arial Rounded MT Bold" panose="020F0704030504030204" pitchFamily="34" charset="0"/>
            </a:endParaRPr>
          </a:p>
        </p:txBody>
      </p:sp>
      <p:sp>
        <p:nvSpPr>
          <p:cNvPr id="6" name="Rectangle 5"/>
          <p:cNvSpPr/>
          <p:nvPr/>
        </p:nvSpPr>
        <p:spPr>
          <a:xfrm>
            <a:off x="6732240" y="2728017"/>
            <a:ext cx="2236099" cy="882742"/>
          </a:xfrm>
          <a:prstGeom prst="rect">
            <a:avLst/>
          </a:prstGeom>
        </p:spPr>
        <p:txBody>
          <a:bodyPr wrap="square">
            <a:spAutoFit/>
          </a:bodyPr>
          <a:lstStyle/>
          <a:p>
            <a:pPr algn="ctr">
              <a:lnSpc>
                <a:spcPct val="107000"/>
              </a:lnSpc>
              <a:spcAft>
                <a:spcPts val="800"/>
              </a:spcAft>
            </a:pPr>
            <a:r>
              <a:rPr lang="en-GB" sz="1600" dirty="0">
                <a:solidFill>
                  <a:srgbClr val="FB3405"/>
                </a:solidFill>
                <a:latin typeface="Calibri" panose="020F0502020204030204" pitchFamily="34" charset="0"/>
                <a:ea typeface="Calibri" panose="020F0502020204030204" pitchFamily="34" charset="0"/>
                <a:cs typeface="Times New Roman" panose="02020603050405020304" pitchFamily="18" charset="0"/>
              </a:rPr>
              <a:t>What goes up and down the stairs without moving? </a:t>
            </a:r>
          </a:p>
        </p:txBody>
      </p:sp>
      <p:pic>
        <p:nvPicPr>
          <p:cNvPr id="5122" name="Picture 6"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39" y="1090411"/>
            <a:ext cx="6351656" cy="5040696"/>
          </a:xfrm>
          <a:prstGeom prst="rect">
            <a:avLst/>
          </a:prstGeom>
          <a:noFill/>
          <a:ln w="38100">
            <a:solidFill>
              <a:srgbClr val="FB3405"/>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480849" y="1350557"/>
            <a:ext cx="2380115" cy="619272"/>
          </a:xfrm>
          <a:prstGeom prst="rect">
            <a:avLst/>
          </a:prstGeom>
        </p:spPr>
        <p:txBody>
          <a:bodyPr wrap="square">
            <a:spAutoFit/>
          </a:bodyPr>
          <a:lstStyle/>
          <a:p>
            <a:pPr algn="ctr">
              <a:lnSpc>
                <a:spcPct val="107000"/>
              </a:lnSpc>
              <a:spcAft>
                <a:spcPts val="800"/>
              </a:spcAft>
            </a:pPr>
            <a:r>
              <a:rPr lang="en-GB" sz="160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What has hands, but is not flesh, bone or blood?</a:t>
            </a:r>
          </a:p>
        </p:txBody>
      </p:sp>
      <p:sp>
        <p:nvSpPr>
          <p:cNvPr id="8" name="TextBox 7"/>
          <p:cNvSpPr txBox="1"/>
          <p:nvPr/>
        </p:nvSpPr>
        <p:spPr>
          <a:xfrm rot="10800000">
            <a:off x="8081759" y="2167703"/>
            <a:ext cx="852046" cy="646331"/>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 </a:t>
            </a:r>
            <a:r>
              <a:rPr lang="en-GB" sz="1000" dirty="0">
                <a:latin typeface="Calibri" panose="020F0502020204030204" pitchFamily="34" charset="0"/>
                <a:ea typeface="Calibri" panose="020F0502020204030204" pitchFamily="34" charset="0"/>
                <a:cs typeface="Times New Roman" panose="02020603050405020304" pitchFamily="18" charset="0"/>
              </a:rPr>
              <a:t>Clock.</a:t>
            </a:r>
          </a:p>
          <a:p>
            <a:endParaRPr lang="en-GB" dirty="0"/>
          </a:p>
        </p:txBody>
      </p:sp>
      <p:sp>
        <p:nvSpPr>
          <p:cNvPr id="9" name="TextBox 8"/>
          <p:cNvSpPr txBox="1"/>
          <p:nvPr/>
        </p:nvSpPr>
        <p:spPr>
          <a:xfrm rot="10800000">
            <a:off x="7780011" y="3403221"/>
            <a:ext cx="746768" cy="553998"/>
          </a:xfrm>
          <a:prstGeom prst="rect">
            <a:avLst/>
          </a:prstGeom>
          <a:noFill/>
        </p:spPr>
        <p:txBody>
          <a:bodyPr wrap="square" rtlCol="0">
            <a:spAutoFit/>
          </a:bodyPr>
          <a:lstStyle/>
          <a:p>
            <a:r>
              <a:rPr lang="en-GB" sz="1200" dirty="0">
                <a:latin typeface="Calibri" panose="020F0502020204030204" pitchFamily="34" charset="0"/>
                <a:ea typeface="Calibri" panose="020F0502020204030204" pitchFamily="34" charset="0"/>
                <a:cs typeface="Times New Roman" panose="02020603050405020304" pitchFamily="18" charset="0"/>
              </a:rPr>
              <a:t>Carpet.</a:t>
            </a:r>
          </a:p>
          <a:p>
            <a:endParaRPr lang="en-GB" dirty="0"/>
          </a:p>
        </p:txBody>
      </p:sp>
      <p:sp>
        <p:nvSpPr>
          <p:cNvPr id="11" name="TextBox 10"/>
          <p:cNvSpPr txBox="1"/>
          <p:nvPr/>
        </p:nvSpPr>
        <p:spPr>
          <a:xfrm>
            <a:off x="6601204" y="4407189"/>
            <a:ext cx="2430016" cy="1631216"/>
          </a:xfrm>
          <a:prstGeom prst="rect">
            <a:avLst/>
          </a:prstGeom>
          <a:noFill/>
        </p:spPr>
        <p:txBody>
          <a:bodyPr wrap="square" rtlCol="0">
            <a:spAutoFit/>
          </a:bodyPr>
          <a:lstStyle/>
          <a:p>
            <a:pPr algn="ctr"/>
            <a:r>
              <a:rPr lang="en-GB" sz="1400" dirty="0">
                <a:solidFill>
                  <a:srgbClr val="00B050"/>
                </a:solidFill>
              </a:rPr>
              <a:t>George walked for thirty minutes in the pouring down rain without getting a single hair on his head wet, he had no hat, umbrella and his coat had no hood? How did he do </a:t>
            </a:r>
            <a:r>
              <a:rPr lang="en-GB" sz="1600" dirty="0">
                <a:solidFill>
                  <a:srgbClr val="00B050"/>
                </a:solidFill>
              </a:rPr>
              <a:t>it?</a:t>
            </a:r>
          </a:p>
        </p:txBody>
      </p:sp>
      <p:sp>
        <p:nvSpPr>
          <p:cNvPr id="12" name="TextBox 11"/>
          <p:cNvSpPr txBox="1"/>
          <p:nvPr/>
        </p:nvSpPr>
        <p:spPr>
          <a:xfrm rot="10800000">
            <a:off x="7996868" y="5931743"/>
            <a:ext cx="936937" cy="646331"/>
          </a:xfrm>
          <a:prstGeom prst="rect">
            <a:avLst/>
          </a:prstGeom>
          <a:noFill/>
        </p:spPr>
        <p:txBody>
          <a:bodyPr wrap="square" rtlCol="0">
            <a:spAutoFit/>
          </a:bodyPr>
          <a:lstStyle/>
          <a:p>
            <a:r>
              <a:rPr lang="en-GB" dirty="0"/>
              <a:t> </a:t>
            </a:r>
            <a:r>
              <a:rPr lang="en-GB" sz="1200" dirty="0"/>
              <a:t>He is bald</a:t>
            </a:r>
          </a:p>
          <a:p>
            <a:endParaRPr lang="en-GB" dirty="0"/>
          </a:p>
        </p:txBody>
      </p:sp>
      <p:pic>
        <p:nvPicPr>
          <p:cNvPr id="2" name="Picture 1"/>
          <p:cNvPicPr>
            <a:picLocks noChangeAspect="1"/>
          </p:cNvPicPr>
          <p:nvPr/>
        </p:nvPicPr>
        <p:blipFill>
          <a:blip r:embed="rId3"/>
          <a:stretch>
            <a:fillRect/>
          </a:stretch>
        </p:blipFill>
        <p:spPr>
          <a:xfrm rot="20451435">
            <a:off x="6647913" y="5876175"/>
            <a:ext cx="637706" cy="88301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00058">
            <a:off x="7419615" y="6034714"/>
            <a:ext cx="693521" cy="70914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8714" y="3270983"/>
            <a:ext cx="616843" cy="86358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6619" y="1913089"/>
            <a:ext cx="1147337" cy="575478"/>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5446" y="6364944"/>
            <a:ext cx="365998" cy="365998"/>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9495" y="6380844"/>
            <a:ext cx="365998" cy="365998"/>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7017" y="6360440"/>
            <a:ext cx="365998" cy="365998"/>
          </a:xfrm>
          <a:prstGeom prst="rect">
            <a:avLst/>
          </a:prstGeom>
        </p:spPr>
      </p:pic>
      <p:sp>
        <p:nvSpPr>
          <p:cNvPr id="17" name="Rectangle 16"/>
          <p:cNvSpPr/>
          <p:nvPr/>
        </p:nvSpPr>
        <p:spPr>
          <a:xfrm>
            <a:off x="792902" y="6357402"/>
            <a:ext cx="3994839" cy="400110"/>
          </a:xfrm>
          <a:prstGeom prst="rect">
            <a:avLst/>
          </a:prstGeom>
          <a:noFill/>
        </p:spPr>
        <p:txBody>
          <a:bodyPr wrap="square" lIns="91440" tIns="45720" rIns="91440" bIns="45720">
            <a:spAutoFit/>
          </a:bodyPr>
          <a:lstStyle/>
          <a:p>
            <a:pPr algn="ctr"/>
            <a:r>
              <a:rPr lang="en-US" sz="2000" b="1" cap="none" spc="0" dirty="0">
                <a:ln w="22225">
                  <a:solidFill>
                    <a:schemeClr val="accent2"/>
                  </a:solidFill>
                  <a:prstDash val="solid"/>
                </a:ln>
                <a:solidFill>
                  <a:srgbClr val="E7450B"/>
                </a:solidFill>
                <a:effectLst/>
              </a:rPr>
              <a:t>What could you do on a Tuesday ?</a:t>
            </a:r>
          </a:p>
        </p:txBody>
      </p:sp>
    </p:spTree>
    <p:extLst>
      <p:ext uri="{BB962C8B-B14F-4D97-AF65-F5344CB8AC3E}">
        <p14:creationId xmlns:p14="http://schemas.microsoft.com/office/powerpoint/2010/main" val="3364345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229571"/>
            <a:ext cx="4534272" cy="864096"/>
          </a:xfrm>
        </p:spPr>
        <p:txBody>
          <a:bodyPr/>
          <a:lstStyle/>
          <a:p>
            <a:r>
              <a:rPr lang="en-US" b="1" dirty="0">
                <a:ln/>
                <a:solidFill>
                  <a:schemeClr val="accent4"/>
                </a:solidFill>
                <a:effectLst>
                  <a:glow rad="228600">
                    <a:schemeClr val="accent1">
                      <a:satMod val="175000"/>
                      <a:alpha val="40000"/>
                    </a:schemeClr>
                  </a:glow>
                </a:effectLst>
                <a:latin typeface="Comic Sans MS" panose="030F0702030302020204" pitchFamily="66" charset="0"/>
              </a:rPr>
              <a:t>ROAD SAFETY</a:t>
            </a:r>
            <a:br>
              <a:rPr lang="en-GB" dirty="0"/>
            </a:b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66" y="1124744"/>
            <a:ext cx="4584866" cy="5652622"/>
          </a:xfrm>
          <a:prstGeom prst="rect">
            <a:avLst/>
          </a:prstGeom>
          <a:ln w="38100">
            <a:solidFill>
              <a:srgbClr val="E1FF0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1201471"/>
            <a:ext cx="2592288" cy="3236056"/>
          </a:xfrm>
          <a:prstGeom prst="rect">
            <a:avLst/>
          </a:prstGeom>
          <a:ln w="38100">
            <a:solidFill>
              <a:srgbClr val="E1FF00"/>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6433" y="4838588"/>
            <a:ext cx="3747678" cy="1944216"/>
          </a:xfrm>
          <a:prstGeom prst="rect">
            <a:avLst/>
          </a:prstGeom>
          <a:ln w="38100">
            <a:solidFill>
              <a:srgbClr val="E1FF00"/>
            </a:solidFill>
          </a:ln>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2376" y="1772816"/>
            <a:ext cx="555792" cy="22515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2180" y="1408212"/>
            <a:ext cx="672488" cy="72920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5834" y="1547664"/>
            <a:ext cx="854356" cy="729208"/>
          </a:xfrm>
          <a:prstGeom prst="rect">
            <a:avLst/>
          </a:prstGeom>
        </p:spPr>
      </p:pic>
      <p:sp>
        <p:nvSpPr>
          <p:cNvPr id="11" name="TextBox 10"/>
          <p:cNvSpPr txBox="1"/>
          <p:nvPr/>
        </p:nvSpPr>
        <p:spPr>
          <a:xfrm>
            <a:off x="5904148" y="4559683"/>
            <a:ext cx="2376264" cy="369332"/>
          </a:xfrm>
          <a:prstGeom prst="rect">
            <a:avLst/>
          </a:prstGeom>
          <a:noFill/>
        </p:spPr>
        <p:txBody>
          <a:bodyPr wrap="square" rtlCol="0">
            <a:spAutoFit/>
          </a:bodyPr>
          <a:lstStyle/>
          <a:p>
            <a:r>
              <a:rPr lang="en-GB" dirty="0">
                <a:solidFill>
                  <a:srgbClr val="00B050"/>
                </a:solidFill>
              </a:rPr>
              <a:t>Top Hats, Gentlemen!</a:t>
            </a:r>
          </a:p>
        </p:txBody>
      </p:sp>
    </p:spTree>
    <p:extLst>
      <p:ext uri="{BB962C8B-B14F-4D97-AF65-F5344CB8AC3E}">
        <p14:creationId xmlns:p14="http://schemas.microsoft.com/office/powerpoint/2010/main" val="1445140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555776" y="1432109"/>
            <a:ext cx="6450340" cy="1899643"/>
          </a:xfrm>
          <a:solidFill>
            <a:schemeClr val="accent5">
              <a:lumMod val="20000"/>
              <a:lumOff val="80000"/>
              <a:alpha val="54000"/>
            </a:schemeClr>
          </a:solidFill>
        </p:spPr>
        <p:txBody>
          <a:bodyPr>
            <a:scene3d>
              <a:camera prst="orthographicFront"/>
              <a:lightRig rig="threePt" dir="t"/>
            </a:scene3d>
            <a:sp3d extrusionH="57150">
              <a:bevelT w="38100" h="38100"/>
            </a:sp3d>
          </a:bodyPr>
          <a:lstStyle/>
          <a:p>
            <a:pPr algn="l"/>
            <a:r>
              <a:rPr lang="en-GB" sz="2000" dirty="0">
                <a:solidFill>
                  <a:schemeClr val="accent5">
                    <a:lumMod val="50000"/>
                  </a:schemeClr>
                </a:solidFill>
              </a:rPr>
              <a:t>      If it is your Birthday this week</a:t>
            </a:r>
            <a:br>
              <a:rPr lang="en-GB" dirty="0"/>
            </a:br>
            <a:r>
              <a:rPr lang="en-GB" sz="7200" b="1" dirty="0">
                <a:ln w="12700" cmpd="sng">
                  <a:solidFill>
                    <a:schemeClr val="accent4"/>
                  </a:solidFill>
                  <a:prstDash val="solid"/>
                </a:ln>
                <a:solidFill>
                  <a:srgbClr val="FF0000"/>
                </a:solidFill>
                <a:effectLst>
                  <a:glow rad="228600">
                    <a:schemeClr val="accent2">
                      <a:satMod val="175000"/>
                      <a:alpha val="40000"/>
                    </a:schemeClr>
                  </a:glow>
                </a:effectLst>
              </a:rPr>
              <a:t>Happy</a:t>
            </a:r>
            <a:r>
              <a:rPr lang="en-GB"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rPr>
              <a:t> </a:t>
            </a:r>
            <a:r>
              <a:rPr lang="en-GB" sz="7200" b="1" dirty="0">
                <a:ln w="12700" cmpd="sng">
                  <a:solidFill>
                    <a:schemeClr val="accent4"/>
                  </a:solidFill>
                  <a:prstDash val="solid"/>
                </a:ln>
                <a:solidFill>
                  <a:srgbClr val="FF0000"/>
                </a:solidFill>
                <a:effectLst>
                  <a:glow rad="228600">
                    <a:schemeClr val="accent2">
                      <a:satMod val="175000"/>
                      <a:alpha val="40000"/>
                    </a:schemeClr>
                  </a:glow>
                </a:effectLst>
              </a:rPr>
              <a:t>Birthday</a:t>
            </a:r>
            <a:br>
              <a:rPr lang="en-GB" dirty="0"/>
            </a:b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331752"/>
            <a:ext cx="6858233" cy="3384260"/>
          </a:xfrm>
          <a:prstGeom prst="rect">
            <a:avLst/>
          </a:prstGeom>
        </p:spPr>
      </p:pic>
      <p:sp>
        <p:nvSpPr>
          <p:cNvPr id="8" name="TextBox 7"/>
          <p:cNvSpPr txBox="1"/>
          <p:nvPr/>
        </p:nvSpPr>
        <p:spPr>
          <a:xfrm>
            <a:off x="1115616" y="6453336"/>
            <a:ext cx="6858233" cy="369332"/>
          </a:xfrm>
          <a:prstGeom prst="rect">
            <a:avLst/>
          </a:prstGeom>
          <a:solidFill>
            <a:srgbClr val="FFC000"/>
          </a:solidFill>
        </p:spPr>
        <p:txBody>
          <a:bodyPr wrap="square" rtlCol="0">
            <a:spAutoFit/>
          </a:bodyPr>
          <a:lstStyle/>
          <a:p>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24" y="44624"/>
            <a:ext cx="2818584" cy="7101408"/>
          </a:xfrm>
          <a:prstGeom prst="rect">
            <a:avLst/>
          </a:prstGeom>
        </p:spPr>
      </p:pic>
    </p:spTree>
    <p:extLst>
      <p:ext uri="{BB962C8B-B14F-4D97-AF65-F5344CB8AC3E}">
        <p14:creationId xmlns:p14="http://schemas.microsoft.com/office/powerpoint/2010/main" val="1103501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76672"/>
            <a:ext cx="6336704" cy="1754326"/>
          </a:xfrm>
          <a:prstGeom prst="rect">
            <a:avLst/>
          </a:prstGeom>
        </p:spPr>
        <p:txBody>
          <a:bodyPr wrap="square">
            <a:spAutoFit/>
          </a:bodyPr>
          <a:lstStyle/>
          <a:p>
            <a:pPr algn="ctr"/>
            <a:r>
              <a:rPr lang="en-US" sz="5400" b="1" dirty="0">
                <a:ln/>
                <a:solidFill>
                  <a:schemeClr val="accent4"/>
                </a:solidFill>
                <a:effectLst>
                  <a:glow rad="228600">
                    <a:schemeClr val="accent1">
                      <a:satMod val="175000"/>
                      <a:alpha val="40000"/>
                    </a:schemeClr>
                  </a:glow>
                </a:effectLst>
                <a:latin typeface="Comic Sans MS" panose="030F0702030302020204" pitchFamily="66" charset="0"/>
              </a:rPr>
              <a:t>Until next Time 21</a:t>
            </a:r>
            <a:r>
              <a:rPr lang="en-US" sz="5400" b="1" baseline="30000" dirty="0">
                <a:ln/>
                <a:solidFill>
                  <a:schemeClr val="accent4"/>
                </a:solidFill>
                <a:effectLst>
                  <a:glow rad="228600">
                    <a:schemeClr val="accent1">
                      <a:satMod val="175000"/>
                      <a:alpha val="40000"/>
                    </a:schemeClr>
                  </a:glow>
                </a:effectLst>
                <a:latin typeface="Comic Sans MS" panose="030F0702030302020204" pitchFamily="66" charset="0"/>
              </a:rPr>
              <a:t>St</a:t>
            </a:r>
            <a:r>
              <a:rPr lang="en-US" sz="5400" b="1" dirty="0">
                <a:ln/>
                <a:solidFill>
                  <a:schemeClr val="accent4"/>
                </a:solidFill>
                <a:effectLst>
                  <a:glow rad="228600">
                    <a:schemeClr val="accent1">
                      <a:satMod val="175000"/>
                      <a:alpha val="40000"/>
                    </a:schemeClr>
                  </a:glow>
                </a:effectLst>
                <a:latin typeface="Comic Sans MS" panose="030F0702030302020204" pitchFamily="66" charset="0"/>
              </a:rPr>
              <a:t> July 2020</a:t>
            </a:r>
            <a:endParaRPr lang="en-US" sz="3600" b="1"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4" name="TextBox 3"/>
          <p:cNvSpPr txBox="1"/>
          <p:nvPr/>
        </p:nvSpPr>
        <p:spPr>
          <a:xfrm>
            <a:off x="789255" y="2924944"/>
            <a:ext cx="8100391" cy="2708434"/>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chemeClr val="accent4">
                    <a:lumMod val="50000"/>
                  </a:schemeClr>
                </a:solidFill>
                <a:latin typeface="Comic Sans MS" panose="030F0702030302020204" pitchFamily="66" charset="0"/>
              </a:rPr>
              <a:t>Keep washing your hands and carry on with your exercise.</a:t>
            </a:r>
          </a:p>
          <a:p>
            <a:pPr marL="285750" indent="-285750" algn="ctr">
              <a:buFont typeface="Arial" panose="020B0604020202020204" pitchFamily="34" charset="0"/>
              <a:buChar char="•"/>
            </a:pPr>
            <a:endParaRPr lang="en-GB" dirty="0">
              <a:solidFill>
                <a:schemeClr val="accent4">
                  <a:lumMod val="50000"/>
                </a:schemeClr>
              </a:solidFill>
              <a:latin typeface="Comic Sans MS" panose="030F0702030302020204" pitchFamily="66" charset="0"/>
            </a:endParaRPr>
          </a:p>
          <a:p>
            <a:pPr marL="285750" indent="-285750" algn="ctr">
              <a:buFont typeface="Arial" panose="020B0604020202020204" pitchFamily="34" charset="0"/>
              <a:buChar char="•"/>
            </a:pPr>
            <a:r>
              <a:rPr lang="en-GB" dirty="0">
                <a:solidFill>
                  <a:schemeClr val="accent4">
                    <a:lumMod val="50000"/>
                  </a:schemeClr>
                </a:solidFill>
                <a:latin typeface="Comic Sans MS" panose="030F0702030302020204" pitchFamily="66" charset="0"/>
              </a:rPr>
              <a:t>Stay healthy, by doing a bit of exercise every day.</a:t>
            </a:r>
          </a:p>
          <a:p>
            <a:pPr marL="285750" indent="-285750" algn="ctr">
              <a:buFont typeface="Arial" panose="020B0604020202020204" pitchFamily="34" charset="0"/>
              <a:buChar char="•"/>
            </a:pPr>
            <a:endParaRPr lang="en-GB" dirty="0">
              <a:solidFill>
                <a:schemeClr val="accent4">
                  <a:lumMod val="50000"/>
                </a:schemeClr>
              </a:solidFill>
              <a:latin typeface="Comic Sans MS" panose="030F0702030302020204" pitchFamily="66" charset="0"/>
            </a:endParaRPr>
          </a:p>
          <a:p>
            <a:pPr marL="285750" indent="-285750" algn="ctr">
              <a:buFont typeface="Arial" panose="020B0604020202020204" pitchFamily="34" charset="0"/>
              <a:buChar char="•"/>
            </a:pPr>
            <a:r>
              <a:rPr lang="en-GB" dirty="0">
                <a:solidFill>
                  <a:schemeClr val="accent4">
                    <a:lumMod val="50000"/>
                  </a:schemeClr>
                </a:solidFill>
                <a:latin typeface="Comic Sans MS" panose="030F0702030302020204" pitchFamily="66" charset="0"/>
              </a:rPr>
              <a:t>Keep positive, by reminding yourself, You are an </a:t>
            </a:r>
            <a:r>
              <a:rPr lang="en-GB" sz="2400" dirty="0">
                <a:solidFill>
                  <a:schemeClr val="accent4">
                    <a:lumMod val="50000"/>
                  </a:schemeClr>
                </a:solidFill>
                <a:latin typeface="Comic Sans MS" panose="030F0702030302020204" pitchFamily="66" charset="0"/>
              </a:rPr>
              <a:t>Amazing Child</a:t>
            </a:r>
            <a:r>
              <a:rPr lang="en-GB" dirty="0">
                <a:solidFill>
                  <a:schemeClr val="accent4">
                    <a:lumMod val="50000"/>
                  </a:schemeClr>
                </a:solidFill>
                <a:latin typeface="Comic Sans MS" panose="030F0702030302020204" pitchFamily="66" charset="0"/>
              </a:rPr>
              <a:t>.</a:t>
            </a:r>
          </a:p>
          <a:p>
            <a:pPr marL="285750" indent="-285750" algn="ctr">
              <a:buFont typeface="Arial" panose="020B0604020202020204" pitchFamily="34" charset="0"/>
              <a:buChar char="•"/>
            </a:pPr>
            <a:endParaRPr lang="en-GB" dirty="0">
              <a:solidFill>
                <a:schemeClr val="accent4">
                  <a:lumMod val="50000"/>
                </a:schemeClr>
              </a:solidFill>
              <a:latin typeface="Comic Sans MS" panose="030F0702030302020204" pitchFamily="66" charset="0"/>
            </a:endParaRPr>
          </a:p>
          <a:p>
            <a:pPr algn="ctr"/>
            <a:r>
              <a:rPr lang="en-GB" sz="2000" u="sng" dirty="0">
                <a:solidFill>
                  <a:srgbClr val="7030A0"/>
                </a:solidFill>
                <a:latin typeface="Arial Rounded MT Bold" panose="020F0704030504030204" pitchFamily="34" charset="0"/>
              </a:rPr>
              <a:t>Carry On Doing</a:t>
            </a:r>
            <a:r>
              <a:rPr lang="en-GB" sz="2000" u="sng" dirty="0">
                <a:solidFill>
                  <a:srgbClr val="7030A0"/>
                </a:solidFill>
              </a:rPr>
              <a:t> </a:t>
            </a:r>
            <a:r>
              <a:rPr lang="en-GB" sz="2000" u="sng" dirty="0">
                <a:solidFill>
                  <a:srgbClr val="7030A0"/>
                </a:solidFill>
                <a:latin typeface="Arial Rounded MT Bold" panose="020F0704030504030204" pitchFamily="34" charset="0"/>
              </a:rPr>
              <a:t>Your Bit for Great Britain and the NHS</a:t>
            </a:r>
          </a:p>
          <a:p>
            <a:pPr algn="ctr"/>
            <a:r>
              <a:rPr lang="en-GB" dirty="0">
                <a:solidFill>
                  <a:schemeClr val="accent4">
                    <a:lumMod val="50000"/>
                  </a:schemeClr>
                </a:solidFill>
                <a:latin typeface="Comic Sans MS" panose="030F0702030302020204" pitchFamily="66" charset="0"/>
              </a:rPr>
              <a:t>                  </a:t>
            </a:r>
            <a:endParaRPr lang="en-GB" sz="2400" dirty="0">
              <a:solidFill>
                <a:srgbClr val="7030A0"/>
              </a:solidFill>
              <a:latin typeface="Comic Sans MS" panose="030F0702030302020204" pitchFamily="66" charset="0"/>
            </a:endParaRP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53" y="4986445"/>
            <a:ext cx="981646" cy="981646"/>
          </a:xfrm>
          <a:prstGeom prst="rect">
            <a:avLst/>
          </a:prstGeom>
        </p:spPr>
      </p:pic>
      <p:sp>
        <p:nvSpPr>
          <p:cNvPr id="2" name="Rectangle 1"/>
          <p:cNvSpPr/>
          <p:nvPr/>
        </p:nvSpPr>
        <p:spPr>
          <a:xfrm>
            <a:off x="539552" y="5331359"/>
            <a:ext cx="3960440" cy="1046440"/>
          </a:xfrm>
          <a:prstGeom prst="rect">
            <a:avLst/>
          </a:prstGeom>
        </p:spPr>
        <p:txBody>
          <a:bodyPr wrap="square">
            <a:spAutoFit/>
          </a:bodyPr>
          <a:lstStyle/>
          <a:p>
            <a:r>
              <a:rPr lang="en-GB" b="1" dirty="0">
                <a:solidFill>
                  <a:srgbClr val="767676"/>
                </a:solidFill>
                <a:hlinkClick r:id="rId3"/>
              </a:rPr>
              <a:t>Childline | Childline</a:t>
            </a:r>
            <a:endParaRPr lang="en-GB" b="1" dirty="0">
              <a:solidFill>
                <a:srgbClr val="767676"/>
              </a:solidFill>
            </a:endParaRPr>
          </a:p>
          <a:p>
            <a:pPr>
              <a:buFont typeface="+mj-lt"/>
              <a:buAutoNum type="arabicPeriod"/>
            </a:pPr>
            <a:r>
              <a:rPr lang="en-GB" sz="1100" i="1" dirty="0">
                <a:solidFill>
                  <a:srgbClr val="767676"/>
                </a:solidFill>
              </a:rPr>
              <a:t>https://www.</a:t>
            </a:r>
            <a:r>
              <a:rPr lang="en-GB" sz="1100" b="1" i="1" dirty="0">
                <a:solidFill>
                  <a:srgbClr val="767676"/>
                </a:solidFill>
              </a:rPr>
              <a:t>childline</a:t>
            </a:r>
            <a:r>
              <a:rPr lang="en-GB" sz="1100" i="1" dirty="0">
                <a:solidFill>
                  <a:srgbClr val="767676"/>
                </a:solidFill>
              </a:rPr>
              <a:t>.org.uk</a:t>
            </a:r>
            <a:endParaRPr lang="en-GB" sz="1100" dirty="0">
              <a:solidFill>
                <a:srgbClr val="767676"/>
              </a:solidFill>
            </a:endParaRPr>
          </a:p>
          <a:p>
            <a:pPr>
              <a:buFont typeface="+mj-lt"/>
              <a:buAutoNum type="arabicPeriod"/>
            </a:pPr>
            <a:r>
              <a:rPr lang="en-GB" sz="1100" dirty="0">
                <a:solidFill>
                  <a:srgbClr val="767676"/>
                </a:solidFill>
              </a:rPr>
              <a:t>Get help and advice about a wide range of issues, call us on 0800 1111, talk to a counsellor online, send </a:t>
            </a:r>
            <a:r>
              <a:rPr lang="en-GB" sz="1100" b="1" dirty="0">
                <a:solidFill>
                  <a:srgbClr val="767676"/>
                </a:solidFill>
              </a:rPr>
              <a:t>Childline</a:t>
            </a:r>
            <a:r>
              <a:rPr lang="en-GB" sz="1100" dirty="0">
                <a:solidFill>
                  <a:srgbClr val="767676"/>
                </a:solidFill>
              </a:rPr>
              <a:t> an email or post on the message boards</a:t>
            </a:r>
            <a:endParaRPr lang="en-GB" sz="1100" dirty="0">
              <a:solidFill>
                <a:srgbClr val="767676"/>
              </a:solidFill>
              <a:effectLst/>
            </a:endParaRPr>
          </a:p>
        </p:txBody>
      </p:sp>
      <p:sp>
        <p:nvSpPr>
          <p:cNvPr id="6" name="Rectangle 5"/>
          <p:cNvSpPr/>
          <p:nvPr/>
        </p:nvSpPr>
        <p:spPr>
          <a:xfrm>
            <a:off x="4839451" y="5359257"/>
            <a:ext cx="1759851" cy="646331"/>
          </a:xfrm>
          <a:prstGeom prst="rect">
            <a:avLst/>
          </a:prstGeom>
        </p:spPr>
        <p:txBody>
          <a:bodyPr wrap="square">
            <a:spAutoFit/>
          </a:bodyPr>
          <a:lstStyle/>
          <a:p>
            <a:r>
              <a:rPr lang="fi-FI" b="1" dirty="0">
                <a:solidFill>
                  <a:srgbClr val="3333FF"/>
                </a:solidFill>
              </a:rPr>
              <a:t>NSPCC Helpline</a:t>
            </a:r>
            <a:r>
              <a:rPr lang="fi-FI" dirty="0"/>
              <a:t> </a:t>
            </a:r>
          </a:p>
          <a:p>
            <a:r>
              <a:rPr lang="fi-FI" dirty="0"/>
              <a:t>0808 800 5000</a:t>
            </a:r>
            <a:endParaRPr lang="en-GB" dirty="0"/>
          </a:p>
        </p:txBody>
      </p:sp>
      <p:pic>
        <p:nvPicPr>
          <p:cNvPr id="7" name="Picture 6"/>
          <p:cNvPicPr>
            <a:picLocks noChangeAspect="1"/>
          </p:cNvPicPr>
          <p:nvPr/>
        </p:nvPicPr>
        <p:blipFill>
          <a:blip r:embed="rId4"/>
          <a:stretch>
            <a:fillRect/>
          </a:stretch>
        </p:blipFill>
        <p:spPr>
          <a:xfrm>
            <a:off x="7392724" y="6165304"/>
            <a:ext cx="1751276" cy="692696"/>
          </a:xfrm>
          <a:prstGeom prst="rect">
            <a:avLst/>
          </a:prstGeom>
        </p:spPr>
      </p:pic>
    </p:spTree>
    <p:extLst>
      <p:ext uri="{BB962C8B-B14F-4D97-AF65-F5344CB8AC3E}">
        <p14:creationId xmlns:p14="http://schemas.microsoft.com/office/powerpoint/2010/main" val="3859776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169" y="906050"/>
            <a:ext cx="8767972" cy="2585323"/>
          </a:xfrm>
          <a:prstGeom prst="rect">
            <a:avLst/>
          </a:prstGeom>
          <a:noFill/>
        </p:spPr>
        <p:txBody>
          <a:bodyPr wrap="square" rtlCol="0">
            <a:spAutoFit/>
          </a:bodyPr>
          <a:lstStyle/>
          <a:p>
            <a:pPr algn="ctr"/>
            <a:r>
              <a:rPr lang="en-GB" dirty="0">
                <a:solidFill>
                  <a:schemeClr val="accent4">
                    <a:lumMod val="50000"/>
                  </a:schemeClr>
                </a:solidFill>
                <a:latin typeface="Comic Sans MS" panose="030F0702030302020204" pitchFamily="66" charset="0"/>
              </a:rPr>
              <a:t>Hello Everybody </a:t>
            </a:r>
          </a:p>
          <a:p>
            <a:pPr algn="ctr"/>
            <a:r>
              <a:rPr lang="en-GB" dirty="0">
                <a:solidFill>
                  <a:schemeClr val="accent4">
                    <a:lumMod val="50000"/>
                  </a:schemeClr>
                </a:solidFill>
                <a:latin typeface="Comic Sans MS" panose="030F0702030302020204" pitchFamily="66" charset="0"/>
              </a:rPr>
              <a:t>  </a:t>
            </a:r>
          </a:p>
          <a:p>
            <a:pPr algn="ctr"/>
            <a:r>
              <a:rPr lang="en-GB" dirty="0">
                <a:solidFill>
                  <a:schemeClr val="accent4">
                    <a:lumMod val="50000"/>
                  </a:schemeClr>
                </a:solidFill>
                <a:latin typeface="Comic Sans MS" panose="030F0702030302020204" pitchFamily="66" charset="0"/>
              </a:rPr>
              <a:t>So here we are again, and oh WOW! how the weeks are flying by. In just a couple of weeks it will be the start of the Summer Holiday, for some of you this will mean not going into School and for others, no more School work from Home. And so this week we are going to revisit some of the Safety Messages that we have all looked at in previous weeks to keep you all Summer Safety Sensible! Making sure your safety TOOLBOX is full of tips and hints to keep you safe </a:t>
            </a:r>
            <a:r>
              <a:rPr lang="en-GB" dirty="0">
                <a:solidFill>
                  <a:schemeClr val="accent4">
                    <a:lumMod val="50000"/>
                  </a:schemeClr>
                </a:solidFill>
                <a:latin typeface="Comic Sans MS" panose="030F0702030302020204" pitchFamily="66" charset="0"/>
                <a:sym typeface="Wingdings" panose="05000000000000000000" pitchFamily="2" charset="2"/>
              </a:rPr>
              <a:t> So please take a look at Pc Panda’s safety messages.</a:t>
            </a:r>
            <a:endParaRPr lang="en-GB" sz="1600" dirty="0">
              <a:solidFill>
                <a:schemeClr val="accent4">
                  <a:lumMod val="50000"/>
                </a:schemeClr>
              </a:solidFill>
              <a:latin typeface="Comic Sans MS" panose="030F0702030302020204" pitchFamily="66" charset="0"/>
            </a:endParaRPr>
          </a:p>
        </p:txBody>
      </p:sp>
      <p:sp>
        <p:nvSpPr>
          <p:cNvPr id="6" name="TextBox 5"/>
          <p:cNvSpPr txBox="1"/>
          <p:nvPr/>
        </p:nvSpPr>
        <p:spPr>
          <a:xfrm>
            <a:off x="-164902" y="239320"/>
            <a:ext cx="6593483" cy="707886"/>
          </a:xfrm>
          <a:prstGeom prst="rect">
            <a:avLst/>
          </a:prstGeom>
          <a:noFill/>
        </p:spPr>
        <p:txBody>
          <a:bodyPr wrap="square" rtlCol="0">
            <a:spAutoFit/>
          </a:bodyPr>
          <a:lstStyle/>
          <a:p>
            <a:pPr algn="ctr"/>
            <a:r>
              <a:rPr lang="en-GB" sz="4000" dirty="0">
                <a:solidFill>
                  <a:schemeClr val="accent1">
                    <a:lumMod val="75000"/>
                  </a:schemeClr>
                </a:solidFill>
                <a:latin typeface="Comic Sans MS" panose="030F0702030302020204" pitchFamily="66" charset="0"/>
              </a:rPr>
              <a:t> </a:t>
            </a:r>
            <a:r>
              <a:rPr lang="en-US" sz="4000" b="1" dirty="0">
                <a:ln/>
                <a:solidFill>
                  <a:schemeClr val="accent4"/>
                </a:solidFill>
                <a:effectLst>
                  <a:glow rad="228600">
                    <a:schemeClr val="accent1">
                      <a:satMod val="175000"/>
                      <a:alpha val="40000"/>
                    </a:schemeClr>
                  </a:glow>
                </a:effectLst>
                <a:latin typeface="Comic Sans MS" panose="030F0702030302020204" pitchFamily="66" charset="0"/>
              </a:rPr>
              <a:t> </a:t>
            </a:r>
            <a:r>
              <a:rPr lang="en-US" sz="3200" b="1" dirty="0">
                <a:ln/>
                <a:solidFill>
                  <a:schemeClr val="accent4"/>
                </a:solidFill>
                <a:effectLst>
                  <a:glow rad="228600">
                    <a:schemeClr val="accent1">
                      <a:satMod val="175000"/>
                      <a:alpha val="40000"/>
                    </a:schemeClr>
                  </a:glow>
                </a:effectLst>
                <a:latin typeface="Comic Sans MS" panose="030F0702030302020204" pitchFamily="66" charset="0"/>
              </a:rPr>
              <a:t>Positive messages of the week</a:t>
            </a:r>
            <a:r>
              <a:rPr lang="en-GB" sz="3200" dirty="0">
                <a:solidFill>
                  <a:schemeClr val="accent1">
                    <a:lumMod val="75000"/>
                  </a:schemeClr>
                </a:solidFill>
                <a:latin typeface="Comic Sans MS" panose="030F0702030302020204" pitchFamily="66" charset="0"/>
              </a:rPr>
              <a:t> </a:t>
            </a:r>
          </a:p>
        </p:txBody>
      </p:sp>
      <p:sp>
        <p:nvSpPr>
          <p:cNvPr id="9" name="AutoShape 2" descr="Image result for clapping hands"/>
          <p:cNvSpPr>
            <a:spLocks noChangeAspect="1" noChangeArrowheads="1"/>
          </p:cNvSpPr>
          <p:nvPr/>
        </p:nvSpPr>
        <p:spPr bwMode="auto">
          <a:xfrm>
            <a:off x="63500" y="-914400"/>
            <a:ext cx="1590675"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descr="Image result for clapping hands"/>
          <p:cNvSpPr>
            <a:spLocks noChangeAspect="1" noChangeArrowheads="1"/>
          </p:cNvSpPr>
          <p:nvPr/>
        </p:nvSpPr>
        <p:spPr bwMode="auto">
          <a:xfrm>
            <a:off x="215900" y="-762000"/>
            <a:ext cx="1590675"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1789" y="3491373"/>
            <a:ext cx="1522813" cy="2698134"/>
          </a:xfrm>
          <a:prstGeom prst="rect">
            <a:avLst/>
          </a:prstGeom>
        </p:spPr>
      </p:pic>
      <p:pic>
        <p:nvPicPr>
          <p:cNvPr id="14" name="Picture 13"/>
          <p:cNvPicPr>
            <a:picLocks noChangeAspect="1"/>
          </p:cNvPicPr>
          <p:nvPr/>
        </p:nvPicPr>
        <p:blipFill>
          <a:blip r:embed="rId3"/>
          <a:stretch>
            <a:fillRect/>
          </a:stretch>
        </p:blipFill>
        <p:spPr>
          <a:xfrm>
            <a:off x="7705295" y="6408236"/>
            <a:ext cx="1438705" cy="451189"/>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34" y="3403107"/>
            <a:ext cx="2031055" cy="1322865"/>
          </a:xfrm>
          <a:prstGeom prst="rect">
            <a:avLst/>
          </a:prstGeom>
        </p:spPr>
      </p:pic>
      <p:sp>
        <p:nvSpPr>
          <p:cNvPr id="19" name="TextBox 18"/>
          <p:cNvSpPr txBox="1"/>
          <p:nvPr/>
        </p:nvSpPr>
        <p:spPr>
          <a:xfrm>
            <a:off x="659039" y="4525819"/>
            <a:ext cx="1225856" cy="369332"/>
          </a:xfrm>
          <a:prstGeom prst="rect">
            <a:avLst/>
          </a:prstGeom>
          <a:noFill/>
        </p:spPr>
        <p:txBody>
          <a:bodyPr wrap="square" rtlCol="0">
            <a:spAutoFit/>
          </a:bodyPr>
          <a:lstStyle/>
          <a:p>
            <a:r>
              <a:rPr lang="en-GB" b="1" dirty="0">
                <a:solidFill>
                  <a:schemeClr val="tx1">
                    <a:lumMod val="75000"/>
                    <a:lumOff val="25000"/>
                  </a:schemeClr>
                </a:solidFill>
              </a:rPr>
              <a:t>Fire Safety</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8311" y="5600314"/>
            <a:ext cx="729199" cy="845686"/>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1046" y="3549792"/>
            <a:ext cx="1369431" cy="1085679"/>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7913" y="4873382"/>
            <a:ext cx="2400468" cy="1950381"/>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1010" y="4015668"/>
            <a:ext cx="2324742" cy="1060351"/>
          </a:xfrm>
          <a:prstGeom prst="rect">
            <a:avLst/>
          </a:prstGeom>
        </p:spPr>
      </p:pic>
      <p:sp>
        <p:nvSpPr>
          <p:cNvPr id="20" name="TextBox 19"/>
          <p:cNvSpPr txBox="1"/>
          <p:nvPr/>
        </p:nvSpPr>
        <p:spPr>
          <a:xfrm>
            <a:off x="4939838" y="3739446"/>
            <a:ext cx="1440160" cy="400110"/>
          </a:xfrm>
          <a:prstGeom prst="rect">
            <a:avLst/>
          </a:prstGeom>
          <a:noFill/>
        </p:spPr>
        <p:txBody>
          <a:bodyPr wrap="square" rtlCol="0">
            <a:spAutoFit/>
          </a:bodyPr>
          <a:lstStyle/>
          <a:p>
            <a:r>
              <a:rPr lang="en-GB" sz="2000" b="1" dirty="0">
                <a:solidFill>
                  <a:srgbClr val="FB3405"/>
                </a:solidFill>
              </a:rPr>
              <a:t>Road Safety</a:t>
            </a:r>
          </a:p>
        </p:txBody>
      </p:sp>
      <p:sp>
        <p:nvSpPr>
          <p:cNvPr id="18" name="TextBox 17"/>
          <p:cNvSpPr txBox="1"/>
          <p:nvPr/>
        </p:nvSpPr>
        <p:spPr>
          <a:xfrm>
            <a:off x="5004048" y="6385073"/>
            <a:ext cx="2030968" cy="400110"/>
          </a:xfrm>
          <a:prstGeom prst="rect">
            <a:avLst/>
          </a:prstGeom>
          <a:noFill/>
        </p:spPr>
        <p:txBody>
          <a:bodyPr wrap="square" rtlCol="0">
            <a:spAutoFit/>
          </a:bodyPr>
          <a:lstStyle/>
          <a:p>
            <a:r>
              <a:rPr lang="en-GB" sz="2000" b="1" dirty="0">
                <a:solidFill>
                  <a:schemeClr val="accent6">
                    <a:lumMod val="50000"/>
                  </a:schemeClr>
                </a:solidFill>
              </a:rPr>
              <a:t>Stranger Danger</a:t>
            </a:r>
          </a:p>
        </p:txBody>
      </p:sp>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902" y="5771836"/>
            <a:ext cx="2296276" cy="1051927"/>
          </a:xfrm>
          <a:prstGeom prst="rect">
            <a:avLst/>
          </a:prstGeom>
        </p:spPr>
      </p:pic>
      <p:sp>
        <p:nvSpPr>
          <p:cNvPr id="17" name="TextBox 16"/>
          <p:cNvSpPr txBox="1"/>
          <p:nvPr/>
        </p:nvSpPr>
        <p:spPr>
          <a:xfrm>
            <a:off x="251169" y="5889591"/>
            <a:ext cx="1628693" cy="400110"/>
          </a:xfrm>
          <a:prstGeom prst="rect">
            <a:avLst/>
          </a:prstGeom>
          <a:noFill/>
        </p:spPr>
        <p:txBody>
          <a:bodyPr wrap="square" rtlCol="0">
            <a:spAutoFit/>
          </a:bodyPr>
          <a:lstStyle/>
          <a:p>
            <a:r>
              <a:rPr lang="en-GB" sz="2000" b="1" dirty="0">
                <a:solidFill>
                  <a:schemeClr val="accent1">
                    <a:lumMod val="50000"/>
                  </a:schemeClr>
                </a:solidFill>
              </a:rPr>
              <a:t>Water Safety</a:t>
            </a:r>
          </a:p>
        </p:txBody>
      </p:sp>
      <p:sp>
        <p:nvSpPr>
          <p:cNvPr id="21" name="TextBox 20"/>
          <p:cNvSpPr txBox="1"/>
          <p:nvPr/>
        </p:nvSpPr>
        <p:spPr>
          <a:xfrm>
            <a:off x="2701453" y="4493835"/>
            <a:ext cx="1783062" cy="400110"/>
          </a:xfrm>
          <a:prstGeom prst="rect">
            <a:avLst/>
          </a:prstGeom>
          <a:noFill/>
        </p:spPr>
        <p:txBody>
          <a:bodyPr wrap="square" rtlCol="0">
            <a:spAutoFit/>
          </a:bodyPr>
          <a:lstStyle/>
          <a:p>
            <a:r>
              <a:rPr lang="en-GB" sz="2000" b="1" dirty="0">
                <a:solidFill>
                  <a:srgbClr val="00B050"/>
                </a:solidFill>
              </a:rPr>
              <a:t>Internet Safety</a:t>
            </a:r>
          </a:p>
        </p:txBody>
      </p:sp>
      <p:sp>
        <p:nvSpPr>
          <p:cNvPr id="13" name="TextBox 12"/>
          <p:cNvSpPr txBox="1"/>
          <p:nvPr/>
        </p:nvSpPr>
        <p:spPr>
          <a:xfrm rot="171628">
            <a:off x="3234181" y="6198361"/>
            <a:ext cx="1000007" cy="276999"/>
          </a:xfrm>
          <a:prstGeom prst="rect">
            <a:avLst/>
          </a:prstGeom>
          <a:noFill/>
        </p:spPr>
        <p:txBody>
          <a:bodyPr wrap="square" rtlCol="0">
            <a:spAutoFit/>
          </a:bodyPr>
          <a:lstStyle/>
          <a:p>
            <a:r>
              <a:rPr lang="en-GB" sz="1200" b="1" dirty="0">
                <a:solidFill>
                  <a:schemeClr val="accent1">
                    <a:lumMod val="50000"/>
                  </a:schemeClr>
                </a:solidFill>
                <a:latin typeface="Comic Sans MS" panose="030F0702030302020204" pitchFamily="66" charset="0"/>
              </a:rPr>
              <a:t>TOOLBOX</a:t>
            </a:r>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02481" y="5308942"/>
            <a:ext cx="996981" cy="1164742"/>
          </a:xfrm>
          <a:prstGeom prst="rect">
            <a:avLst/>
          </a:prstGeom>
        </p:spPr>
      </p:pic>
    </p:spTree>
    <p:extLst>
      <p:ext uri="{BB962C8B-B14F-4D97-AF65-F5344CB8AC3E}">
        <p14:creationId xmlns:p14="http://schemas.microsoft.com/office/powerpoint/2010/main" val="290268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eart 11"/>
          <p:cNvSpPr/>
          <p:nvPr/>
        </p:nvSpPr>
        <p:spPr>
          <a:xfrm>
            <a:off x="5362934" y="4206161"/>
            <a:ext cx="3673562" cy="2535207"/>
          </a:xfrm>
          <a:prstGeom prst="hear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5602B"/>
                </a:solidFill>
              </a:rPr>
              <a:t>Tony was inspired after watching Captain Tom Moore.</a:t>
            </a:r>
          </a:p>
          <a:p>
            <a:pPr algn="ctr"/>
            <a:endParaRPr lang="en-GB" sz="1400" b="1" dirty="0">
              <a:solidFill>
                <a:srgbClr val="F5602B"/>
              </a:solidFill>
            </a:endParaRPr>
          </a:p>
          <a:p>
            <a:pPr algn="ctr"/>
            <a:r>
              <a:rPr lang="en-GB" sz="1400" b="1" dirty="0">
                <a:solidFill>
                  <a:srgbClr val="F5602B"/>
                </a:solidFill>
              </a:rPr>
              <a:t>Who or What could inspired you to do something great.</a:t>
            </a:r>
          </a:p>
        </p:txBody>
      </p:sp>
      <p:sp>
        <p:nvSpPr>
          <p:cNvPr id="5" name="Rectangle 4"/>
          <p:cNvSpPr/>
          <p:nvPr/>
        </p:nvSpPr>
        <p:spPr>
          <a:xfrm>
            <a:off x="65682" y="226817"/>
            <a:ext cx="6420347" cy="461665"/>
          </a:xfrm>
          <a:prstGeom prst="rect">
            <a:avLst/>
          </a:prstGeom>
          <a:noFill/>
        </p:spPr>
        <p:txBody>
          <a:bodyPr wrap="none" lIns="91440" tIns="45720" rIns="91440" bIns="45720">
            <a:spAutoFit/>
          </a:bodyPr>
          <a:lstStyle/>
          <a:p>
            <a:pPr algn="ctr"/>
            <a:r>
              <a:rPr lang="en-US" sz="2400" b="1" dirty="0">
                <a:ln/>
                <a:solidFill>
                  <a:schemeClr val="accent4"/>
                </a:solidFill>
                <a:effectLst>
                  <a:glow rad="228600">
                    <a:schemeClr val="accent1">
                      <a:satMod val="175000"/>
                      <a:alpha val="40000"/>
                    </a:schemeClr>
                  </a:glow>
                </a:effectLst>
                <a:latin typeface="Comic Sans MS" panose="030F0702030302020204" pitchFamily="66" charset="0"/>
              </a:rPr>
              <a:t>Personal Messages From Your Local PCSO</a:t>
            </a:r>
          </a:p>
        </p:txBody>
      </p:sp>
      <p:pic>
        <p:nvPicPr>
          <p:cNvPr id="10" name="Picture 9"/>
          <p:cNvPicPr>
            <a:picLocks noChangeAspect="1"/>
          </p:cNvPicPr>
          <p:nvPr/>
        </p:nvPicPr>
        <p:blipFill>
          <a:blip r:embed="rId2"/>
          <a:stretch>
            <a:fillRect/>
          </a:stretch>
        </p:blipFill>
        <p:spPr>
          <a:xfrm>
            <a:off x="7621129" y="6260458"/>
            <a:ext cx="1510702" cy="59754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1990299"/>
            <a:ext cx="3482330" cy="1657350"/>
          </a:xfrm>
          <a:prstGeom prst="rect">
            <a:avLst/>
          </a:prstGeom>
        </p:spPr>
      </p:pic>
      <p:sp>
        <p:nvSpPr>
          <p:cNvPr id="8" name="TextBox 7"/>
          <p:cNvSpPr txBox="1"/>
          <p:nvPr/>
        </p:nvSpPr>
        <p:spPr>
          <a:xfrm>
            <a:off x="5534050" y="2526689"/>
            <a:ext cx="3835400" cy="1231106"/>
          </a:xfrm>
          <a:prstGeom prst="rect">
            <a:avLst/>
          </a:prstGeom>
          <a:noFill/>
        </p:spPr>
        <p:txBody>
          <a:bodyPr wrap="square" rtlCol="0">
            <a:spAutoFit/>
          </a:bodyPr>
          <a:lstStyle/>
          <a:p>
            <a:r>
              <a:rPr lang="en-GB" b="1" dirty="0">
                <a:solidFill>
                  <a:srgbClr val="F5602B"/>
                </a:solidFill>
                <a:latin typeface="Goudy Old Style" panose="02020502050305020303" pitchFamily="18" charset="0"/>
              </a:rPr>
              <a:t>PCSO Phil Hambleton </a:t>
            </a:r>
            <a:endParaRPr lang="en-GB" dirty="0">
              <a:solidFill>
                <a:schemeClr val="tx2">
                  <a:lumMod val="75000"/>
                </a:schemeClr>
              </a:solidFill>
              <a:latin typeface="Goudy Old Style" panose="02020502050305020303" pitchFamily="18" charset="0"/>
            </a:endParaRPr>
          </a:p>
          <a:p>
            <a:r>
              <a:rPr lang="en-GB" sz="1400" dirty="0">
                <a:solidFill>
                  <a:schemeClr val="tx2">
                    <a:lumMod val="75000"/>
                  </a:schemeClr>
                </a:solidFill>
                <a:latin typeface="Goudy Old Style" panose="02020502050305020303" pitchFamily="18" charset="0"/>
              </a:rPr>
              <a:t>It’s good to be different</a:t>
            </a:r>
          </a:p>
          <a:p>
            <a:r>
              <a:rPr lang="en-GB" sz="1400" dirty="0">
                <a:solidFill>
                  <a:schemeClr val="tx2">
                    <a:lumMod val="75000"/>
                  </a:schemeClr>
                </a:solidFill>
                <a:latin typeface="Goudy Old Style" panose="02020502050305020303" pitchFamily="18" charset="0"/>
              </a:rPr>
              <a:t>&amp;</a:t>
            </a:r>
          </a:p>
          <a:p>
            <a:r>
              <a:rPr lang="en-GB" sz="1400" dirty="0">
                <a:solidFill>
                  <a:schemeClr val="tx2">
                    <a:lumMod val="75000"/>
                  </a:schemeClr>
                </a:solidFill>
                <a:latin typeface="Goudy Old Style" panose="02020502050305020303" pitchFamily="18" charset="0"/>
              </a:rPr>
              <a:t>No one is perfect!</a:t>
            </a:r>
          </a:p>
          <a:p>
            <a:r>
              <a:rPr lang="en-GB" sz="1400" dirty="0">
                <a:solidFill>
                  <a:schemeClr val="tx2">
                    <a:lumMod val="75000"/>
                  </a:schemeClr>
                </a:solidFill>
                <a:latin typeface="Goudy Old Style" panose="02020502050305020303" pitchFamily="18" charset="0"/>
              </a:rPr>
              <a:t>But as long as you know you have done your best. </a:t>
            </a:r>
          </a:p>
        </p:txBody>
      </p:sp>
      <p:sp>
        <p:nvSpPr>
          <p:cNvPr id="4" name="Title 1"/>
          <p:cNvSpPr txBox="1">
            <a:spLocks/>
          </p:cNvSpPr>
          <p:nvPr/>
        </p:nvSpPr>
        <p:spPr>
          <a:xfrm>
            <a:off x="32416" y="1054449"/>
            <a:ext cx="3384376" cy="1210469"/>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900" b="1" dirty="0">
                <a:solidFill>
                  <a:srgbClr val="F5602B"/>
                </a:solidFill>
                <a:latin typeface="Barlow"/>
              </a:rPr>
              <a:t>PCSO Sarah Brown</a:t>
            </a:r>
          </a:p>
          <a:p>
            <a:r>
              <a:rPr lang="en-GB" sz="1900" b="1" dirty="0">
                <a:solidFill>
                  <a:schemeClr val="accent5">
                    <a:lumMod val="75000"/>
                  </a:schemeClr>
                </a:solidFill>
                <a:latin typeface="Barlow"/>
              </a:rPr>
              <a:t>Said…</a:t>
            </a:r>
          </a:p>
          <a:p>
            <a:r>
              <a:rPr lang="en-GB" sz="1900" b="1" dirty="0">
                <a:solidFill>
                  <a:schemeClr val="accent5">
                    <a:lumMod val="75000"/>
                  </a:schemeClr>
                </a:solidFill>
                <a:latin typeface="Barlow"/>
              </a:rPr>
              <a:t>Be the person you want to be &amp; not who someone else wants you to be</a:t>
            </a:r>
          </a:p>
          <a:p>
            <a:r>
              <a:rPr lang="en-GB" sz="1900" b="1" dirty="0">
                <a:solidFill>
                  <a:schemeClr val="accent5">
                    <a:lumMod val="75000"/>
                  </a:schemeClr>
                </a:solidFill>
                <a:latin typeface="Barlow"/>
              </a:rPr>
              <a:t>Follow Your Dreams. </a:t>
            </a:r>
            <a:br>
              <a:rPr lang="en-GB" sz="2000" dirty="0">
                <a:latin typeface="Arial Narrow" panose="020B0606020202030204" pitchFamily="34" charset="0"/>
              </a:rPr>
            </a:br>
            <a:endParaRPr lang="en-GB" sz="2000" dirty="0">
              <a:latin typeface="Arial Narrow" panose="020B0606020202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0451" y="2658816"/>
            <a:ext cx="671485" cy="661610"/>
          </a:xfrm>
          <a:prstGeom prst="rect">
            <a:avLst/>
          </a:prstGeom>
        </p:spPr>
      </p:pic>
      <p:sp>
        <p:nvSpPr>
          <p:cNvPr id="7" name="TextBox 6"/>
          <p:cNvSpPr txBox="1"/>
          <p:nvPr/>
        </p:nvSpPr>
        <p:spPr>
          <a:xfrm>
            <a:off x="5099348" y="1159508"/>
            <a:ext cx="3456384" cy="1600438"/>
          </a:xfrm>
          <a:prstGeom prst="rect">
            <a:avLst/>
          </a:prstGeom>
          <a:noFill/>
        </p:spPr>
        <p:txBody>
          <a:bodyPr wrap="square" rtlCol="0">
            <a:spAutoFit/>
          </a:bodyPr>
          <a:lstStyle/>
          <a:p>
            <a:r>
              <a:rPr lang="en-GB" sz="2000" b="1" dirty="0">
                <a:solidFill>
                  <a:srgbClr val="F5602B"/>
                </a:solidFill>
                <a:latin typeface="Bradley Hand ITC" panose="03070402050302030203" pitchFamily="66" charset="0"/>
              </a:rPr>
              <a:t>PCSO Karen Nixon</a:t>
            </a:r>
          </a:p>
          <a:p>
            <a:r>
              <a:rPr lang="en-GB" sz="2000" b="1" dirty="0">
                <a:solidFill>
                  <a:schemeClr val="accent1">
                    <a:lumMod val="75000"/>
                  </a:schemeClr>
                </a:solidFill>
                <a:latin typeface="Bradley Hand ITC" panose="03070402050302030203" pitchFamily="66" charset="0"/>
              </a:rPr>
              <a:t>Said…</a:t>
            </a:r>
          </a:p>
          <a:p>
            <a:r>
              <a:rPr lang="en-GB" sz="2000" b="1" dirty="0">
                <a:solidFill>
                  <a:schemeClr val="accent1">
                    <a:lumMod val="75000"/>
                  </a:schemeClr>
                </a:solidFill>
                <a:latin typeface="Bradley Hand ITC" panose="03070402050302030203" pitchFamily="66" charset="0"/>
              </a:rPr>
              <a:t>The beauty of the world lies in the diversity of its people.</a:t>
            </a:r>
          </a:p>
          <a:p>
            <a:endParaRPr lang="en-GB" dirty="0"/>
          </a:p>
        </p:txBody>
      </p:sp>
      <p:sp>
        <p:nvSpPr>
          <p:cNvPr id="2" name="TextBox 1"/>
          <p:cNvSpPr txBox="1"/>
          <p:nvPr/>
        </p:nvSpPr>
        <p:spPr>
          <a:xfrm>
            <a:off x="2120583" y="3970967"/>
            <a:ext cx="3684156" cy="1107996"/>
          </a:xfrm>
          <a:prstGeom prst="rect">
            <a:avLst/>
          </a:prstGeom>
          <a:noFill/>
        </p:spPr>
        <p:txBody>
          <a:bodyPr wrap="square" rtlCol="0">
            <a:spAutoFit/>
          </a:bodyPr>
          <a:lstStyle/>
          <a:p>
            <a:pPr algn="ctr"/>
            <a:r>
              <a:rPr lang="en-GB" sz="1600" b="1" dirty="0">
                <a:solidFill>
                  <a:schemeClr val="tx2">
                    <a:lumMod val="75000"/>
                  </a:schemeClr>
                </a:solidFill>
                <a:latin typeface="Calibri Light" panose="020F0302020204030204" pitchFamily="34" charset="0"/>
                <a:cs typeface="Calibri Light" panose="020F0302020204030204" pitchFamily="34" charset="0"/>
              </a:rPr>
              <a:t>And</a:t>
            </a:r>
            <a:r>
              <a:rPr lang="en-GB" sz="1200" b="1" dirty="0">
                <a:solidFill>
                  <a:schemeClr val="tx2">
                    <a:lumMod val="75000"/>
                  </a:schemeClr>
                </a:solidFill>
                <a:latin typeface="Calibri Light" panose="020F0302020204030204" pitchFamily="34" charset="0"/>
                <a:cs typeface="Calibri Light" panose="020F0302020204030204" pitchFamily="34" charset="0"/>
              </a:rPr>
              <a:t> a huge shout out from everyone in </a:t>
            </a:r>
            <a:r>
              <a:rPr lang="en-GB" sz="1200" b="1" dirty="0">
                <a:solidFill>
                  <a:srgbClr val="F5602B"/>
                </a:solidFill>
                <a:latin typeface="Calibri Light" panose="020F0302020204030204" pitchFamily="34" charset="0"/>
                <a:cs typeface="Calibri Light" panose="020F0302020204030204" pitchFamily="34" charset="0"/>
              </a:rPr>
              <a:t>Cheshire Police </a:t>
            </a:r>
            <a:r>
              <a:rPr lang="en-GB" sz="1200" b="1" dirty="0">
                <a:solidFill>
                  <a:schemeClr val="tx2">
                    <a:lumMod val="75000"/>
                  </a:schemeClr>
                </a:solidFill>
                <a:latin typeface="Calibri Light" panose="020F0302020204030204" pitchFamily="34" charset="0"/>
                <a:cs typeface="Calibri Light" panose="020F0302020204030204" pitchFamily="34" charset="0"/>
              </a:rPr>
              <a:t>to</a:t>
            </a:r>
          </a:p>
          <a:p>
            <a:pPr algn="ctr"/>
            <a:r>
              <a:rPr lang="en-GB" sz="1400" b="1" dirty="0">
                <a:solidFill>
                  <a:schemeClr val="tx2">
                    <a:lumMod val="75000"/>
                  </a:schemeClr>
                </a:solidFill>
                <a:latin typeface="Calibri Light" panose="020F0302020204030204" pitchFamily="34" charset="0"/>
                <a:cs typeface="Calibri Light" panose="020F0302020204030204" pitchFamily="34" charset="0"/>
              </a:rPr>
              <a:t>5</a:t>
            </a:r>
            <a:r>
              <a:rPr lang="en-GB" sz="1200" b="1" dirty="0">
                <a:solidFill>
                  <a:schemeClr val="tx2">
                    <a:lumMod val="75000"/>
                  </a:schemeClr>
                </a:solidFill>
                <a:latin typeface="Calibri Light" panose="020F0302020204030204" pitchFamily="34" charset="0"/>
                <a:cs typeface="Calibri Light" panose="020F0302020204030204" pitchFamily="34" charset="0"/>
              </a:rPr>
              <a:t> year old </a:t>
            </a:r>
            <a:r>
              <a:rPr lang="en-GB" sz="1400" b="1" dirty="0">
                <a:solidFill>
                  <a:schemeClr val="tx2">
                    <a:lumMod val="75000"/>
                  </a:schemeClr>
                </a:solidFill>
                <a:latin typeface="Calibri Light" panose="020F0302020204030204" pitchFamily="34" charset="0"/>
                <a:cs typeface="Calibri Light" panose="020F0302020204030204" pitchFamily="34" charset="0"/>
              </a:rPr>
              <a:t>Tony Hudgell</a:t>
            </a:r>
            <a:r>
              <a:rPr lang="en-GB" sz="1200" b="1" dirty="0">
                <a:solidFill>
                  <a:schemeClr val="tx2">
                    <a:lumMod val="75000"/>
                  </a:schemeClr>
                </a:solidFill>
                <a:latin typeface="Calibri Light" panose="020F0302020204030204" pitchFamily="34" charset="0"/>
                <a:cs typeface="Calibri Light" panose="020F0302020204030204" pitchFamily="34" charset="0"/>
              </a:rPr>
              <a:t>, who raised A MILLION Pounds </a:t>
            </a:r>
          </a:p>
          <a:p>
            <a:pPr algn="ctr"/>
            <a:r>
              <a:rPr lang="en-GB" sz="1200" b="1" dirty="0">
                <a:solidFill>
                  <a:schemeClr val="tx2">
                    <a:lumMod val="75000"/>
                  </a:schemeClr>
                </a:solidFill>
                <a:latin typeface="Calibri Light" panose="020F0302020204030204" pitchFamily="34" charset="0"/>
                <a:cs typeface="Calibri Light" panose="020F0302020204030204" pitchFamily="34" charset="0"/>
              </a:rPr>
              <a:t>by walk 10km for the NHS</a:t>
            </a:r>
          </a:p>
          <a:p>
            <a:pPr algn="ctr"/>
            <a:r>
              <a:rPr lang="en-GB" sz="1200" b="1" dirty="0">
                <a:solidFill>
                  <a:schemeClr val="tx2">
                    <a:lumMod val="75000"/>
                  </a:schemeClr>
                </a:solidFill>
                <a:latin typeface="Calibri Light" panose="020F0302020204030204" pitchFamily="34" charset="0"/>
                <a:cs typeface="Calibri Light" panose="020F0302020204030204" pitchFamily="34" charset="0"/>
              </a:rPr>
              <a:t>What an inspirational little boy. </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7203" y="4832741"/>
            <a:ext cx="3557536" cy="2017745"/>
          </a:xfrm>
          <a:prstGeom prst="rect">
            <a:avLst/>
          </a:prstGeom>
        </p:spPr>
      </p:pic>
      <p:sp>
        <p:nvSpPr>
          <p:cNvPr id="9" name="TextBox 8"/>
          <p:cNvSpPr txBox="1"/>
          <p:nvPr/>
        </p:nvSpPr>
        <p:spPr>
          <a:xfrm>
            <a:off x="65682" y="3013839"/>
            <a:ext cx="3240360" cy="1569660"/>
          </a:xfrm>
          <a:prstGeom prst="rect">
            <a:avLst/>
          </a:prstGeom>
          <a:noFill/>
        </p:spPr>
        <p:txBody>
          <a:bodyPr wrap="square" rtlCol="0">
            <a:spAutoFit/>
          </a:bodyPr>
          <a:lstStyle/>
          <a:p>
            <a:r>
              <a:rPr lang="en-GB" sz="1200" b="1" dirty="0">
                <a:solidFill>
                  <a:srgbClr val="F5602B"/>
                </a:solidFill>
                <a:latin typeface="Castellar" panose="020A0402060406010301" pitchFamily="18" charset="0"/>
              </a:rPr>
              <a:t>PCSO Mandy Simpson </a:t>
            </a:r>
            <a:r>
              <a:rPr lang="en-GB" sz="1200" dirty="0">
                <a:solidFill>
                  <a:srgbClr val="0070C0"/>
                </a:solidFill>
                <a:latin typeface="Castellar" panose="020A0402060406010301" pitchFamily="18" charset="0"/>
              </a:rPr>
              <a:t>hAs quoted the dalai Lama,</a:t>
            </a:r>
          </a:p>
          <a:p>
            <a:r>
              <a:rPr lang="en-GB" sz="1200" dirty="0">
                <a:solidFill>
                  <a:srgbClr val="0070C0"/>
                </a:solidFill>
                <a:latin typeface="Castellar" panose="020A0402060406010301" pitchFamily="18" charset="0"/>
              </a:rPr>
              <a:t>who said:</a:t>
            </a:r>
          </a:p>
          <a:p>
            <a:r>
              <a:rPr lang="en-GB" sz="1200" dirty="0">
                <a:solidFill>
                  <a:srgbClr val="0070C0"/>
                </a:solidFill>
                <a:latin typeface="Castellar" panose="020A0402060406010301" pitchFamily="18" charset="0"/>
              </a:rPr>
              <a:t>When ever possible be Kind, </a:t>
            </a:r>
          </a:p>
          <a:p>
            <a:endParaRPr lang="en-GB" sz="1200" dirty="0">
              <a:solidFill>
                <a:srgbClr val="0070C0"/>
              </a:solidFill>
              <a:latin typeface="Castellar" panose="020A0402060406010301" pitchFamily="18" charset="0"/>
            </a:endParaRPr>
          </a:p>
          <a:p>
            <a:r>
              <a:rPr lang="en-GB" sz="1200" dirty="0">
                <a:solidFill>
                  <a:srgbClr val="0070C0"/>
                </a:solidFill>
                <a:latin typeface="Castellar" panose="020A0402060406010301" pitchFamily="18" charset="0"/>
              </a:rPr>
              <a:t>It is always possible!</a:t>
            </a:r>
          </a:p>
          <a:p>
            <a:endParaRPr lang="en-GB" sz="2400" dirty="0"/>
          </a:p>
        </p:txBody>
      </p:sp>
    </p:spTree>
    <p:extLst>
      <p:ext uri="{BB962C8B-B14F-4D97-AF65-F5344CB8AC3E}">
        <p14:creationId xmlns:p14="http://schemas.microsoft.com/office/powerpoint/2010/main" val="1300298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75656" y="116632"/>
            <a:ext cx="5328592" cy="646331"/>
          </a:xfrm>
          <a:prstGeom prst="rect">
            <a:avLst/>
          </a:prstGeom>
        </p:spPr>
        <p:txBody>
          <a:bodyPr wrap="square">
            <a:spAutoFit/>
          </a:bodyPr>
          <a:lstStyle/>
          <a:p>
            <a:r>
              <a:rPr lang="en-US" sz="3600" b="1" dirty="0">
                <a:ln/>
                <a:solidFill>
                  <a:schemeClr val="accent4"/>
                </a:solidFill>
                <a:effectLst>
                  <a:glow rad="228600">
                    <a:schemeClr val="accent1">
                      <a:satMod val="175000"/>
                      <a:alpha val="40000"/>
                    </a:schemeClr>
                  </a:glow>
                </a:effectLst>
                <a:latin typeface="Comic Sans MS" panose="030F0702030302020204" pitchFamily="66" charset="0"/>
              </a:rPr>
              <a:t>INTERNET SAFETY</a:t>
            </a:r>
            <a:endParaRPr lang="en-GB" sz="3600" dirty="0"/>
          </a:p>
        </p:txBody>
      </p:sp>
      <p:pic>
        <p:nvPicPr>
          <p:cNvPr id="2051"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19"/>
            <a:ext cx="4438886" cy="5773759"/>
          </a:xfrm>
          <a:prstGeom prst="rect">
            <a:avLst/>
          </a:prstGeom>
          <a:noFill/>
          <a:ln w="76200">
            <a:solidFill>
              <a:schemeClr val="accent5">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1340768"/>
            <a:ext cx="3666274" cy="4248472"/>
          </a:xfrm>
          <a:prstGeom prst="rect">
            <a:avLst/>
          </a:prstGeom>
        </p:spPr>
      </p:pic>
      <p:pic>
        <p:nvPicPr>
          <p:cNvPr id="9" name="Picture 8"/>
          <p:cNvPicPr>
            <a:picLocks noChangeAspect="1"/>
          </p:cNvPicPr>
          <p:nvPr/>
        </p:nvPicPr>
        <p:blipFill>
          <a:blip r:embed="rId4"/>
          <a:stretch>
            <a:fillRect/>
          </a:stretch>
        </p:blipFill>
        <p:spPr>
          <a:xfrm>
            <a:off x="7101043" y="6049933"/>
            <a:ext cx="2042957" cy="808067"/>
          </a:xfrm>
          <a:prstGeom prst="rect">
            <a:avLst/>
          </a:prstGeom>
        </p:spPr>
      </p:pic>
    </p:spTree>
    <p:extLst>
      <p:ext uri="{BB962C8B-B14F-4D97-AF65-F5344CB8AC3E}">
        <p14:creationId xmlns:p14="http://schemas.microsoft.com/office/powerpoint/2010/main" val="288289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rot="21386622">
            <a:off x="1753262" y="1403684"/>
            <a:ext cx="2076194" cy="1532977"/>
            <a:chOff x="131304" y="1315593"/>
            <a:chExt cx="1528258" cy="2218441"/>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57111" flipH="1">
              <a:off x="131304" y="1315593"/>
              <a:ext cx="1528258" cy="2218441"/>
            </a:xfrm>
            <a:prstGeom prst="rect">
              <a:avLst/>
            </a:prstGeom>
          </p:spPr>
        </p:pic>
        <p:sp>
          <p:nvSpPr>
            <p:cNvPr id="19" name="TextBox 18"/>
            <p:cNvSpPr txBox="1"/>
            <p:nvPr/>
          </p:nvSpPr>
          <p:spPr>
            <a:xfrm>
              <a:off x="238987" y="2574902"/>
              <a:ext cx="1076168" cy="495462"/>
            </a:xfrm>
            <a:prstGeom prst="rect">
              <a:avLst/>
            </a:prstGeom>
            <a:noFill/>
          </p:spPr>
          <p:txBody>
            <a:bodyPr wrap="square" rtlCol="0">
              <a:spAutoFit/>
            </a:bodyPr>
            <a:lstStyle/>
            <a:p>
              <a:r>
                <a:rPr lang="en-GB" sz="1000" dirty="0"/>
                <a:t>When you need ‘HELP’ shout as loud as you can</a:t>
              </a:r>
            </a:p>
          </p:txBody>
        </p:sp>
      </p:grpSp>
      <p:pic>
        <p:nvPicPr>
          <p:cNvPr id="15" name="Picture 14"/>
          <p:cNvPicPr>
            <a:picLocks noChangeAspect="1"/>
          </p:cNvPicPr>
          <p:nvPr/>
        </p:nvPicPr>
        <p:blipFill>
          <a:blip r:embed="rId3"/>
          <a:stretch>
            <a:fillRect/>
          </a:stretch>
        </p:blipFill>
        <p:spPr>
          <a:xfrm>
            <a:off x="7740351" y="6279306"/>
            <a:ext cx="1363071" cy="539145"/>
          </a:xfrm>
          <a:prstGeom prst="rect">
            <a:avLst/>
          </a:prstGeom>
        </p:spPr>
      </p:pic>
      <p:sp>
        <p:nvSpPr>
          <p:cNvPr id="3" name="TextBox 2"/>
          <p:cNvSpPr txBox="1"/>
          <p:nvPr/>
        </p:nvSpPr>
        <p:spPr>
          <a:xfrm>
            <a:off x="322410" y="445951"/>
            <a:ext cx="6625854" cy="646331"/>
          </a:xfrm>
          <a:prstGeom prst="rect">
            <a:avLst/>
          </a:prstGeom>
          <a:noFill/>
        </p:spPr>
        <p:txBody>
          <a:bodyPr wrap="square" rtlCol="0">
            <a:spAutoFit/>
          </a:bodyPr>
          <a:lstStyle/>
          <a:p>
            <a:r>
              <a:rPr lang="en-US" sz="3600" b="1" dirty="0">
                <a:ln/>
                <a:solidFill>
                  <a:schemeClr val="accent4"/>
                </a:solidFill>
                <a:effectLst>
                  <a:glow rad="228600">
                    <a:schemeClr val="accent1">
                      <a:satMod val="175000"/>
                      <a:alpha val="40000"/>
                    </a:schemeClr>
                  </a:glow>
                </a:effectLst>
                <a:latin typeface="Comic Sans MS" panose="030F0702030302020204" pitchFamily="66" charset="0"/>
              </a:rPr>
              <a:t>SAFETY AROUND WATER</a:t>
            </a:r>
            <a:endParaRPr lang="en-GB" sz="36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34327"/>
            <a:ext cx="5838443" cy="3931383"/>
          </a:xfrm>
          <a:prstGeom prst="rect">
            <a:avLst/>
          </a:prstGeom>
        </p:spPr>
      </p:pic>
      <p:grpSp>
        <p:nvGrpSpPr>
          <p:cNvPr id="13" name="Group 12"/>
          <p:cNvGrpSpPr/>
          <p:nvPr/>
        </p:nvGrpSpPr>
        <p:grpSpPr>
          <a:xfrm rot="21368757">
            <a:off x="6051705" y="4647581"/>
            <a:ext cx="2029116" cy="1539455"/>
            <a:chOff x="2719516" y="1411354"/>
            <a:chExt cx="2279172" cy="2218441"/>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9516" y="1411354"/>
              <a:ext cx="2279172" cy="2218441"/>
            </a:xfrm>
            <a:prstGeom prst="rect">
              <a:avLst/>
            </a:prstGeom>
          </p:spPr>
        </p:pic>
        <p:sp>
          <p:nvSpPr>
            <p:cNvPr id="16" name="TextBox 15"/>
            <p:cNvSpPr txBox="1"/>
            <p:nvPr/>
          </p:nvSpPr>
          <p:spPr>
            <a:xfrm>
              <a:off x="3024821" y="2711979"/>
              <a:ext cx="1656913" cy="596437"/>
            </a:xfrm>
            <a:prstGeom prst="rect">
              <a:avLst/>
            </a:prstGeom>
            <a:noFill/>
          </p:spPr>
          <p:txBody>
            <a:bodyPr wrap="square" rtlCol="0">
              <a:spAutoFit/>
            </a:bodyPr>
            <a:lstStyle/>
            <a:p>
              <a:pPr algn="ctr"/>
              <a:r>
                <a:rPr lang="en-GB" sz="1200" dirty="0"/>
                <a:t>Only swim when you are with an adult</a:t>
              </a:r>
            </a:p>
          </p:txBody>
        </p:sp>
      </p:grpSp>
      <p:grpSp>
        <p:nvGrpSpPr>
          <p:cNvPr id="20" name="Group 19"/>
          <p:cNvGrpSpPr/>
          <p:nvPr/>
        </p:nvGrpSpPr>
        <p:grpSpPr>
          <a:xfrm rot="870222">
            <a:off x="5915989" y="1725528"/>
            <a:ext cx="2642269" cy="2019348"/>
            <a:chOff x="176049" y="3337670"/>
            <a:chExt cx="2035581" cy="306098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57111" flipH="1">
              <a:off x="176049" y="3337670"/>
              <a:ext cx="2035581" cy="3060980"/>
            </a:xfrm>
            <a:prstGeom prst="rect">
              <a:avLst/>
            </a:prstGeom>
          </p:spPr>
        </p:pic>
        <p:sp>
          <p:nvSpPr>
            <p:cNvPr id="22" name="TextBox 21"/>
            <p:cNvSpPr txBox="1"/>
            <p:nvPr/>
          </p:nvSpPr>
          <p:spPr>
            <a:xfrm>
              <a:off x="529535" y="4868160"/>
              <a:ext cx="1292680" cy="1211389"/>
            </a:xfrm>
            <a:prstGeom prst="rect">
              <a:avLst/>
            </a:prstGeom>
            <a:noFill/>
          </p:spPr>
          <p:txBody>
            <a:bodyPr wrap="square" rtlCol="0">
              <a:spAutoFit/>
            </a:bodyPr>
            <a:lstStyle/>
            <a:p>
              <a:r>
                <a:rPr lang="en-GB" sz="1000" dirty="0"/>
                <a:t>Places like canals can hide many dangerous items, like shopping trollies that you could get your legs trapped in.</a:t>
              </a:r>
            </a:p>
          </p:txBody>
        </p:sp>
      </p:grpSp>
      <p:sp>
        <p:nvSpPr>
          <p:cNvPr id="4" name="Rectangle 3"/>
          <p:cNvSpPr/>
          <p:nvPr/>
        </p:nvSpPr>
        <p:spPr>
          <a:xfrm rot="21222315">
            <a:off x="7443529" y="3966726"/>
            <a:ext cx="1701107"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Slosh</a:t>
            </a:r>
          </a:p>
        </p:txBody>
      </p:sp>
      <p:sp>
        <p:nvSpPr>
          <p:cNvPr id="23" name="Rectangle 22"/>
          <p:cNvSpPr/>
          <p:nvPr/>
        </p:nvSpPr>
        <p:spPr>
          <a:xfrm rot="709839">
            <a:off x="4265309" y="1050727"/>
            <a:ext cx="1670650"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Slash</a:t>
            </a:r>
          </a:p>
        </p:txBody>
      </p:sp>
      <p:sp>
        <p:nvSpPr>
          <p:cNvPr id="24" name="Rectangle 23"/>
          <p:cNvSpPr/>
          <p:nvPr/>
        </p:nvSpPr>
        <p:spPr>
          <a:xfrm rot="20079208">
            <a:off x="47209" y="1535062"/>
            <a:ext cx="1499129"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Slish</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300058">
            <a:off x="607030" y="2315358"/>
            <a:ext cx="526317" cy="538171"/>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300058">
            <a:off x="4179827" y="1830221"/>
            <a:ext cx="529109" cy="541026"/>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300058">
            <a:off x="6007950" y="3936036"/>
            <a:ext cx="529109" cy="541026"/>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52516">
            <a:off x="8395641" y="5646811"/>
            <a:ext cx="529109" cy="541026"/>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41170">
            <a:off x="8212533" y="1321074"/>
            <a:ext cx="529109" cy="541026"/>
          </a:xfrm>
          <a:prstGeom prst="rect">
            <a:avLst/>
          </a:prstGeom>
        </p:spPr>
      </p:pic>
    </p:spTree>
    <p:extLst>
      <p:ext uri="{BB962C8B-B14F-4D97-AF65-F5344CB8AC3E}">
        <p14:creationId xmlns:p14="http://schemas.microsoft.com/office/powerpoint/2010/main" val="402349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329194"/>
            <a:ext cx="3744416" cy="707886"/>
          </a:xfrm>
          <a:prstGeom prst="rect">
            <a:avLst/>
          </a:prstGeom>
          <a:noFill/>
        </p:spPr>
        <p:txBody>
          <a:bodyPr wrap="square" rtlCol="0">
            <a:spAutoFit/>
          </a:bodyPr>
          <a:lstStyle/>
          <a:p>
            <a:r>
              <a:rPr lang="en-US" sz="4000" b="1" dirty="0">
                <a:ln/>
                <a:solidFill>
                  <a:schemeClr val="accent4"/>
                </a:solidFill>
                <a:effectLst>
                  <a:glow rad="228600">
                    <a:schemeClr val="accent1">
                      <a:satMod val="175000"/>
                      <a:alpha val="40000"/>
                    </a:schemeClr>
                  </a:glow>
                </a:effectLst>
                <a:latin typeface="Comic Sans MS" panose="030F0702030302020204" pitchFamily="66" charset="0"/>
              </a:rPr>
              <a:t>FIRE SAFETY</a:t>
            </a:r>
            <a:endParaRPr lang="en-GB" sz="4000" dirty="0"/>
          </a:p>
        </p:txBody>
      </p:sp>
      <p:sp>
        <p:nvSpPr>
          <p:cNvPr id="9" name="TextBox 8"/>
          <p:cNvSpPr txBox="1"/>
          <p:nvPr/>
        </p:nvSpPr>
        <p:spPr>
          <a:xfrm>
            <a:off x="8046132" y="3212976"/>
            <a:ext cx="2195736" cy="369332"/>
          </a:xfrm>
          <a:prstGeom prst="rect">
            <a:avLst/>
          </a:prstGeom>
          <a:noFill/>
        </p:spPr>
        <p:txBody>
          <a:bodyPr wrap="square" rtlCol="0">
            <a:spAutoFit/>
          </a:bodyPr>
          <a:lstStyle/>
          <a:p>
            <a:endParaRPr lang="en-GB" dirty="0">
              <a:ln w="76200">
                <a:solidFill>
                  <a:srgbClr val="C00000"/>
                </a:solidFill>
              </a:ln>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268760"/>
            <a:ext cx="4248472" cy="5231887"/>
          </a:xfrm>
          <a:prstGeom prst="rect">
            <a:avLst/>
          </a:prstGeom>
          <a:ln w="38100">
            <a:solidFill>
              <a:srgbClr val="0070C0"/>
            </a:solidFill>
            <a:prstDash val="sysDot"/>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9492" y="1329930"/>
            <a:ext cx="2014277" cy="2468353"/>
          </a:xfrm>
          <a:prstGeom prst="rect">
            <a:avLst/>
          </a:prstGeom>
          <a:ln w="57150">
            <a:solidFill>
              <a:srgbClr val="FF0000"/>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9492" y="4862679"/>
            <a:ext cx="1129231" cy="1066723"/>
          </a:xfrm>
          <a:prstGeom prst="rect">
            <a:avLst/>
          </a:prstGeom>
        </p:spPr>
      </p:pic>
      <p:pic>
        <p:nvPicPr>
          <p:cNvPr id="3074" name="Picture 19"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3223" y="4188446"/>
            <a:ext cx="2643404" cy="2552284"/>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 name="Oval Callout 5"/>
          <p:cNvSpPr/>
          <p:nvPr/>
        </p:nvSpPr>
        <p:spPr>
          <a:xfrm>
            <a:off x="6725030" y="1102916"/>
            <a:ext cx="1529916" cy="864096"/>
          </a:xfrm>
          <a:prstGeom prst="wedgeEllipseCallout">
            <a:avLst>
              <a:gd name="adj1" fmla="val 44809"/>
              <a:gd name="adj2" fmla="val 3928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918788" y="1192728"/>
            <a:ext cx="1313892" cy="707886"/>
          </a:xfrm>
          <a:prstGeom prst="rect">
            <a:avLst/>
          </a:prstGeom>
          <a:noFill/>
        </p:spPr>
        <p:txBody>
          <a:bodyPr wrap="square" rtlCol="0">
            <a:spAutoFit/>
          </a:bodyPr>
          <a:lstStyle/>
          <a:p>
            <a:r>
              <a:rPr lang="en-GB" sz="1000" dirty="0"/>
              <a:t>Well done young person, Stop Drop Roll, saved them from a painful burn!</a:t>
            </a:r>
          </a:p>
        </p:txBody>
      </p:sp>
      <p:pic>
        <p:nvPicPr>
          <p:cNvPr id="12" name="Picture 11"/>
          <p:cNvPicPr>
            <a:picLocks noChangeAspect="1"/>
          </p:cNvPicPr>
          <p:nvPr/>
        </p:nvPicPr>
        <p:blipFill>
          <a:blip r:embed="rId6"/>
          <a:stretch>
            <a:fillRect/>
          </a:stretch>
        </p:blipFill>
        <p:spPr>
          <a:xfrm>
            <a:off x="8053637" y="1546671"/>
            <a:ext cx="884348" cy="2392511"/>
          </a:xfrm>
          <a:prstGeom prst="rect">
            <a:avLst/>
          </a:prstGeom>
        </p:spPr>
      </p:pic>
      <p:sp>
        <p:nvSpPr>
          <p:cNvPr id="11" name="TextBox 10"/>
          <p:cNvSpPr txBox="1"/>
          <p:nvPr/>
        </p:nvSpPr>
        <p:spPr>
          <a:xfrm>
            <a:off x="4979492" y="5949280"/>
            <a:ext cx="1320700" cy="307777"/>
          </a:xfrm>
          <a:prstGeom prst="rect">
            <a:avLst/>
          </a:prstGeom>
          <a:noFill/>
        </p:spPr>
        <p:txBody>
          <a:bodyPr wrap="square" rtlCol="0">
            <a:spAutoFit/>
          </a:bodyPr>
          <a:lstStyle/>
          <a:p>
            <a:r>
              <a:rPr lang="en-GB" sz="1400" dirty="0">
                <a:solidFill>
                  <a:srgbClr val="C00000"/>
                </a:solidFill>
              </a:rPr>
              <a:t>Hoax</a:t>
            </a:r>
            <a:r>
              <a:rPr lang="en-GB" sz="1400" dirty="0"/>
              <a:t> = </a:t>
            </a:r>
            <a:r>
              <a:rPr lang="en-GB" sz="1400" dirty="0">
                <a:solidFill>
                  <a:srgbClr val="C00000"/>
                </a:solidFill>
              </a:rPr>
              <a:t>Pretend</a:t>
            </a:r>
          </a:p>
        </p:txBody>
      </p:sp>
    </p:spTree>
    <p:extLst>
      <p:ext uri="{BB962C8B-B14F-4D97-AF65-F5344CB8AC3E}">
        <p14:creationId xmlns:p14="http://schemas.microsoft.com/office/powerpoint/2010/main" val="552860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15" y="620688"/>
            <a:ext cx="4856584" cy="752978"/>
          </a:xfrm>
        </p:spPr>
        <p:txBody>
          <a:bodyPr/>
          <a:lstStyle/>
          <a:p>
            <a:pPr lvl="0">
              <a:spcBef>
                <a:spcPts val="0"/>
              </a:spcBef>
            </a:pPr>
            <a:r>
              <a:rPr lang="en-US" sz="4000" b="1" dirty="0">
                <a:ln/>
                <a:solidFill>
                  <a:srgbClr val="8064A2"/>
                </a:solidFill>
                <a:effectLst>
                  <a:glow rad="228600">
                    <a:srgbClr val="4F81BD">
                      <a:satMod val="175000"/>
                      <a:alpha val="40000"/>
                    </a:srgbClr>
                  </a:glow>
                </a:effectLst>
                <a:latin typeface="Comic Sans MS" panose="030F0702030302020204" pitchFamily="66" charset="0"/>
                <a:ea typeface="+mn-ea"/>
                <a:cs typeface="+mn-cs"/>
              </a:rPr>
              <a:t>Test it Tuesday!</a:t>
            </a:r>
            <a:br>
              <a:rPr lang="en-GB" sz="4000" dirty="0">
                <a:solidFill>
                  <a:prstClr val="black"/>
                </a:solidFill>
                <a:ea typeface="+mn-ea"/>
                <a:cs typeface="+mn-cs"/>
              </a:rPr>
            </a:br>
            <a:endParaRPr lang="en-GB" sz="900" dirty="0"/>
          </a:p>
        </p:txBody>
      </p:sp>
      <p:pic>
        <p:nvPicPr>
          <p:cNvPr id="4" name="Picture 3"/>
          <p:cNvPicPr>
            <a:picLocks noChangeAspect="1"/>
          </p:cNvPicPr>
          <p:nvPr/>
        </p:nvPicPr>
        <p:blipFill>
          <a:blip r:embed="rId2"/>
          <a:stretch>
            <a:fillRect/>
          </a:stretch>
        </p:blipFill>
        <p:spPr>
          <a:xfrm>
            <a:off x="75528" y="1818892"/>
            <a:ext cx="8704911" cy="4710421"/>
          </a:xfrm>
          <a:prstGeom prst="rect">
            <a:avLst/>
          </a:prstGeom>
        </p:spPr>
      </p:pic>
      <p:pic>
        <p:nvPicPr>
          <p:cNvPr id="7" name="Picture 6"/>
          <p:cNvPicPr>
            <a:picLocks noChangeAspect="1"/>
          </p:cNvPicPr>
          <p:nvPr/>
        </p:nvPicPr>
        <p:blipFill>
          <a:blip r:embed="rId3"/>
          <a:stretch>
            <a:fillRect/>
          </a:stretch>
        </p:blipFill>
        <p:spPr>
          <a:xfrm>
            <a:off x="467544" y="260648"/>
            <a:ext cx="1260351" cy="1268482"/>
          </a:xfrm>
          <a:prstGeom prst="rect">
            <a:avLst/>
          </a:prstGeom>
        </p:spPr>
      </p:pic>
      <p:sp>
        <p:nvSpPr>
          <p:cNvPr id="8" name="TextBox 7"/>
          <p:cNvSpPr txBox="1"/>
          <p:nvPr/>
        </p:nvSpPr>
        <p:spPr>
          <a:xfrm>
            <a:off x="4572000" y="4244380"/>
            <a:ext cx="3816424" cy="738664"/>
          </a:xfrm>
          <a:prstGeom prst="rect">
            <a:avLst/>
          </a:prstGeom>
          <a:solidFill>
            <a:schemeClr val="bg1"/>
          </a:solidFill>
        </p:spPr>
        <p:txBody>
          <a:bodyPr wrap="square" rtlCol="0">
            <a:spAutoFit/>
          </a:bodyPr>
          <a:lstStyle/>
          <a:p>
            <a:r>
              <a:rPr lang="en-GB" sz="1400" dirty="0"/>
              <a:t>In case of a fire, stay low to avoid breathing in smoke.  Also, test a doors temperature with the back of you hand before opening it.</a:t>
            </a:r>
          </a:p>
        </p:txBody>
      </p:sp>
      <p:sp>
        <p:nvSpPr>
          <p:cNvPr id="9" name="TextBox 8"/>
          <p:cNvSpPr txBox="1"/>
          <p:nvPr/>
        </p:nvSpPr>
        <p:spPr>
          <a:xfrm>
            <a:off x="215516" y="5912470"/>
            <a:ext cx="4104456" cy="523220"/>
          </a:xfrm>
          <a:prstGeom prst="rect">
            <a:avLst/>
          </a:prstGeom>
          <a:solidFill>
            <a:schemeClr val="bg1"/>
          </a:solidFill>
        </p:spPr>
        <p:txBody>
          <a:bodyPr wrap="square" rtlCol="0">
            <a:spAutoFit/>
          </a:bodyPr>
          <a:lstStyle/>
          <a:p>
            <a:r>
              <a:rPr lang="en-GB" sz="1400" dirty="0"/>
              <a:t>Test your smoke alarm in your home once a week.  Replace the batteries once a year. </a:t>
            </a:r>
          </a:p>
        </p:txBody>
      </p:sp>
      <p:sp>
        <p:nvSpPr>
          <p:cNvPr id="3" name="TextBox 2"/>
          <p:cNvSpPr txBox="1"/>
          <p:nvPr/>
        </p:nvSpPr>
        <p:spPr>
          <a:xfrm>
            <a:off x="5292080" y="5508358"/>
            <a:ext cx="2808312" cy="954107"/>
          </a:xfrm>
          <a:prstGeom prst="rect">
            <a:avLst/>
          </a:prstGeom>
          <a:noFill/>
          <a:ln w="19050">
            <a:solidFill>
              <a:srgbClr val="FF0000"/>
            </a:solidFill>
          </a:ln>
        </p:spPr>
        <p:txBody>
          <a:bodyPr wrap="square" rtlCol="0">
            <a:spAutoFit/>
          </a:bodyPr>
          <a:lstStyle/>
          <a:p>
            <a:pPr algn="ctr"/>
            <a:r>
              <a:rPr lang="en-GB" sz="1200" b="1" dirty="0"/>
              <a:t>Maybe you and an adult, could test your </a:t>
            </a:r>
          </a:p>
          <a:p>
            <a:pPr algn="ctr"/>
            <a:r>
              <a:rPr lang="en-GB" sz="1200" b="1" dirty="0"/>
              <a:t>Smoke detectors in your home on……</a:t>
            </a:r>
          </a:p>
          <a:p>
            <a:pPr algn="ctr"/>
            <a:endParaRPr lang="en-GB" sz="1200" b="1" dirty="0"/>
          </a:p>
          <a:p>
            <a:pPr algn="ctr"/>
            <a:r>
              <a:rPr lang="en-US" sz="2000" b="1" dirty="0">
                <a:ln/>
                <a:solidFill>
                  <a:srgbClr val="8064A2"/>
                </a:solidFill>
                <a:effectLst>
                  <a:glow rad="228600">
                    <a:srgbClr val="4F81BD">
                      <a:satMod val="175000"/>
                      <a:alpha val="40000"/>
                    </a:srgbClr>
                  </a:glow>
                </a:effectLst>
                <a:latin typeface="Comic Sans MS" panose="030F0702030302020204" pitchFamily="66" charset="0"/>
              </a:rPr>
              <a:t>Test it Tuesday</a:t>
            </a:r>
            <a:endParaRPr lang="en-GB" sz="2000" b="1" dirty="0"/>
          </a:p>
        </p:txBody>
      </p:sp>
    </p:spTree>
    <p:extLst>
      <p:ext uri="{BB962C8B-B14F-4D97-AF65-F5344CB8AC3E}">
        <p14:creationId xmlns:p14="http://schemas.microsoft.com/office/powerpoint/2010/main" val="4189130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p:cNvSpPr/>
          <p:nvPr/>
        </p:nvSpPr>
        <p:spPr>
          <a:xfrm>
            <a:off x="5983196" y="1340768"/>
            <a:ext cx="2808312" cy="1800200"/>
          </a:xfrm>
          <a:prstGeom prst="wedgeRoundRectCallout">
            <a:avLst>
              <a:gd name="adj1" fmla="val -22827"/>
              <a:gd name="adj2" fmla="val 495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123728" y="3633414"/>
            <a:ext cx="6480720" cy="216024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323528" y="3140968"/>
            <a:ext cx="1331640" cy="3602612"/>
          </a:xfrm>
          <a:prstGeom prst="rect">
            <a:avLst/>
          </a:prstGeom>
        </p:spPr>
      </p:pic>
      <p:sp>
        <p:nvSpPr>
          <p:cNvPr id="2" name="Title 1"/>
          <p:cNvSpPr>
            <a:spLocks noGrp="1"/>
          </p:cNvSpPr>
          <p:nvPr>
            <p:ph type="ctrTitle"/>
          </p:nvPr>
        </p:nvSpPr>
        <p:spPr>
          <a:xfrm>
            <a:off x="-180528" y="260648"/>
            <a:ext cx="7772400" cy="1470025"/>
          </a:xfrm>
        </p:spPr>
        <p:txBody>
          <a:bodyPr/>
          <a:lstStyle/>
          <a:p>
            <a:r>
              <a:rPr lang="en-GB" b="1" dirty="0">
                <a:ln/>
                <a:solidFill>
                  <a:srgbClr val="8064A2"/>
                </a:solidFill>
                <a:effectLst>
                  <a:glow rad="228600">
                    <a:srgbClr val="4F81BD">
                      <a:satMod val="175000"/>
                      <a:alpha val="40000"/>
                    </a:srgbClr>
                  </a:glow>
                </a:effectLst>
                <a:latin typeface="Comic Sans MS" panose="030F0702030302020204" pitchFamily="66" charset="0"/>
              </a:rPr>
              <a:t>What is a stranger?</a:t>
            </a:r>
            <a:endParaRPr lang="en-GB" dirty="0"/>
          </a:p>
        </p:txBody>
      </p:sp>
      <p:sp>
        <p:nvSpPr>
          <p:cNvPr id="3" name="Subtitle 2"/>
          <p:cNvSpPr>
            <a:spLocks noGrp="1"/>
          </p:cNvSpPr>
          <p:nvPr>
            <p:ph type="subTitle" idx="1"/>
          </p:nvPr>
        </p:nvSpPr>
        <p:spPr>
          <a:xfrm>
            <a:off x="2322455" y="3788835"/>
            <a:ext cx="6400800" cy="2088232"/>
          </a:xfrm>
        </p:spPr>
        <p:txBody>
          <a:bodyPr/>
          <a:lstStyle/>
          <a:p>
            <a:pPr marL="285750" lvl="0" indent="-285750" algn="l" fontAlgn="base">
              <a:spcBef>
                <a:spcPct val="0"/>
              </a:spcBef>
              <a:spcAft>
                <a:spcPts val="1200"/>
              </a:spcAft>
              <a:buFont typeface="Wingdings" panose="05000000000000000000" pitchFamily="2" charset="2"/>
              <a:buChar char="Ø"/>
            </a:pPr>
            <a:r>
              <a:rPr lang="en-GB" altLang="en-US" sz="1800" dirty="0">
                <a:solidFill>
                  <a:srgbClr val="1C1C1C"/>
                </a:solidFill>
                <a:latin typeface="Twinkl" pitchFamily="2" charset="0"/>
              </a:rPr>
              <a:t>A stranger is someone that you or your family do not know.</a:t>
            </a:r>
          </a:p>
          <a:p>
            <a:pPr marL="285750" lvl="0" indent="-285750" algn="l" fontAlgn="base">
              <a:spcBef>
                <a:spcPct val="0"/>
              </a:spcBef>
              <a:spcAft>
                <a:spcPts val="1200"/>
              </a:spcAft>
              <a:buFont typeface="Wingdings" panose="05000000000000000000" pitchFamily="2" charset="2"/>
              <a:buChar char="Ø"/>
            </a:pPr>
            <a:r>
              <a:rPr lang="en-GB" altLang="en-US" sz="1800" dirty="0">
                <a:solidFill>
                  <a:srgbClr val="1C1C1C"/>
                </a:solidFill>
                <a:latin typeface="Twinkl" pitchFamily="2" charset="0"/>
              </a:rPr>
              <a:t>Anyone can be a stranger until you get to know them.</a:t>
            </a:r>
          </a:p>
          <a:p>
            <a:pPr marL="285750" lvl="0" indent="-285750" algn="l" fontAlgn="base">
              <a:spcBef>
                <a:spcPct val="0"/>
              </a:spcBef>
              <a:spcAft>
                <a:spcPts val="1200"/>
              </a:spcAft>
              <a:buFont typeface="Wingdings" panose="05000000000000000000" pitchFamily="2" charset="2"/>
              <a:buChar char="Ø"/>
            </a:pPr>
            <a:r>
              <a:rPr lang="en-GB" altLang="en-US" sz="1800" dirty="0">
                <a:solidFill>
                  <a:srgbClr val="1C1C1C"/>
                </a:solidFill>
                <a:latin typeface="Twinkl" pitchFamily="2" charset="0"/>
              </a:rPr>
              <a:t>Strangers do not always look scary.</a:t>
            </a:r>
          </a:p>
          <a:p>
            <a:pPr marL="285750" lvl="0" indent="-285750" algn="l" fontAlgn="base">
              <a:spcBef>
                <a:spcPct val="0"/>
              </a:spcBef>
              <a:spcAft>
                <a:spcPts val="1200"/>
              </a:spcAft>
              <a:buFont typeface="Wingdings" panose="05000000000000000000" pitchFamily="2" charset="2"/>
              <a:buChar char="Ø"/>
            </a:pPr>
            <a:r>
              <a:rPr lang="en-GB" altLang="en-US" sz="1800" dirty="0">
                <a:solidFill>
                  <a:srgbClr val="1C1C1C"/>
                </a:solidFill>
                <a:latin typeface="Twinkl" pitchFamily="2" charset="0"/>
              </a:rPr>
              <a:t>Strangers can be nice and friendly.</a:t>
            </a:r>
          </a:p>
          <a:p>
            <a:endParaRPr lang="en-GB" dirty="0"/>
          </a:p>
        </p:txBody>
      </p:sp>
      <p:pic>
        <p:nvPicPr>
          <p:cNvPr id="5" name="Picture 4"/>
          <p:cNvPicPr>
            <a:picLocks noChangeAspect="1"/>
          </p:cNvPicPr>
          <p:nvPr/>
        </p:nvPicPr>
        <p:blipFill>
          <a:blip r:embed="rId3"/>
          <a:stretch>
            <a:fillRect/>
          </a:stretch>
        </p:blipFill>
        <p:spPr>
          <a:xfrm>
            <a:off x="4598801" y="1558407"/>
            <a:ext cx="1170534" cy="1390009"/>
          </a:xfrm>
          <a:prstGeom prst="rect">
            <a:avLst/>
          </a:prstGeom>
        </p:spPr>
      </p:pic>
      <p:sp>
        <p:nvSpPr>
          <p:cNvPr id="6" name="Rounded Rectangular Callout 5"/>
          <p:cNvSpPr/>
          <p:nvPr/>
        </p:nvSpPr>
        <p:spPr>
          <a:xfrm>
            <a:off x="851274" y="1110980"/>
            <a:ext cx="3528392" cy="1837436"/>
          </a:xfrm>
          <a:prstGeom prst="wedgeRoundRectCallout">
            <a:avLst>
              <a:gd name="adj1" fmla="val -32997"/>
              <a:gd name="adj2" fmla="val 7113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en-US" altLang="en-US" dirty="0">
                <a:solidFill>
                  <a:srgbClr val="1C1C1C"/>
                </a:solidFill>
                <a:latin typeface="Twinkl" pitchFamily="2" charset="0"/>
              </a:rPr>
              <a:t>Some strangers are ‘safer strangers’. Safer strangers are people who you can talk to and they will help you if you get lost. Safer strangers usually wear a uniform and a badge.</a:t>
            </a:r>
          </a:p>
        </p:txBody>
      </p:sp>
      <p:sp>
        <p:nvSpPr>
          <p:cNvPr id="9" name="Rectangle 8"/>
          <p:cNvSpPr/>
          <p:nvPr/>
        </p:nvSpPr>
        <p:spPr>
          <a:xfrm>
            <a:off x="6078375" y="1452882"/>
            <a:ext cx="2777242" cy="1477328"/>
          </a:xfrm>
          <a:prstGeom prst="rect">
            <a:avLst/>
          </a:prstGeom>
        </p:spPr>
        <p:txBody>
          <a:bodyPr wrap="square">
            <a:spAutoFit/>
          </a:bodyPr>
          <a:lstStyle/>
          <a:p>
            <a:pPr lvl="0" fontAlgn="base">
              <a:spcBef>
                <a:spcPct val="0"/>
              </a:spcBef>
              <a:spcAft>
                <a:spcPts val="1200"/>
              </a:spcAft>
            </a:pPr>
            <a:r>
              <a:rPr lang="en-US" altLang="en-US" dirty="0">
                <a:solidFill>
                  <a:srgbClr val="1C1C1C"/>
                </a:solidFill>
                <a:latin typeface="Twinkl" pitchFamily="2" charset="0"/>
              </a:rPr>
              <a:t>If you get lost, or feel unsafe and your grown-up is not near you, look for a safer stranger to talk to for help.</a:t>
            </a:r>
            <a:endParaRPr lang="en-GB" altLang="en-US" dirty="0">
              <a:solidFill>
                <a:srgbClr val="1C1C1C"/>
              </a:solidFill>
              <a:latin typeface="Twinkl" pitchFamily="2" charset="0"/>
            </a:endParaRPr>
          </a:p>
        </p:txBody>
      </p:sp>
      <p:sp>
        <p:nvSpPr>
          <p:cNvPr id="11" name="TextBox 10"/>
          <p:cNvSpPr txBox="1"/>
          <p:nvPr/>
        </p:nvSpPr>
        <p:spPr>
          <a:xfrm>
            <a:off x="2645287" y="6003238"/>
            <a:ext cx="5760640" cy="461665"/>
          </a:xfrm>
          <a:prstGeom prst="rect">
            <a:avLst/>
          </a:prstGeom>
          <a:noFill/>
        </p:spPr>
        <p:txBody>
          <a:bodyPr wrap="square" rtlCol="0">
            <a:spAutoFit/>
          </a:bodyPr>
          <a:lstStyle/>
          <a:p>
            <a:r>
              <a:rPr lang="en-GB" sz="2400" b="1" dirty="0">
                <a:solidFill>
                  <a:srgbClr val="FF0000"/>
                </a:solidFill>
              </a:rPr>
              <a:t>KEEP SAFE AND TRUST YOUR GUT INSTINCT!</a:t>
            </a:r>
          </a:p>
        </p:txBody>
      </p:sp>
    </p:spTree>
    <p:extLst>
      <p:ext uri="{BB962C8B-B14F-4D97-AF65-F5344CB8AC3E}">
        <p14:creationId xmlns:p14="http://schemas.microsoft.com/office/powerpoint/2010/main" val="1106381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6480720" cy="1470025"/>
          </a:xfrm>
        </p:spPr>
        <p:txBody>
          <a:bodyPr/>
          <a:lstStyle/>
          <a:p>
            <a:r>
              <a:rPr lang="en-GB" b="1" dirty="0">
                <a:ln/>
                <a:solidFill>
                  <a:schemeClr val="accent4"/>
                </a:solidFill>
                <a:effectLst>
                  <a:glow rad="228600">
                    <a:schemeClr val="accent1">
                      <a:satMod val="175000"/>
                      <a:alpha val="40000"/>
                    </a:schemeClr>
                  </a:glow>
                </a:effectLst>
                <a:latin typeface="Comic Sans MS" panose="030F0702030302020204" pitchFamily="66" charset="0"/>
              </a:rPr>
              <a:t>STRANGER DANGER</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57643"/>
            <a:ext cx="9001000" cy="5551944"/>
          </a:xfrm>
          <a:prstGeom prst="rect">
            <a:avLst/>
          </a:prstGeom>
        </p:spPr>
      </p:pic>
      <p:pic>
        <p:nvPicPr>
          <p:cNvPr id="7" name="Picture 6"/>
          <p:cNvPicPr>
            <a:picLocks noChangeAspect="1"/>
          </p:cNvPicPr>
          <p:nvPr/>
        </p:nvPicPr>
        <p:blipFill>
          <a:blip r:embed="rId3"/>
          <a:stretch>
            <a:fillRect/>
          </a:stretch>
        </p:blipFill>
        <p:spPr>
          <a:xfrm>
            <a:off x="3491880" y="6237312"/>
            <a:ext cx="971600" cy="38430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5724573"/>
            <a:ext cx="1890466" cy="897043"/>
          </a:xfrm>
          <a:prstGeom prst="rect">
            <a:avLst/>
          </a:prstGeom>
          <a:ln w="57150">
            <a:solidFill>
              <a:schemeClr val="accent6"/>
            </a:solidFill>
          </a:ln>
        </p:spPr>
      </p:pic>
    </p:spTree>
    <p:extLst>
      <p:ext uri="{BB962C8B-B14F-4D97-AF65-F5344CB8AC3E}">
        <p14:creationId xmlns:p14="http://schemas.microsoft.com/office/powerpoint/2010/main" val="3896933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522AE929C4824F90956F01A831E798" ma:contentTypeVersion="12" ma:contentTypeDescription="Create a new document." ma:contentTypeScope="" ma:versionID="02da013b1e1697fdabe339418af8604f">
  <xsd:schema xmlns:xsd="http://www.w3.org/2001/XMLSchema" xmlns:xs="http://www.w3.org/2001/XMLSchema" xmlns:p="http://schemas.microsoft.com/office/2006/metadata/properties" xmlns:ns2="cdfd068b-20d5-4086-86dc-bd85d8e86094" xmlns:ns3="a9f641f3-06e8-4ebf-82e1-ae3fe70e3f36" targetNamespace="http://schemas.microsoft.com/office/2006/metadata/properties" ma:root="true" ma:fieldsID="521466b7bbb7b204aced99452c0e539e" ns2:_="" ns3:_="">
    <xsd:import namespace="cdfd068b-20d5-4086-86dc-bd85d8e86094"/>
    <xsd:import namespace="a9f641f3-06e8-4ebf-82e1-ae3fe70e3f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d068b-20d5-4086-86dc-bd85d8e860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f641f3-06e8-4ebf-82e1-ae3fe70e3f3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DB37EE-4361-4C4C-ABEC-8F682F35B3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fd068b-20d5-4086-86dc-bd85d8e86094"/>
    <ds:schemaRef ds:uri="a9f641f3-06e8-4ebf-82e1-ae3fe70e3f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2549BE-943F-47BB-A361-6FFE17B463A9}">
  <ds:schemaRefs>
    <ds:schemaRef ds:uri="http://schemas.microsoft.com/sharepoint/v3/contenttype/forms"/>
  </ds:schemaRefs>
</ds:datastoreItem>
</file>

<file path=customXml/itemProps3.xml><?xml version="1.0" encoding="utf-8"?>
<ds:datastoreItem xmlns:ds="http://schemas.openxmlformats.org/officeDocument/2006/customXml" ds:itemID="{41BE51EA-9B90-4FC1-867B-D284A2DF42D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4163</TotalTime>
  <Words>768</Words>
  <Application>Microsoft Office PowerPoint</Application>
  <PresentationFormat>On-screen Show (4:3)</PresentationFormat>
  <Paragraphs>99</Paragraphs>
  <Slides>13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Arial</vt:lpstr>
      <vt:lpstr>Arial Narrow</vt:lpstr>
      <vt:lpstr>Arial Rounded MT Bold</vt:lpstr>
      <vt:lpstr>Barlow</vt:lpstr>
      <vt:lpstr>Bradley Hand ITC</vt:lpstr>
      <vt:lpstr>Calibri</vt:lpstr>
      <vt:lpstr>Calibri Light</vt:lpstr>
      <vt:lpstr>Castellar</vt:lpstr>
      <vt:lpstr>Comic Sans MS</vt:lpstr>
      <vt:lpstr>Goudy Old Style</vt:lpstr>
      <vt:lpstr>Twinkl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Test it Tuesday! </vt:lpstr>
      <vt:lpstr>What is a stranger?</vt:lpstr>
      <vt:lpstr>STRANGER DANGER</vt:lpstr>
      <vt:lpstr>PowerPoint Presentation</vt:lpstr>
      <vt:lpstr>ROAD SAFETY </vt:lpstr>
      <vt:lpstr>      If it is your Birthday this week Happy Birthday </vt:lpstr>
      <vt:lpstr>PowerPoint Presentation</vt:lpstr>
    </vt:vector>
  </TitlesOfParts>
  <Company>Cheshire Constabulary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Gregory</dc:creator>
  <cp:lastModifiedBy>Louise Bolan</cp:lastModifiedBy>
  <cp:revision>339</cp:revision>
  <dcterms:created xsi:type="dcterms:W3CDTF">2015-02-05T14:15:12Z</dcterms:created>
  <dcterms:modified xsi:type="dcterms:W3CDTF">2020-09-22T14:40:41Z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0x0101000A522AE929C4824F90956F01A831E798</vt:lpwstr>
  </property>
</Properties>
</file>