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66" r:id="rId3"/>
    <p:sldId id="259" r:id="rId4"/>
    <p:sldId id="274" r:id="rId5"/>
    <p:sldId id="258" r:id="rId6"/>
    <p:sldId id="277" r:id="rId7"/>
    <p:sldId id="273" r:id="rId8"/>
    <p:sldId id="265" r:id="rId9"/>
    <p:sldId id="278" r:id="rId10"/>
    <p:sldId id="279" r:id="rId11"/>
    <p:sldId id="268" r:id="rId12"/>
    <p:sldId id="26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09D9"/>
    <a:srgbClr val="6600CC"/>
    <a:srgbClr val="00CC99"/>
    <a:srgbClr val="FFCC66"/>
    <a:srgbClr val="D60093"/>
    <a:srgbClr val="3366FF"/>
    <a:srgbClr val="CC0000"/>
    <a:srgbClr val="003E1C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3689" autoAdjust="0"/>
  </p:normalViewPr>
  <p:slideViewPr>
    <p:cSldViewPr>
      <p:cViewPr varScale="1">
        <p:scale>
          <a:sx n="60" d="100"/>
          <a:sy n="60" d="100"/>
        </p:scale>
        <p:origin x="404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8E06A-98BC-461D-8EC4-E099B90C7DF2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9EACC-FC96-470C-83BC-83B0E2A4B6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698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9EACC-FC96-470C-83BC-83B0E2A4B6A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658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48A0C-5545-4FC6-8260-43FCC71C66DC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A634-1616-4FC1-80DA-900724ED2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80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48A0C-5545-4FC6-8260-43FCC71C66DC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FA634-1616-4FC1-80DA-900724ED22C5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659" y="44624"/>
            <a:ext cx="2817118" cy="122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02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2.co.uk/help/nspcc/helpline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1.jpeg"/><Relationship Id="rId4" Type="http://schemas.openxmlformats.org/officeDocument/2006/relationships/hyperlink" Target="https://youngminds.org.uk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cheshire.police.uk/" TargetMode="External"/><Relationship Id="rId5" Type="http://schemas.openxmlformats.org/officeDocument/2006/relationships/hyperlink" Target="http://www.twitter.com/CheshireSSYP" TargetMode="External"/><Relationship Id="rId4" Type="http://schemas.openxmlformats.org/officeDocument/2006/relationships/hyperlink" Target="http://www.facebook.com/cheshirepolic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jp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3.jpg"/><Relationship Id="rId7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1268759"/>
            <a:ext cx="8691902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Whilst You’re </a:t>
            </a:r>
            <a:r>
              <a:rPr lang="en-US" sz="5400" b="1" dirty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cap="none" spc="0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t Home</a:t>
            </a:r>
          </a:p>
          <a:p>
            <a:pPr algn="ctr"/>
            <a:r>
              <a:rPr lang="en-US" sz="28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We are going to stay in touch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39752" y="5949280"/>
            <a:ext cx="4487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23nd </a:t>
            </a:r>
            <a:r>
              <a:rPr lang="en-US" sz="2800" b="1" dirty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February </a:t>
            </a:r>
            <a:r>
              <a:rPr lang="en-US" sz="28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2021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708920"/>
            <a:ext cx="5536977" cy="310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0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2516"/>
            <a:ext cx="9144000" cy="566548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solidFill>
            <a:schemeClr val="accent5">
              <a:lumMod val="20000"/>
              <a:lumOff val="80000"/>
              <a:alpha val="54000"/>
            </a:schemeClr>
          </a:solidFill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GB" sz="2000" dirty="0" smtClean="0">
                <a:solidFill>
                  <a:schemeClr val="accent5">
                    <a:lumMod val="50000"/>
                  </a:schemeClr>
                </a:solidFill>
              </a:rPr>
              <a:t>If it is your Birthday this week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7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Happy</a:t>
            </a:r>
            <a:r>
              <a:rPr lang="en-GB" sz="7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7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Birthday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83" y="0"/>
            <a:ext cx="2458601" cy="3936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802504"/>
            <a:ext cx="2016224" cy="2047908"/>
          </a:xfrm>
          <a:prstGeom prst="rect">
            <a:avLst/>
          </a:prstGeom>
        </p:spPr>
      </p:pic>
      <p:pic>
        <p:nvPicPr>
          <p:cNvPr id="7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47864" y="3717032"/>
            <a:ext cx="2289177" cy="224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2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260648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3366FF"/>
                </a:solidFill>
              </a:rPr>
              <a:t>Useful Links and Services</a:t>
            </a:r>
            <a:endParaRPr lang="en-GB" sz="3600" b="1" dirty="0">
              <a:solidFill>
                <a:srgbClr val="3366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7824" y="1129970"/>
            <a:ext cx="1296144" cy="223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0" y="260648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3366FF"/>
                </a:solidFill>
              </a:rPr>
              <a:t>Useful Links and Services</a:t>
            </a:r>
            <a:endParaRPr lang="en-GB" sz="3600" b="1" dirty="0">
              <a:solidFill>
                <a:srgbClr val="3366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7824" y="1129970"/>
            <a:ext cx="1296144" cy="223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06023"/>
            <a:ext cx="8676455" cy="534803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95536" y="4030611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Your local</a:t>
            </a:r>
          </a:p>
          <a:p>
            <a:r>
              <a:rPr lang="en-GB" dirty="0" smtClean="0"/>
              <a:t>Doctors surgery </a:t>
            </a:r>
            <a:endParaRPr lang="en-GB" dirty="0"/>
          </a:p>
        </p:txBody>
      </p:sp>
      <p:sp>
        <p:nvSpPr>
          <p:cNvPr id="20" name="Rectangle 19"/>
          <p:cNvSpPr/>
          <p:nvPr/>
        </p:nvSpPr>
        <p:spPr>
          <a:xfrm>
            <a:off x="7308927" y="5907729"/>
            <a:ext cx="1735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>
                <a:solidFill>
                  <a:srgbClr val="3333FF"/>
                </a:solidFill>
              </a:rPr>
              <a:t>NSPCC Helpline</a:t>
            </a:r>
            <a:r>
              <a:rPr lang="fi-FI" dirty="0"/>
              <a:t> </a:t>
            </a:r>
          </a:p>
          <a:p>
            <a:r>
              <a:rPr lang="fi-FI" dirty="0"/>
              <a:t>0808 800 5000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4761838" y="1165432"/>
            <a:ext cx="4210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hlinkClick r:id="rId3"/>
              </a:rPr>
              <a:t>https://www.o2.co.uk/help/nspcc/helpline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451394" y="5705712"/>
            <a:ext cx="1832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D60093"/>
                </a:solidFill>
              </a:rPr>
              <a:t>Well-being</a:t>
            </a:r>
          </a:p>
          <a:p>
            <a:r>
              <a:rPr lang="en-GB" dirty="0" smtClean="0">
                <a:solidFill>
                  <a:srgbClr val="D60093"/>
                </a:solidFill>
              </a:rPr>
              <a:t>officer in School</a:t>
            </a:r>
            <a:endParaRPr lang="en-GB" dirty="0">
              <a:solidFill>
                <a:srgbClr val="D60093"/>
              </a:solidFill>
            </a:endParaRPr>
          </a:p>
        </p:txBody>
      </p:sp>
      <p:pic>
        <p:nvPicPr>
          <p:cNvPr id="23" name="Picture 22" descr="Young Minds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101" y="4353777"/>
            <a:ext cx="1408040" cy="431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0077" y="6554060"/>
            <a:ext cx="1059340" cy="29417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112224" y="329275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NHS 111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87555" y="1165432"/>
            <a:ext cx="24127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="1" dirty="0" smtClean="0">
                <a:solidFill>
                  <a:srgbClr val="767676"/>
                </a:solidFill>
              </a:rPr>
              <a:t>Childline</a:t>
            </a:r>
            <a:endParaRPr lang="en-GB" sz="1000" b="1" dirty="0">
              <a:solidFill>
                <a:srgbClr val="767676"/>
              </a:solidFill>
            </a:endParaRPr>
          </a:p>
          <a:p>
            <a:pPr>
              <a:buFont typeface="+mj-lt"/>
              <a:buAutoNum type="arabicPeriod"/>
            </a:pPr>
            <a:r>
              <a:rPr lang="en-GB" sz="1000" i="1" dirty="0">
                <a:solidFill>
                  <a:schemeClr val="accent6">
                    <a:lumMod val="75000"/>
                  </a:schemeClr>
                </a:solidFill>
              </a:rPr>
              <a:t>https://www.</a:t>
            </a:r>
            <a:r>
              <a:rPr lang="en-GB" sz="1000" b="1" i="1" dirty="0">
                <a:solidFill>
                  <a:schemeClr val="accent6">
                    <a:lumMod val="75000"/>
                  </a:schemeClr>
                </a:solidFill>
              </a:rPr>
              <a:t>childline</a:t>
            </a:r>
            <a:r>
              <a:rPr lang="en-GB" sz="1000" i="1" dirty="0">
                <a:solidFill>
                  <a:schemeClr val="accent6">
                    <a:lumMod val="75000"/>
                  </a:schemeClr>
                </a:solidFill>
              </a:rPr>
              <a:t>.org.uk</a:t>
            </a:r>
            <a:endParaRPr lang="en-GB" sz="10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+mj-lt"/>
              <a:buAutoNum type="arabicPeriod"/>
            </a:pPr>
            <a:r>
              <a:rPr lang="en-GB" sz="1000" dirty="0">
                <a:solidFill>
                  <a:schemeClr val="accent6">
                    <a:lumMod val="75000"/>
                  </a:schemeClr>
                </a:solidFill>
              </a:rPr>
              <a:t>Get help and advice about a wide range of issues, call us on 0800 1111, talk to a counsellor online, send </a:t>
            </a:r>
            <a:r>
              <a:rPr lang="en-GB" sz="1000" b="1" dirty="0">
                <a:solidFill>
                  <a:schemeClr val="accent6">
                    <a:lumMod val="75000"/>
                  </a:schemeClr>
                </a:solidFill>
              </a:rPr>
              <a:t>Childline</a:t>
            </a:r>
            <a:r>
              <a:rPr lang="en-GB" sz="1000" dirty="0">
                <a:solidFill>
                  <a:schemeClr val="accent6">
                    <a:lumMod val="75000"/>
                  </a:schemeClr>
                </a:solidFill>
              </a:rPr>
              <a:t> an email or post on the message boards</a:t>
            </a:r>
          </a:p>
        </p:txBody>
      </p:sp>
    </p:spTree>
    <p:extLst>
      <p:ext uri="{BB962C8B-B14F-4D97-AF65-F5344CB8AC3E}">
        <p14:creationId xmlns:p14="http://schemas.microsoft.com/office/powerpoint/2010/main" val="164644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504" y="461251"/>
            <a:ext cx="71321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Until next Time</a:t>
            </a:r>
          </a:p>
          <a:p>
            <a:pPr algn="ctr"/>
            <a:r>
              <a:rPr lang="en-US" sz="54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2nd March 2021</a:t>
            </a:r>
            <a:endParaRPr lang="en-US" sz="3600" b="1" dirty="0">
              <a:ln/>
              <a:solidFill>
                <a:schemeClr val="accent4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2526" y="3068847"/>
            <a:ext cx="810039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Keep </a:t>
            </a:r>
            <a:r>
              <a:rPr lang="en-GB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w</a:t>
            </a:r>
            <a:r>
              <a:rPr lang="en-GB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ashing your hands, remember Hands, Face and Space.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Keep safe when out and about especially in cars</a:t>
            </a:r>
          </a:p>
          <a:p>
            <a:endParaRPr lang="en-GB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Keep positive by reminding yourself, You are an </a:t>
            </a:r>
            <a:r>
              <a:rPr lang="en-GB" sz="28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Amazing Child</a:t>
            </a:r>
            <a:r>
              <a:rPr lang="en-GB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en-GB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          </a:t>
            </a:r>
            <a:endParaRPr lang="en-GB" sz="2400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732" y="1769889"/>
            <a:ext cx="981646" cy="981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678" y="5848373"/>
            <a:ext cx="2555775" cy="9586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459" y="5733256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hlinkClick r:id="rId4"/>
              </a:rPr>
              <a:t>Cheshire Police on </a:t>
            </a:r>
            <a:r>
              <a:rPr lang="en-US" u="sng" dirty="0" smtClean="0">
                <a:hlinkClick r:id="rId4"/>
              </a:rPr>
              <a:t>Facebook</a:t>
            </a:r>
            <a:endParaRPr lang="en-US" u="sng" dirty="0" smtClean="0"/>
          </a:p>
          <a:p>
            <a:r>
              <a:rPr lang="en-US" u="sng" dirty="0" smtClean="0">
                <a:hlinkClick r:id="rId5"/>
              </a:rPr>
              <a:t>@CheshireSSYP </a:t>
            </a:r>
            <a:r>
              <a:rPr lang="en-US" u="sng" dirty="0">
                <a:hlinkClick r:id="rId5"/>
              </a:rPr>
              <a:t>on </a:t>
            </a:r>
            <a:r>
              <a:rPr lang="en-US" u="sng" dirty="0" smtClean="0">
                <a:hlinkClick r:id="rId5"/>
              </a:rPr>
              <a:t>Twitter</a:t>
            </a:r>
            <a:endParaRPr lang="en-US" u="sng" dirty="0" smtClean="0"/>
          </a:p>
          <a:p>
            <a:r>
              <a:rPr lang="en-GB" u="sng" dirty="0" smtClean="0">
                <a:hlinkClick r:id="rId6"/>
              </a:rPr>
              <a:t>www.cheshire.police.uk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977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22221"/>
            <a:ext cx="8748464" cy="520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4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6243" y="1165764"/>
            <a:ext cx="77620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Positive Message of the Week</a:t>
            </a:r>
            <a:endParaRPr lang="en-US" sz="4000" b="1" dirty="0">
              <a:ln/>
              <a:solidFill>
                <a:schemeClr val="accent4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5856" y="6597352"/>
            <a:ext cx="2182836" cy="1440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72638" y="2348880"/>
            <a:ext cx="8352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Hi everyone, we hope you have all had a great week off for half term, and worked on staying positive, even though you may be missing your school friends.</a:t>
            </a:r>
          </a:p>
          <a:p>
            <a:pPr algn="ctr"/>
            <a:endParaRPr lang="en-GB" dirty="0">
              <a:latin typeface="Comic Sans MS" panose="030F0702030302020204" pitchFamily="66" charset="0"/>
            </a:endParaRPr>
          </a:p>
          <a:p>
            <a:pPr algn="ctr"/>
            <a:r>
              <a:rPr lang="en-GB" dirty="0" smtClean="0">
                <a:latin typeface="Comic Sans MS" panose="030F0702030302020204" pitchFamily="66" charset="0"/>
              </a:rPr>
              <a:t>This week we are going to be looking at Road Safety which is really important to keep you safe.</a:t>
            </a:r>
          </a:p>
          <a:p>
            <a:pPr algn="ctr"/>
            <a:endParaRPr lang="en-GB" dirty="0">
              <a:latin typeface="Comic Sans MS" panose="030F0702030302020204" pitchFamily="66" charset="0"/>
            </a:endParaRPr>
          </a:p>
          <a:p>
            <a:pPr algn="ctr"/>
            <a:r>
              <a:rPr lang="en-GB" dirty="0" smtClean="0">
                <a:latin typeface="Comic Sans MS" panose="030F0702030302020204" pitchFamily="66" charset="0"/>
              </a:rPr>
              <a:t>There will be a few activities to get involved with too.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pPr algn="ctr"/>
            <a:r>
              <a:rPr lang="en-GB" dirty="0" smtClean="0">
                <a:latin typeface="Comic Sans MS" panose="030F0702030302020204" pitchFamily="66" charset="0"/>
              </a:rPr>
              <a:t>If </a:t>
            </a:r>
            <a:r>
              <a:rPr lang="en-GB" dirty="0">
                <a:latin typeface="Comic Sans MS" panose="030F0702030302020204" pitchFamily="66" charset="0"/>
              </a:rPr>
              <a:t>you </a:t>
            </a:r>
            <a:r>
              <a:rPr lang="en-GB" dirty="0" smtClean="0">
                <a:latin typeface="Comic Sans MS" panose="030F0702030302020204" pitchFamily="66" charset="0"/>
              </a:rPr>
              <a:t>are </a:t>
            </a:r>
            <a:r>
              <a:rPr lang="en-GB" dirty="0">
                <a:latin typeface="Comic Sans MS" panose="030F0702030302020204" pitchFamily="66" charset="0"/>
              </a:rPr>
              <a:t>worried about anything please remember to </a:t>
            </a:r>
            <a:r>
              <a:rPr lang="en-GB" dirty="0" smtClean="0">
                <a:latin typeface="Comic Sans MS" panose="030F0702030302020204" pitchFamily="66" charset="0"/>
              </a:rPr>
              <a:t>talk</a:t>
            </a:r>
          </a:p>
          <a:p>
            <a:pPr algn="ctr"/>
            <a:r>
              <a:rPr lang="en-GB" dirty="0" smtClean="0">
                <a:latin typeface="Comic Sans MS" panose="030F0702030302020204" pitchFamily="66" charset="0"/>
              </a:rPr>
              <a:t>to </a:t>
            </a:r>
            <a:r>
              <a:rPr lang="en-GB" dirty="0">
                <a:latin typeface="Comic Sans MS" panose="030F0702030302020204" pitchFamily="66" charset="0"/>
              </a:rPr>
              <a:t>someone you </a:t>
            </a:r>
            <a:r>
              <a:rPr lang="en-GB" dirty="0" smtClean="0">
                <a:latin typeface="Comic Sans MS" panose="030F0702030302020204" pitchFamily="66" charset="0"/>
              </a:rPr>
              <a:t>trust. Have a good week everyone. 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685614"/>
            <a:ext cx="1800200" cy="1012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280" y="5656940"/>
            <a:ext cx="1800200" cy="101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8362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2" descr="Pound Sign Shaped Stress Ball"/>
          <p:cNvSpPr>
            <a:spLocks noChangeAspect="1" noChangeArrowheads="1"/>
          </p:cNvSpPr>
          <p:nvPr/>
        </p:nvSpPr>
        <p:spPr bwMode="auto">
          <a:xfrm>
            <a:off x="74611" y="116632"/>
            <a:ext cx="594866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400" b="1" dirty="0" smtClean="0">
              <a:ln/>
              <a:solidFill>
                <a:schemeClr val="accent4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32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Introduction to Road Safety </a:t>
            </a:r>
            <a:endParaRPr lang="en-US" sz="3200" b="1" dirty="0">
              <a:ln/>
              <a:solidFill>
                <a:schemeClr val="accent4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6" name="Picture 3" descr="https://i.ytimg.com/vi/QmzlpicEvqM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88" y="1253620"/>
            <a:ext cx="2580204" cy="145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689" y="1855179"/>
            <a:ext cx="3066762" cy="3870178"/>
          </a:xfrm>
          <a:prstGeom prst="rect">
            <a:avLst/>
          </a:prstGeom>
        </p:spPr>
      </p:pic>
      <p:pic>
        <p:nvPicPr>
          <p:cNvPr id="1027" name="Picture 3" descr="See the source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7" y="4310058"/>
            <a:ext cx="2246263" cy="241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owchart: Preparation 1"/>
          <p:cNvSpPr/>
          <p:nvPr/>
        </p:nvSpPr>
        <p:spPr>
          <a:xfrm>
            <a:off x="2474795" y="1885975"/>
            <a:ext cx="3321341" cy="4057655"/>
          </a:xfrm>
          <a:prstGeom prst="flowChartPreparati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915816" y="2395681"/>
            <a:ext cx="25922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Within the presentation we are going to be talking about a few different areas of Road Safety with a few activities such as: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Crossing the road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Seat belts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Parking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Quiz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Wordsearch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Colouring in sheet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endParaRPr lang="en-GB" sz="16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82623" y="2634218"/>
            <a:ext cx="2481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You could create your own safer road crossing poster.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8344" y="6237311"/>
            <a:ext cx="1234796" cy="61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2" descr="Pound Sign Shaped Stress Ball"/>
          <p:cNvSpPr>
            <a:spLocks noChangeAspect="1" noChangeArrowheads="1"/>
          </p:cNvSpPr>
          <p:nvPr/>
        </p:nvSpPr>
        <p:spPr bwMode="auto">
          <a:xfrm>
            <a:off x="63500" y="-136525"/>
            <a:ext cx="594866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400" b="1" dirty="0" smtClean="0">
              <a:ln/>
              <a:solidFill>
                <a:schemeClr val="accent4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32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Different types of crossings </a:t>
            </a:r>
            <a:endParaRPr lang="en-US" sz="3200" b="1" dirty="0">
              <a:ln/>
              <a:solidFill>
                <a:schemeClr val="accent4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AutoShape 2" descr="Image result for Cyberbullying Clip Art Coloring Sheet"/>
          <p:cNvSpPr>
            <a:spLocks noChangeAspect="1" noChangeArrowheads="1"/>
          </p:cNvSpPr>
          <p:nvPr/>
        </p:nvSpPr>
        <p:spPr bwMode="auto">
          <a:xfrm>
            <a:off x="2619616" y="2132856"/>
            <a:ext cx="1924050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8" r="1752"/>
          <a:stretch/>
        </p:blipFill>
        <p:spPr>
          <a:xfrm>
            <a:off x="99336" y="1041118"/>
            <a:ext cx="2520280" cy="2016224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3"/>
          <a:stretch/>
        </p:blipFill>
        <p:spPr>
          <a:xfrm>
            <a:off x="3193765" y="925852"/>
            <a:ext cx="2520280" cy="2016224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685" y="1163369"/>
            <a:ext cx="2520280" cy="20162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1963" y="3147780"/>
            <a:ext cx="2080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School Crossing </a:t>
            </a:r>
            <a:endParaRPr lang="en-GB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671046" y="2955057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Zebra Crossing </a:t>
            </a:r>
            <a:endParaRPr lang="en-GB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6557733" y="320860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Pelican Crossing </a:t>
            </a:r>
            <a:endParaRPr lang="en-GB" i="1" dirty="0"/>
          </a:p>
        </p:txBody>
      </p:sp>
      <p:sp>
        <p:nvSpPr>
          <p:cNvPr id="2" name="7-Point Star 1"/>
          <p:cNvSpPr/>
          <p:nvPr/>
        </p:nvSpPr>
        <p:spPr>
          <a:xfrm>
            <a:off x="1331640" y="3654457"/>
            <a:ext cx="5976664" cy="3097213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033972" y="450971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 are lots of different types of crossings. </a:t>
            </a:r>
            <a:endParaRPr lang="en-GB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Here are three that you will probably see all the time.</a:t>
            </a:r>
            <a:endParaRPr lang="en-GB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Always remember to hold an adults hand when you cross the road.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228" y="3715283"/>
            <a:ext cx="1530654" cy="1340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8" y="5742660"/>
            <a:ext cx="1537833" cy="10286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906" y="5742661"/>
            <a:ext cx="1507208" cy="10090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93" y="3741361"/>
            <a:ext cx="1515123" cy="134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7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" r="43700" b="30243"/>
          <a:stretch/>
        </p:blipFill>
        <p:spPr>
          <a:xfrm>
            <a:off x="140971" y="1160370"/>
            <a:ext cx="4888398" cy="35647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5" t="18298" r="388" b="33460"/>
          <a:stretch/>
        </p:blipFill>
        <p:spPr>
          <a:xfrm>
            <a:off x="5220072" y="1268761"/>
            <a:ext cx="3816424" cy="3217554"/>
          </a:xfrm>
          <a:prstGeom prst="rect">
            <a:avLst/>
          </a:prstGeom>
        </p:spPr>
      </p:pic>
      <p:sp>
        <p:nvSpPr>
          <p:cNvPr id="12" name="AutoShape 12" descr="Pound Sign Shaped Stress Ball"/>
          <p:cNvSpPr>
            <a:spLocks noChangeAspect="1" noChangeArrowheads="1"/>
          </p:cNvSpPr>
          <p:nvPr/>
        </p:nvSpPr>
        <p:spPr bwMode="auto">
          <a:xfrm>
            <a:off x="107504" y="476672"/>
            <a:ext cx="594866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Seat belts and Car Safety </a:t>
            </a:r>
            <a:endParaRPr lang="en-US" sz="3200" b="1" dirty="0">
              <a:ln/>
              <a:solidFill>
                <a:schemeClr val="accent4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979050" y="2314424"/>
            <a:ext cx="375811" cy="307851"/>
          </a:xfrm>
          <a:prstGeom prst="rightArrow">
            <a:avLst>
              <a:gd name="adj1" fmla="val 54620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220072" y="4486315"/>
            <a:ext cx="39604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tx2">
                    <a:lumMod val="50000"/>
                  </a:schemeClr>
                </a:solidFill>
              </a:rPr>
              <a:t>When parents are driving</a:t>
            </a:r>
          </a:p>
          <a:p>
            <a:pPr algn="ctr"/>
            <a:r>
              <a:rPr lang="en-GB" b="1" dirty="0" smtClean="0">
                <a:solidFill>
                  <a:schemeClr val="tx2">
                    <a:lumMod val="50000"/>
                  </a:schemeClr>
                </a:solidFill>
              </a:rPr>
              <a:t>PLEASE DO NOT</a:t>
            </a:r>
            <a:endParaRPr lang="en-GB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GB" dirty="0" smtClean="0">
                <a:solidFill>
                  <a:srgbClr val="2209D9"/>
                </a:solidFill>
              </a:rPr>
              <a:t>Have the music too loud</a:t>
            </a:r>
          </a:p>
          <a:p>
            <a:pPr algn="ctr"/>
            <a:endParaRPr lang="en-GB" sz="1600" dirty="0" smtClean="0">
              <a:solidFill>
                <a:srgbClr val="2209D9"/>
              </a:solidFill>
            </a:endParaRPr>
          </a:p>
          <a:p>
            <a:pPr algn="ctr"/>
            <a:r>
              <a:rPr lang="en-GB" dirty="0" smtClean="0">
                <a:solidFill>
                  <a:srgbClr val="2209D9"/>
                </a:solidFill>
              </a:rPr>
              <a:t>Distract the person who is driving </a:t>
            </a:r>
          </a:p>
          <a:p>
            <a:pPr algn="ctr"/>
            <a:endParaRPr lang="en-GB" sz="1600" dirty="0">
              <a:solidFill>
                <a:srgbClr val="2209D9"/>
              </a:solidFill>
            </a:endParaRPr>
          </a:p>
          <a:p>
            <a:pPr algn="ctr"/>
            <a:r>
              <a:rPr lang="en-GB" dirty="0" smtClean="0">
                <a:solidFill>
                  <a:srgbClr val="2209D9"/>
                </a:solidFill>
              </a:rPr>
              <a:t>Mess about in the car which could distract the driver</a:t>
            </a:r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98509"/>
            <a:ext cx="5019286" cy="19609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3776" y="5301924"/>
            <a:ext cx="37467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Make sure you have the right car seat for you !!!!</a:t>
            </a:r>
          </a:p>
        </p:txBody>
      </p:sp>
    </p:spTree>
    <p:extLst>
      <p:ext uri="{BB962C8B-B14F-4D97-AF65-F5344CB8AC3E}">
        <p14:creationId xmlns:p14="http://schemas.microsoft.com/office/powerpoint/2010/main" val="3803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99992" y="192385"/>
            <a:ext cx="266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Activity</a:t>
            </a:r>
          </a:p>
          <a:p>
            <a:pPr algn="ctr"/>
            <a:r>
              <a:rPr lang="en-US" sz="28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1</a:t>
            </a:r>
            <a:endParaRPr lang="en-GB" sz="2800" dirty="0"/>
          </a:p>
        </p:txBody>
      </p:sp>
      <p:pic>
        <p:nvPicPr>
          <p:cNvPr id="2050" name="Picture 3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724400" cy="66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2"/>
          <p:cNvSpPr/>
          <p:nvPr/>
        </p:nvSpPr>
        <p:spPr>
          <a:xfrm>
            <a:off x="5360304" y="1742440"/>
            <a:ext cx="3384376" cy="244827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5724128" y="2366411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</a:rPr>
              <a:t>Please feel free to colour in this picture or Create your own picture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2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751">
            <a:off x="6245245" y="4484367"/>
            <a:ext cx="1838085" cy="183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3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24544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Activity </a:t>
            </a:r>
            <a:r>
              <a:rPr lang="en-US" sz="32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2 - Word search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318" t="9477" r="28400" b="5235"/>
          <a:stretch/>
        </p:blipFill>
        <p:spPr>
          <a:xfrm>
            <a:off x="107504" y="1052736"/>
            <a:ext cx="6552728" cy="5707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340768"/>
            <a:ext cx="1222053" cy="1876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472918"/>
            <a:ext cx="2014589" cy="13123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637" y="4950771"/>
            <a:ext cx="1809180" cy="1809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48" y="6246970"/>
            <a:ext cx="1304392" cy="52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3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43808" y="260648"/>
            <a:ext cx="17923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Quiz</a:t>
            </a:r>
            <a:endParaRPr lang="en-GB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1336194"/>
            <a:ext cx="47525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1600" b="1" dirty="0" smtClean="0">
                <a:solidFill>
                  <a:srgbClr val="6600CC"/>
                </a:solidFill>
              </a:rPr>
              <a:t>When out at night what should you wear to be seen by traffic?</a:t>
            </a:r>
          </a:p>
          <a:p>
            <a:endParaRPr lang="en-GB" sz="1600" dirty="0" smtClean="0"/>
          </a:p>
          <a:p>
            <a:pPr marL="342900" indent="-342900">
              <a:buAutoNum type="alphaUcParenR"/>
            </a:pPr>
            <a:r>
              <a:rPr lang="en-GB" sz="1600" dirty="0" smtClean="0"/>
              <a:t>Reflective clothing </a:t>
            </a:r>
          </a:p>
          <a:p>
            <a:pPr marL="342900" indent="-342900">
              <a:buAutoNum type="alphaUcParenR"/>
            </a:pPr>
            <a:r>
              <a:rPr lang="en-GB" sz="1600" dirty="0" smtClean="0"/>
              <a:t>Dark clothes</a:t>
            </a:r>
          </a:p>
          <a:p>
            <a:pPr marL="342900" indent="-342900">
              <a:buAutoNum type="alphaUcParenR"/>
            </a:pPr>
            <a:r>
              <a:rPr lang="en-GB" sz="1600" dirty="0" smtClean="0"/>
              <a:t>The latest trend</a:t>
            </a:r>
          </a:p>
          <a:p>
            <a:pPr marL="342900" indent="-342900">
              <a:buAutoNum type="alphaUcParenR"/>
            </a:pPr>
            <a:r>
              <a:rPr lang="en-GB" sz="1600" dirty="0" smtClean="0"/>
              <a:t>A warm coat</a:t>
            </a:r>
          </a:p>
          <a:p>
            <a:pPr marL="342900" indent="-342900">
              <a:buAutoNum type="alphaUcParenR"/>
            </a:pPr>
            <a:endParaRPr lang="en-GB" sz="1600" dirty="0"/>
          </a:p>
          <a:p>
            <a:r>
              <a:rPr lang="en-GB" sz="1600" b="1" dirty="0" smtClean="0">
                <a:solidFill>
                  <a:srgbClr val="6600CC"/>
                </a:solidFill>
              </a:rPr>
              <a:t>2. What must you do before you cross the road?</a:t>
            </a:r>
          </a:p>
          <a:p>
            <a:endParaRPr lang="en-GB" sz="1600" dirty="0"/>
          </a:p>
          <a:p>
            <a:pPr marL="342900" indent="-342900">
              <a:buAutoNum type="alphaUcParenR"/>
            </a:pPr>
            <a:r>
              <a:rPr lang="en-GB" sz="1600" dirty="0" smtClean="0"/>
              <a:t>Run </a:t>
            </a:r>
          </a:p>
          <a:p>
            <a:pPr marL="342900" indent="-342900">
              <a:buAutoNum type="alphaUcParenR"/>
            </a:pPr>
            <a:r>
              <a:rPr lang="en-GB" sz="1600" dirty="0" smtClean="0"/>
              <a:t>Talk to friends </a:t>
            </a:r>
          </a:p>
          <a:p>
            <a:pPr marL="342900" indent="-342900">
              <a:buAutoNum type="alphaUcParenR"/>
            </a:pPr>
            <a:r>
              <a:rPr lang="en-GB" sz="1600" dirty="0" smtClean="0"/>
              <a:t>Keep looking and listening </a:t>
            </a:r>
          </a:p>
          <a:p>
            <a:pPr marL="342900" indent="-342900">
              <a:buAutoNum type="alphaUcParenR"/>
            </a:pPr>
            <a:r>
              <a:rPr lang="en-GB" sz="1600" dirty="0" smtClean="0"/>
              <a:t>Listen to music </a:t>
            </a:r>
          </a:p>
          <a:p>
            <a:pPr marL="342900" indent="-342900">
              <a:buAutoNum type="alphaUcParenR"/>
            </a:pPr>
            <a:endParaRPr lang="en-GB" sz="1600" dirty="0"/>
          </a:p>
          <a:p>
            <a:r>
              <a:rPr lang="en-GB" sz="1600" b="1" dirty="0" smtClean="0">
                <a:solidFill>
                  <a:srgbClr val="6600CC"/>
                </a:solidFill>
              </a:rPr>
              <a:t>3. When travelling in a car what must you always do?</a:t>
            </a:r>
          </a:p>
          <a:p>
            <a:endParaRPr lang="en-GB" sz="1600" dirty="0"/>
          </a:p>
          <a:p>
            <a:pPr marL="342900" indent="-342900">
              <a:buAutoNum type="alphaUcParenR"/>
            </a:pPr>
            <a:r>
              <a:rPr lang="en-GB" sz="1600" dirty="0" smtClean="0"/>
              <a:t>Have a travel sickness tablet </a:t>
            </a:r>
          </a:p>
          <a:p>
            <a:pPr marL="342900" indent="-342900">
              <a:buAutoNum type="alphaUcParenR"/>
            </a:pPr>
            <a:r>
              <a:rPr lang="en-GB" sz="1600" dirty="0" smtClean="0"/>
              <a:t>Fasten your seat belt</a:t>
            </a:r>
          </a:p>
          <a:p>
            <a:pPr marL="342900" indent="-342900">
              <a:buAutoNum type="alphaUcParenR"/>
            </a:pPr>
            <a:r>
              <a:rPr lang="en-GB" sz="1600" dirty="0" smtClean="0"/>
              <a:t>Listen to the radio</a:t>
            </a:r>
          </a:p>
          <a:p>
            <a:pPr marL="342900" indent="-342900">
              <a:buAutoNum type="alphaUcParenR"/>
            </a:pPr>
            <a:r>
              <a:rPr lang="en-GB" sz="1600" dirty="0" smtClean="0"/>
              <a:t>Look out of the window </a:t>
            </a:r>
          </a:p>
          <a:p>
            <a:endParaRPr lang="en-GB" sz="1200" dirty="0" smtClean="0"/>
          </a:p>
          <a:p>
            <a:endParaRPr lang="en-GB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4788024" y="1336194"/>
            <a:ext cx="435597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6600CC"/>
                </a:solidFill>
              </a:rPr>
              <a:t>4</a:t>
            </a:r>
            <a:r>
              <a:rPr lang="en-GB" sz="1600" b="1" dirty="0">
                <a:solidFill>
                  <a:srgbClr val="6600CC"/>
                </a:solidFill>
              </a:rPr>
              <a:t>. </a:t>
            </a:r>
            <a:r>
              <a:rPr lang="en-GB" sz="1600" b="1" dirty="0" smtClean="0">
                <a:solidFill>
                  <a:srgbClr val="6600CC"/>
                </a:solidFill>
              </a:rPr>
              <a:t>What should you wear when riding your bike?</a:t>
            </a:r>
            <a:endParaRPr lang="en-GB" sz="1600" b="1" dirty="0">
              <a:solidFill>
                <a:srgbClr val="6600CC"/>
              </a:solidFill>
            </a:endParaRPr>
          </a:p>
          <a:p>
            <a:endParaRPr lang="en-GB" sz="1600" dirty="0"/>
          </a:p>
          <a:p>
            <a:pPr marL="228600" indent="-228600">
              <a:buAutoNum type="alphaUcParenR"/>
            </a:pPr>
            <a:r>
              <a:rPr lang="en-GB" sz="1600" dirty="0" smtClean="0"/>
              <a:t>Bobble Hat </a:t>
            </a:r>
            <a:endParaRPr lang="en-GB" sz="1600" dirty="0"/>
          </a:p>
          <a:p>
            <a:pPr marL="228600" indent="-228600">
              <a:buAutoNum type="alphaUcParenR"/>
            </a:pPr>
            <a:r>
              <a:rPr lang="en-GB" sz="1600" dirty="0" smtClean="0"/>
              <a:t>Cap</a:t>
            </a:r>
            <a:endParaRPr lang="en-GB" sz="1600" dirty="0"/>
          </a:p>
          <a:p>
            <a:pPr marL="228600" indent="-228600">
              <a:buAutoNum type="alphaUcParenR"/>
            </a:pPr>
            <a:r>
              <a:rPr lang="en-GB" sz="1600" dirty="0" smtClean="0"/>
              <a:t>Dark Clothes</a:t>
            </a:r>
            <a:endParaRPr lang="en-GB" sz="1600" dirty="0"/>
          </a:p>
          <a:p>
            <a:pPr marL="228600" indent="-228600">
              <a:buAutoNum type="alphaUcParenR"/>
            </a:pPr>
            <a:r>
              <a:rPr lang="en-GB" sz="1600" dirty="0" smtClean="0"/>
              <a:t>Bike Helmet </a:t>
            </a:r>
            <a:endParaRPr lang="en-GB" sz="1600" dirty="0"/>
          </a:p>
          <a:p>
            <a:pPr marL="228600" indent="-228600">
              <a:buAutoNum type="alphaUcParenR"/>
            </a:pPr>
            <a:endParaRPr lang="en-GB" sz="1600" dirty="0" smtClean="0"/>
          </a:p>
          <a:p>
            <a:pPr marL="228600" indent="-228600">
              <a:buAutoNum type="alphaUcParenR"/>
            </a:pPr>
            <a:endParaRPr lang="en-GB" sz="1600" dirty="0"/>
          </a:p>
          <a:p>
            <a:r>
              <a:rPr lang="en-GB" sz="1600" b="1" dirty="0">
                <a:solidFill>
                  <a:srgbClr val="6600CC"/>
                </a:solidFill>
              </a:rPr>
              <a:t>5. When is it safe to cross at a </a:t>
            </a:r>
            <a:r>
              <a:rPr lang="en-GB" sz="1600" b="1" dirty="0" smtClean="0">
                <a:solidFill>
                  <a:srgbClr val="6600CC"/>
                </a:solidFill>
              </a:rPr>
              <a:t>zebra crossing</a:t>
            </a:r>
            <a:r>
              <a:rPr lang="en-GB" sz="1600" b="1" dirty="0">
                <a:solidFill>
                  <a:srgbClr val="6600CC"/>
                </a:solidFill>
              </a:rPr>
              <a:t>?</a:t>
            </a:r>
          </a:p>
          <a:p>
            <a:endParaRPr lang="en-GB" sz="1600" dirty="0"/>
          </a:p>
          <a:p>
            <a:pPr marL="228600" indent="-228600">
              <a:buAutoNum type="alphaUcParenR"/>
            </a:pPr>
            <a:r>
              <a:rPr lang="en-GB" sz="1600" dirty="0"/>
              <a:t>When the traffic on both sides has slowed down</a:t>
            </a:r>
          </a:p>
          <a:p>
            <a:pPr marL="228600" indent="-228600">
              <a:buAutoNum type="alphaUcParenR"/>
            </a:pPr>
            <a:r>
              <a:rPr lang="en-GB" sz="1600" dirty="0"/>
              <a:t>When the traffic on one side has stopped </a:t>
            </a:r>
          </a:p>
          <a:p>
            <a:pPr marL="228600" indent="-228600">
              <a:buAutoNum type="alphaUcParenR"/>
            </a:pPr>
            <a:r>
              <a:rPr lang="en-GB" sz="1600" dirty="0"/>
              <a:t>When the traffic on one side has slowed down</a:t>
            </a:r>
          </a:p>
          <a:p>
            <a:pPr marL="228600" indent="-228600">
              <a:buAutoNum type="alphaUcParenR"/>
            </a:pPr>
            <a:r>
              <a:rPr lang="en-GB" sz="1600" dirty="0"/>
              <a:t>When the traffic on both sides has stopped </a:t>
            </a:r>
          </a:p>
          <a:p>
            <a:endParaRPr lang="en-GB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6047420"/>
            <a:ext cx="1979712" cy="79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3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4931</TotalTime>
  <Words>533</Words>
  <Application>Microsoft Office PowerPoint</Application>
  <PresentationFormat>On-screen Show (4:3)</PresentationFormat>
  <Paragraphs>105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If it is your Birthday this week Happy Birthday  </vt:lpstr>
      <vt:lpstr>PowerPoint Presentation</vt:lpstr>
      <vt:lpstr>PowerPoint Presentation</vt:lpstr>
    </vt:vector>
  </TitlesOfParts>
  <Company>Cheshire Constabulary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 Gregory</dc:creator>
  <cp:lastModifiedBy>Karen Watson</cp:lastModifiedBy>
  <cp:revision>322</cp:revision>
  <dcterms:created xsi:type="dcterms:W3CDTF">2015-02-05T14:15:12Z</dcterms:created>
  <dcterms:modified xsi:type="dcterms:W3CDTF">2021-02-21T14:09:11Z</dcterms:modified>
  <cp:contentStatus/>
</cp:coreProperties>
</file>