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Default Extension="jpg" ContentType="image/jpeg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sldIdLst>
    <p:sldId id="257" r:id="rId2"/>
    <p:sldId id="266" r:id="rId3"/>
    <p:sldId id="259" r:id="rId4"/>
    <p:sldId id="274" r:id="rId5"/>
    <p:sldId id="258" r:id="rId6"/>
    <p:sldId id="277" r:id="rId7"/>
    <p:sldId id="273" r:id="rId8"/>
    <p:sldId id="265" r:id="rId9"/>
    <p:sldId id="278" r:id="rId10"/>
    <p:sldId id="279" r:id="rId11"/>
    <p:sldId id="268" r:id="rId12"/>
    <p:sldId id="261" r:id="rId1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209D9"/>
    <a:srgbClr val="6600CC"/>
    <a:srgbClr val="00CC99"/>
    <a:srgbClr val="FFCC66"/>
    <a:srgbClr val="D60093"/>
    <a:srgbClr val="3366FF"/>
    <a:srgbClr val="CC0000"/>
    <a:srgbClr val="003E1C"/>
    <a:srgbClr val="B2B2B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018" autoAdjust="0"/>
    <p:restoredTop sz="93689" autoAdjust="0"/>
  </p:normalViewPr>
  <p:slideViewPr>
    <p:cSldViewPr>
      <p:cViewPr varScale="1">
        <p:scale>
          <a:sx n="60" d="100"/>
          <a:sy n="60" d="100"/>
        </p:scale>
        <p:origin x="404" y="4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918E06A-98BC-461D-8EC4-E099B90C7DF2}" type="datetimeFigureOut">
              <a:rPr lang="en-GB" smtClean="0"/>
              <a:t>21/02/2021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279EACC-FC96-470C-83BC-83B0E2A4B6A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656986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279EACC-FC96-470C-83BC-83B0E2A4B6A9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9065834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148A0C-5545-4FC6-8260-43FCC71C66DC}" type="datetimeFigureOut">
              <a:rPr lang="en-US" smtClean="0"/>
              <a:t>2/21/2021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5FA634-1616-4FC1-80DA-900724ED22C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31808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148A0C-5545-4FC6-8260-43FCC71C66DC}" type="datetimeFigureOut">
              <a:rPr lang="en-US" smtClean="0"/>
              <a:t>2/21/2021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65FA634-1616-4FC1-80DA-900724ED22C5}" type="slidenum">
              <a:rPr lang="en-US" smtClean="0"/>
              <a:t>‹#›</a:t>
            </a:fld>
            <a:endParaRPr lang="en-US"/>
          </a:p>
        </p:txBody>
      </p:sp>
      <p:pic>
        <p:nvPicPr>
          <p:cNvPr id="3" name="Picture 2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34659" y="44624"/>
            <a:ext cx="2817118" cy="12270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42029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29.png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o2.co.uk/help/nspcc/helpline" TargetMode="External"/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31.jpeg"/><Relationship Id="rId4" Type="http://schemas.openxmlformats.org/officeDocument/2006/relationships/hyperlink" Target="https://youngminds.org.uk/" TargetMode="Externa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2.jpg"/><Relationship Id="rId1" Type="http://schemas.openxmlformats.org/officeDocument/2006/relationships/slideLayout" Target="../slideLayouts/slideLayout1.xml"/><Relationship Id="rId6" Type="http://schemas.openxmlformats.org/officeDocument/2006/relationships/hyperlink" Target="http://www.cheshire.police.uk/" TargetMode="External"/><Relationship Id="rId5" Type="http://schemas.openxmlformats.org/officeDocument/2006/relationships/hyperlink" Target="http://www.twitter.com/CheshireSSYP" TargetMode="External"/><Relationship Id="rId4" Type="http://schemas.openxmlformats.org/officeDocument/2006/relationships/hyperlink" Target="http://www.facebook.com/cheshirepolice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png"/><Relationship Id="rId4" Type="http://schemas.openxmlformats.org/officeDocument/2006/relationships/image" Target="../media/image9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gif"/><Relationship Id="rId3" Type="http://schemas.openxmlformats.org/officeDocument/2006/relationships/image" Target="../media/image10.jpg"/><Relationship Id="rId7" Type="http://schemas.openxmlformats.org/officeDocument/2006/relationships/image" Target="../media/image14.gi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.jpeg"/><Relationship Id="rId5" Type="http://schemas.openxmlformats.org/officeDocument/2006/relationships/image" Target="../media/image12.png"/><Relationship Id="rId4" Type="http://schemas.openxmlformats.org/officeDocument/2006/relationships/image" Target="../media/image11.jpeg"/><Relationship Id="rId9" Type="http://schemas.openxmlformats.org/officeDocument/2006/relationships/image" Target="../media/image16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9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23.jpg"/><Relationship Id="rId7" Type="http://schemas.microsoft.com/office/2007/relationships/hdphoto" Target="../media/hdphoto3.wdp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5.png"/><Relationship Id="rId5" Type="http://schemas.microsoft.com/office/2007/relationships/hdphoto" Target="../media/hdphoto2.wdp"/><Relationship Id="rId4" Type="http://schemas.openxmlformats.org/officeDocument/2006/relationships/image" Target="../media/image24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07504" y="1268759"/>
            <a:ext cx="8691902" cy="135421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en-US" sz="5400" b="1" cap="none" spc="0" dirty="0" smtClean="0">
                <a:ln/>
                <a:solidFill>
                  <a:schemeClr val="accent4"/>
                </a:solidFill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</a:effectLst>
                <a:latin typeface="Comic Sans MS" panose="030F0702030302020204" pitchFamily="66" charset="0"/>
              </a:rPr>
              <a:t>Whilst You’re </a:t>
            </a:r>
            <a:r>
              <a:rPr lang="en-US" sz="5400" b="1" dirty="0">
                <a:ln/>
                <a:solidFill>
                  <a:schemeClr val="accent4"/>
                </a:solidFill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</a:effectLst>
                <a:latin typeface="Comic Sans MS" panose="030F0702030302020204" pitchFamily="66" charset="0"/>
              </a:rPr>
              <a:t>A</a:t>
            </a:r>
            <a:r>
              <a:rPr lang="en-US" sz="5400" b="1" cap="none" spc="0" dirty="0" smtClean="0">
                <a:ln/>
                <a:solidFill>
                  <a:schemeClr val="accent4"/>
                </a:solidFill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</a:effectLst>
                <a:latin typeface="Comic Sans MS" panose="030F0702030302020204" pitchFamily="66" charset="0"/>
              </a:rPr>
              <a:t>t Home</a:t>
            </a:r>
          </a:p>
          <a:p>
            <a:pPr algn="ctr"/>
            <a:r>
              <a:rPr lang="en-US" sz="2800" b="1" dirty="0" smtClean="0">
                <a:ln/>
                <a:solidFill>
                  <a:schemeClr val="accent4"/>
                </a:solidFill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</a:effectLst>
                <a:latin typeface="Comic Sans MS" panose="030F0702030302020204" pitchFamily="66" charset="0"/>
              </a:rPr>
              <a:t>We are going to stay in touch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339752" y="5949280"/>
            <a:ext cx="448776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ln/>
                <a:solidFill>
                  <a:schemeClr val="accent4"/>
                </a:solidFill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</a:effectLst>
                <a:latin typeface="Comic Sans MS" panose="030F0702030302020204" pitchFamily="66" charset="0"/>
              </a:rPr>
              <a:t>23nd </a:t>
            </a:r>
            <a:r>
              <a:rPr lang="en-US" sz="2800" b="1" dirty="0">
                <a:ln/>
                <a:solidFill>
                  <a:schemeClr val="accent4"/>
                </a:solidFill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</a:effectLst>
                <a:latin typeface="Comic Sans MS" panose="030F0702030302020204" pitchFamily="66" charset="0"/>
              </a:rPr>
              <a:t>February </a:t>
            </a:r>
            <a:r>
              <a:rPr lang="en-US" sz="2800" b="1" dirty="0" smtClean="0">
                <a:ln/>
                <a:solidFill>
                  <a:schemeClr val="accent4"/>
                </a:solidFill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</a:effectLst>
                <a:latin typeface="Comic Sans MS" panose="030F0702030302020204" pitchFamily="66" charset="0"/>
              </a:rPr>
              <a:t>2021</a:t>
            </a:r>
            <a:endParaRPr lang="en-GB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9672" y="2708920"/>
            <a:ext cx="5536977" cy="31055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67040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192516"/>
            <a:ext cx="9144000" cy="5665484"/>
          </a:xfrm>
          <a:prstGeom prst="rect">
            <a:avLst/>
          </a:prstGeom>
        </p:spPr>
      </p:pic>
      <p:sp>
        <p:nvSpPr>
          <p:cNvPr id="4" name="Title 1"/>
          <p:cNvSpPr>
            <a:spLocks noGrp="1"/>
          </p:cNvSpPr>
          <p:nvPr>
            <p:ph type="ctrTitle"/>
          </p:nvPr>
        </p:nvSpPr>
        <p:spPr>
          <a:solidFill>
            <a:schemeClr val="accent5">
              <a:lumMod val="20000"/>
              <a:lumOff val="80000"/>
              <a:alpha val="54000"/>
            </a:schemeClr>
          </a:solidFill>
        </p:spPr>
        <p:txBody>
          <a:bodyPr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r>
              <a:rPr lang="en-GB" sz="2000" dirty="0" smtClean="0">
                <a:solidFill>
                  <a:schemeClr val="accent5">
                    <a:lumMod val="50000"/>
                  </a:schemeClr>
                </a:solidFill>
              </a:rPr>
              <a:t>If it is your Birthday this week</a:t>
            </a:r>
            <a:r>
              <a:rPr lang="en-GB" dirty="0" smtClean="0"/>
              <a:t/>
            </a:r>
            <a:br>
              <a:rPr lang="en-GB" dirty="0" smtClean="0"/>
            </a:br>
            <a:r>
              <a:rPr lang="en-GB" sz="7200" b="1" dirty="0" smtClean="0">
                <a:ln w="12700" cmpd="sng">
                  <a:solidFill>
                    <a:schemeClr val="accent4"/>
                  </a:solidFill>
                  <a:prstDash val="solid"/>
                </a:ln>
                <a:solidFill>
                  <a:srgbClr val="FF0000"/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Happy</a:t>
            </a:r>
            <a:r>
              <a:rPr lang="en-GB" sz="7200" b="1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en-GB" sz="7200" b="1" dirty="0" smtClean="0">
                <a:ln w="12700" cmpd="sng">
                  <a:solidFill>
                    <a:schemeClr val="accent4"/>
                  </a:solidFill>
                  <a:prstDash val="solid"/>
                </a:ln>
                <a:solidFill>
                  <a:srgbClr val="FF0000"/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Birthday</a:t>
            </a:r>
            <a:r>
              <a:rPr lang="en-GB" dirty="0" smtClean="0"/>
              <a:t/>
            </a:r>
            <a:br>
              <a:rPr lang="en-GB" dirty="0" smtClean="0"/>
            </a:br>
            <a:r>
              <a:rPr lang="en-GB" dirty="0" smtClean="0"/>
              <a:t/>
            </a:r>
            <a:br>
              <a:rPr lang="en-GB" dirty="0" smtClean="0"/>
            </a:br>
            <a:endParaRPr lang="en-GB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183" y="0"/>
            <a:ext cx="2458601" cy="3936524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20272" y="4802504"/>
            <a:ext cx="2016224" cy="2047908"/>
          </a:xfrm>
          <a:prstGeom prst="rect">
            <a:avLst/>
          </a:prstGeom>
        </p:spPr>
      </p:pic>
      <p:pic>
        <p:nvPicPr>
          <p:cNvPr id="7" name="video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3347864" y="3717032"/>
            <a:ext cx="2289177" cy="2243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96257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51520" y="260648"/>
            <a:ext cx="51125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600" b="1" dirty="0" smtClean="0">
                <a:solidFill>
                  <a:srgbClr val="3366FF"/>
                </a:solidFill>
              </a:rPr>
              <a:t>Useful Links and Services</a:t>
            </a:r>
            <a:endParaRPr lang="en-GB" sz="3600" b="1" dirty="0">
              <a:solidFill>
                <a:srgbClr val="3366FF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987824" y="1129970"/>
            <a:ext cx="1296144" cy="2232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 dirty="0"/>
          </a:p>
        </p:txBody>
      </p:sp>
      <p:sp>
        <p:nvSpPr>
          <p:cNvPr id="11" name="TextBox 10"/>
          <p:cNvSpPr txBox="1"/>
          <p:nvPr/>
        </p:nvSpPr>
        <p:spPr>
          <a:xfrm>
            <a:off x="251520" y="260648"/>
            <a:ext cx="51125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600" b="1" dirty="0" smtClean="0">
                <a:solidFill>
                  <a:srgbClr val="3366FF"/>
                </a:solidFill>
              </a:rPr>
              <a:t>Useful Links and Services</a:t>
            </a:r>
            <a:endParaRPr lang="en-GB" sz="3600" b="1" dirty="0">
              <a:solidFill>
                <a:srgbClr val="3366FF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2987824" y="1129970"/>
            <a:ext cx="1296144" cy="2232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 dirty="0"/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1206023"/>
            <a:ext cx="8676455" cy="5348037"/>
          </a:xfrm>
          <a:prstGeom prst="rect">
            <a:avLst/>
          </a:prstGeom>
        </p:spPr>
      </p:pic>
      <p:sp>
        <p:nvSpPr>
          <p:cNvPr id="19" name="TextBox 18"/>
          <p:cNvSpPr txBox="1"/>
          <p:nvPr/>
        </p:nvSpPr>
        <p:spPr>
          <a:xfrm>
            <a:off x="395536" y="4030611"/>
            <a:ext cx="165618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Your local</a:t>
            </a:r>
          </a:p>
          <a:p>
            <a:r>
              <a:rPr lang="en-GB" dirty="0" smtClean="0"/>
              <a:t>Doctors surgery </a:t>
            </a:r>
            <a:endParaRPr lang="en-GB" dirty="0"/>
          </a:p>
        </p:txBody>
      </p:sp>
      <p:sp>
        <p:nvSpPr>
          <p:cNvPr id="20" name="Rectangle 19"/>
          <p:cNvSpPr/>
          <p:nvPr/>
        </p:nvSpPr>
        <p:spPr>
          <a:xfrm>
            <a:off x="7308927" y="5907729"/>
            <a:ext cx="173504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i-FI" b="1" dirty="0">
                <a:solidFill>
                  <a:srgbClr val="3333FF"/>
                </a:solidFill>
              </a:rPr>
              <a:t>NSPCC Helpline</a:t>
            </a:r>
            <a:r>
              <a:rPr lang="fi-FI" dirty="0"/>
              <a:t> </a:t>
            </a:r>
          </a:p>
          <a:p>
            <a:r>
              <a:rPr lang="fi-FI" dirty="0"/>
              <a:t>0808 800 5000</a:t>
            </a:r>
            <a:endParaRPr lang="en-GB" dirty="0"/>
          </a:p>
        </p:txBody>
      </p:sp>
      <p:sp>
        <p:nvSpPr>
          <p:cNvPr id="21" name="Rectangle 20"/>
          <p:cNvSpPr/>
          <p:nvPr/>
        </p:nvSpPr>
        <p:spPr>
          <a:xfrm>
            <a:off x="4761838" y="1165432"/>
            <a:ext cx="421083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u="sng" dirty="0">
                <a:hlinkClick r:id="rId3"/>
              </a:rPr>
              <a:t>https://www.o2.co.uk/help/nspcc/helpline</a:t>
            </a:r>
            <a:endParaRPr lang="en-GB" dirty="0"/>
          </a:p>
        </p:txBody>
      </p:sp>
      <p:sp>
        <p:nvSpPr>
          <p:cNvPr id="22" name="TextBox 21"/>
          <p:cNvSpPr txBox="1"/>
          <p:nvPr/>
        </p:nvSpPr>
        <p:spPr>
          <a:xfrm>
            <a:off x="451394" y="5705712"/>
            <a:ext cx="183250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>
                <a:solidFill>
                  <a:srgbClr val="D60093"/>
                </a:solidFill>
              </a:rPr>
              <a:t>Well-being</a:t>
            </a:r>
          </a:p>
          <a:p>
            <a:r>
              <a:rPr lang="en-GB" dirty="0" smtClean="0">
                <a:solidFill>
                  <a:srgbClr val="D60093"/>
                </a:solidFill>
              </a:rPr>
              <a:t>officer in School</a:t>
            </a:r>
            <a:endParaRPr lang="en-GB" dirty="0">
              <a:solidFill>
                <a:srgbClr val="D60093"/>
              </a:solidFill>
            </a:endParaRPr>
          </a:p>
        </p:txBody>
      </p:sp>
      <p:pic>
        <p:nvPicPr>
          <p:cNvPr id="23" name="Picture 22" descr="Young Minds">
            <a:hlinkClick r:id="rId4"/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38101" y="4353777"/>
            <a:ext cx="1408040" cy="431129"/>
          </a:xfrm>
          <a:prstGeom prst="rect">
            <a:avLst/>
          </a:prstGeom>
          <a:noFill/>
          <a:ln>
            <a:noFill/>
          </a:ln>
        </p:spPr>
      </p:pic>
      <p:pic>
        <p:nvPicPr>
          <p:cNvPr id="24" name="Picture 2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060077" y="6554060"/>
            <a:ext cx="1059340" cy="294170"/>
          </a:xfrm>
          <a:prstGeom prst="rect">
            <a:avLst/>
          </a:prstGeom>
        </p:spPr>
      </p:pic>
      <p:sp>
        <p:nvSpPr>
          <p:cNvPr id="25" name="TextBox 24"/>
          <p:cNvSpPr txBox="1"/>
          <p:nvPr/>
        </p:nvSpPr>
        <p:spPr>
          <a:xfrm>
            <a:off x="7112224" y="3292752"/>
            <a:ext cx="10801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 smtClean="0">
                <a:solidFill>
                  <a:srgbClr val="00B050"/>
                </a:solidFill>
              </a:rPr>
              <a:t>NHS 111</a:t>
            </a:r>
            <a:endParaRPr lang="en-GB" b="1" dirty="0">
              <a:solidFill>
                <a:srgbClr val="00B050"/>
              </a:solidFill>
            </a:endParaRPr>
          </a:p>
        </p:txBody>
      </p:sp>
      <p:sp>
        <p:nvSpPr>
          <p:cNvPr id="26" name="Rectangle 25"/>
          <p:cNvSpPr/>
          <p:nvPr/>
        </p:nvSpPr>
        <p:spPr>
          <a:xfrm>
            <a:off x="187555" y="1165432"/>
            <a:ext cx="2412776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000" b="1" dirty="0" smtClean="0">
                <a:solidFill>
                  <a:srgbClr val="767676"/>
                </a:solidFill>
              </a:rPr>
              <a:t>Childline</a:t>
            </a:r>
            <a:endParaRPr lang="en-GB" sz="1000" b="1" dirty="0">
              <a:solidFill>
                <a:srgbClr val="767676"/>
              </a:solidFill>
            </a:endParaRPr>
          </a:p>
          <a:p>
            <a:pPr>
              <a:buFont typeface="+mj-lt"/>
              <a:buAutoNum type="arabicPeriod"/>
            </a:pPr>
            <a:r>
              <a:rPr lang="en-GB" sz="1000" i="1" dirty="0">
                <a:solidFill>
                  <a:schemeClr val="accent6">
                    <a:lumMod val="75000"/>
                  </a:schemeClr>
                </a:solidFill>
              </a:rPr>
              <a:t>https://www.</a:t>
            </a:r>
            <a:r>
              <a:rPr lang="en-GB" sz="1000" b="1" i="1" dirty="0">
                <a:solidFill>
                  <a:schemeClr val="accent6">
                    <a:lumMod val="75000"/>
                  </a:schemeClr>
                </a:solidFill>
              </a:rPr>
              <a:t>childline</a:t>
            </a:r>
            <a:r>
              <a:rPr lang="en-GB" sz="1000" i="1" dirty="0">
                <a:solidFill>
                  <a:schemeClr val="accent6">
                    <a:lumMod val="75000"/>
                  </a:schemeClr>
                </a:solidFill>
              </a:rPr>
              <a:t>.org.uk</a:t>
            </a:r>
            <a:endParaRPr lang="en-GB" sz="1000" dirty="0">
              <a:solidFill>
                <a:schemeClr val="accent6">
                  <a:lumMod val="75000"/>
                </a:schemeClr>
              </a:solidFill>
            </a:endParaRPr>
          </a:p>
          <a:p>
            <a:pPr>
              <a:buFont typeface="+mj-lt"/>
              <a:buAutoNum type="arabicPeriod"/>
            </a:pPr>
            <a:r>
              <a:rPr lang="en-GB" sz="1000" dirty="0">
                <a:solidFill>
                  <a:schemeClr val="accent6">
                    <a:lumMod val="75000"/>
                  </a:schemeClr>
                </a:solidFill>
              </a:rPr>
              <a:t>Get help and advice about a wide range of issues, call us on 0800 1111, talk to a counsellor online, send </a:t>
            </a:r>
            <a:r>
              <a:rPr lang="en-GB" sz="1000" b="1" dirty="0">
                <a:solidFill>
                  <a:schemeClr val="accent6">
                    <a:lumMod val="75000"/>
                  </a:schemeClr>
                </a:solidFill>
              </a:rPr>
              <a:t>Childline</a:t>
            </a:r>
            <a:r>
              <a:rPr lang="en-GB" sz="1000" dirty="0">
                <a:solidFill>
                  <a:schemeClr val="accent6">
                    <a:lumMod val="75000"/>
                  </a:schemeClr>
                </a:solidFill>
              </a:rPr>
              <a:t> an email or post on the message boards</a:t>
            </a:r>
          </a:p>
        </p:txBody>
      </p:sp>
    </p:spTree>
    <p:extLst>
      <p:ext uri="{BB962C8B-B14F-4D97-AF65-F5344CB8AC3E}">
        <p14:creationId xmlns:p14="http://schemas.microsoft.com/office/powerpoint/2010/main" val="16464405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107504" y="461251"/>
            <a:ext cx="7132188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5400" b="1" dirty="0" smtClean="0">
                <a:ln/>
                <a:solidFill>
                  <a:schemeClr val="accent4"/>
                </a:solidFill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</a:effectLst>
                <a:latin typeface="Comic Sans MS" panose="030F0702030302020204" pitchFamily="66" charset="0"/>
              </a:rPr>
              <a:t>Until next Time</a:t>
            </a:r>
          </a:p>
          <a:p>
            <a:pPr algn="ctr"/>
            <a:r>
              <a:rPr lang="en-US" sz="5400" b="1" dirty="0" smtClean="0">
                <a:ln/>
                <a:solidFill>
                  <a:schemeClr val="accent4"/>
                </a:solidFill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</a:effectLst>
                <a:latin typeface="Comic Sans MS" panose="030F0702030302020204" pitchFamily="66" charset="0"/>
              </a:rPr>
              <a:t>2nd March 2021</a:t>
            </a:r>
            <a:endParaRPr lang="en-US" sz="3600" b="1" dirty="0">
              <a:ln/>
              <a:solidFill>
                <a:schemeClr val="accent4"/>
              </a:solidFill>
              <a:effectLst>
                <a:glow rad="228600">
                  <a:schemeClr val="accent1">
                    <a:satMod val="175000"/>
                    <a:alpha val="40000"/>
                  </a:schemeClr>
                </a:glow>
              </a:effectLst>
              <a:latin typeface="Comic Sans MS" panose="030F0702030302020204" pitchFamily="66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82526" y="3068847"/>
            <a:ext cx="8100391" cy="21852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 smtClean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Keep </a:t>
            </a:r>
            <a:r>
              <a:rPr lang="en-GB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w</a:t>
            </a:r>
            <a:r>
              <a:rPr lang="en-GB" dirty="0" smtClean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ashing your hands, remember Hands, Face and Space.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>
              <a:solidFill>
                <a:schemeClr val="accent4">
                  <a:lumMod val="50000"/>
                </a:schemeClr>
              </a:solidFill>
              <a:latin typeface="Comic Sans MS" panose="030F0702030302020204" pitchFamily="66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 smtClean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Keep safe when out and about especially in cars</a:t>
            </a:r>
          </a:p>
          <a:p>
            <a:endParaRPr lang="en-GB" dirty="0">
              <a:solidFill>
                <a:schemeClr val="accent4">
                  <a:lumMod val="50000"/>
                </a:schemeClr>
              </a:solidFill>
              <a:latin typeface="Comic Sans MS" panose="030F0702030302020204" pitchFamily="66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 smtClean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Keep positive by reminding yourself, You are an </a:t>
            </a:r>
            <a:r>
              <a:rPr lang="en-GB" sz="2800" dirty="0" smtClean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Amazing Child</a:t>
            </a:r>
            <a:r>
              <a:rPr lang="en-GB" dirty="0" smtClean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.</a:t>
            </a:r>
          </a:p>
          <a:p>
            <a:pPr algn="ctr"/>
            <a:r>
              <a:rPr lang="en-GB" dirty="0" smtClean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           </a:t>
            </a:r>
            <a:endParaRPr lang="en-GB" sz="2400" dirty="0" smtClean="0">
              <a:solidFill>
                <a:srgbClr val="7030A0"/>
              </a:solidFill>
              <a:latin typeface="Comic Sans MS" panose="030F0702030302020204" pitchFamily="66" charset="0"/>
            </a:endParaRPr>
          </a:p>
          <a:p>
            <a:endParaRPr lang="en-GB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99732" y="1769889"/>
            <a:ext cx="981646" cy="981646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46678" y="5848373"/>
            <a:ext cx="2555775" cy="958646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140459" y="5733256"/>
            <a:ext cx="302433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u="sng" dirty="0">
                <a:hlinkClick r:id="rId4"/>
              </a:rPr>
              <a:t>Cheshire Police on </a:t>
            </a:r>
            <a:r>
              <a:rPr lang="en-US" u="sng" dirty="0" smtClean="0">
                <a:hlinkClick r:id="rId4"/>
              </a:rPr>
              <a:t>Facebook</a:t>
            </a:r>
            <a:endParaRPr lang="en-US" u="sng" dirty="0" smtClean="0"/>
          </a:p>
          <a:p>
            <a:r>
              <a:rPr lang="en-US" u="sng" dirty="0" smtClean="0">
                <a:hlinkClick r:id="rId5"/>
              </a:rPr>
              <a:t>@CheshireSSYP </a:t>
            </a:r>
            <a:r>
              <a:rPr lang="en-US" u="sng" dirty="0">
                <a:hlinkClick r:id="rId5"/>
              </a:rPr>
              <a:t>on </a:t>
            </a:r>
            <a:r>
              <a:rPr lang="en-US" u="sng" dirty="0" smtClean="0">
                <a:hlinkClick r:id="rId5"/>
              </a:rPr>
              <a:t>Twitter</a:t>
            </a:r>
            <a:endParaRPr lang="en-US" u="sng" dirty="0" smtClean="0"/>
          </a:p>
          <a:p>
            <a:r>
              <a:rPr lang="en-GB" u="sng" dirty="0" smtClean="0">
                <a:hlinkClick r:id="rId6"/>
              </a:rPr>
              <a:t>www.cheshire.police.uk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597761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GB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1322221"/>
            <a:ext cx="8748464" cy="52031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58466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486243" y="1165764"/>
            <a:ext cx="7762061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4000" b="1" dirty="0" smtClean="0">
                <a:ln/>
                <a:solidFill>
                  <a:schemeClr val="accent4"/>
                </a:solidFill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</a:effectLst>
                <a:latin typeface="Comic Sans MS" panose="030F0702030302020204" pitchFamily="66" charset="0"/>
              </a:rPr>
              <a:t>Positive Message of the Week</a:t>
            </a:r>
            <a:endParaRPr lang="en-US" sz="4000" b="1" dirty="0">
              <a:ln/>
              <a:solidFill>
                <a:schemeClr val="accent4"/>
              </a:solidFill>
              <a:effectLst>
                <a:glow rad="228600">
                  <a:schemeClr val="accent1">
                    <a:satMod val="175000"/>
                    <a:alpha val="40000"/>
                  </a:schemeClr>
                </a:glow>
              </a:effectLst>
              <a:latin typeface="Comic Sans MS" panose="030F0702030302020204" pitchFamily="66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275856" y="6597352"/>
            <a:ext cx="2182836" cy="14401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GB" dirty="0"/>
          </a:p>
        </p:txBody>
      </p:sp>
      <p:sp>
        <p:nvSpPr>
          <p:cNvPr id="4" name="TextBox 3"/>
          <p:cNvSpPr txBox="1"/>
          <p:nvPr/>
        </p:nvSpPr>
        <p:spPr>
          <a:xfrm>
            <a:off x="472638" y="2348880"/>
            <a:ext cx="8352928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 smtClean="0">
                <a:latin typeface="Comic Sans MS" panose="030F0702030302020204" pitchFamily="66" charset="0"/>
              </a:rPr>
              <a:t>Hi everyone, we hope you have all had a great week off for half term, and worked on staying positive, even though you may be missing your school friends.</a:t>
            </a:r>
          </a:p>
          <a:p>
            <a:pPr algn="ctr"/>
            <a:endParaRPr lang="en-GB" dirty="0">
              <a:latin typeface="Comic Sans MS" panose="030F0702030302020204" pitchFamily="66" charset="0"/>
            </a:endParaRPr>
          </a:p>
          <a:p>
            <a:pPr algn="ctr"/>
            <a:r>
              <a:rPr lang="en-GB" dirty="0" smtClean="0">
                <a:latin typeface="Comic Sans MS" panose="030F0702030302020204" pitchFamily="66" charset="0"/>
              </a:rPr>
              <a:t>This week we are going to be looking at Road Safety which is really important to keep you safe.</a:t>
            </a:r>
          </a:p>
          <a:p>
            <a:pPr algn="ctr"/>
            <a:endParaRPr lang="en-GB" dirty="0">
              <a:latin typeface="Comic Sans MS" panose="030F0702030302020204" pitchFamily="66" charset="0"/>
            </a:endParaRPr>
          </a:p>
          <a:p>
            <a:pPr algn="ctr"/>
            <a:r>
              <a:rPr lang="en-GB" dirty="0" smtClean="0">
                <a:latin typeface="Comic Sans MS" panose="030F0702030302020204" pitchFamily="66" charset="0"/>
              </a:rPr>
              <a:t>There will be a few activities to get involved with too.</a:t>
            </a:r>
          </a:p>
          <a:p>
            <a:endParaRPr lang="en-GB" dirty="0">
              <a:latin typeface="Comic Sans MS" panose="030F0702030302020204" pitchFamily="66" charset="0"/>
            </a:endParaRPr>
          </a:p>
          <a:p>
            <a:pPr algn="ctr"/>
            <a:r>
              <a:rPr lang="en-GB" dirty="0" smtClean="0">
                <a:latin typeface="Comic Sans MS" panose="030F0702030302020204" pitchFamily="66" charset="0"/>
              </a:rPr>
              <a:t>If </a:t>
            </a:r>
            <a:r>
              <a:rPr lang="en-GB" dirty="0">
                <a:latin typeface="Comic Sans MS" panose="030F0702030302020204" pitchFamily="66" charset="0"/>
              </a:rPr>
              <a:t>you </a:t>
            </a:r>
            <a:r>
              <a:rPr lang="en-GB" dirty="0" smtClean="0">
                <a:latin typeface="Comic Sans MS" panose="030F0702030302020204" pitchFamily="66" charset="0"/>
              </a:rPr>
              <a:t>are </a:t>
            </a:r>
            <a:r>
              <a:rPr lang="en-GB" dirty="0">
                <a:latin typeface="Comic Sans MS" panose="030F0702030302020204" pitchFamily="66" charset="0"/>
              </a:rPr>
              <a:t>worried about anything please remember to </a:t>
            </a:r>
            <a:r>
              <a:rPr lang="en-GB" dirty="0" smtClean="0">
                <a:latin typeface="Comic Sans MS" panose="030F0702030302020204" pitchFamily="66" charset="0"/>
              </a:rPr>
              <a:t>talk</a:t>
            </a:r>
          </a:p>
          <a:p>
            <a:pPr algn="ctr"/>
            <a:r>
              <a:rPr lang="en-GB" dirty="0" smtClean="0">
                <a:latin typeface="Comic Sans MS" panose="030F0702030302020204" pitchFamily="66" charset="0"/>
              </a:rPr>
              <a:t>to </a:t>
            </a:r>
            <a:r>
              <a:rPr lang="en-GB" dirty="0">
                <a:latin typeface="Comic Sans MS" panose="030F0702030302020204" pitchFamily="66" charset="0"/>
              </a:rPr>
              <a:t>someone you </a:t>
            </a:r>
            <a:r>
              <a:rPr lang="en-GB" dirty="0" smtClean="0">
                <a:latin typeface="Comic Sans MS" panose="030F0702030302020204" pitchFamily="66" charset="0"/>
              </a:rPr>
              <a:t>trust. Have a good week everyone. </a:t>
            </a:r>
            <a:endParaRPr lang="en-GB" dirty="0" smtClean="0"/>
          </a:p>
          <a:p>
            <a:endParaRPr lang="en-GB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5685614"/>
            <a:ext cx="1800200" cy="101242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92280" y="5656940"/>
            <a:ext cx="1800200" cy="10124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2683627"/>
      </p:ext>
    </p:extLst>
  </p:cSld>
  <p:clrMapOvr>
    <a:masterClrMapping/>
  </p:clrMapOvr>
  <p:timing>
    <p:tnLst>
      <p:par>
        <p:cTn id="1" dur="indefinite" restart="never" nodeType="tmRoot">
          <p:childTnLst>
            <p:par>
              <p:cTn id="2"/>
            </p:par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AutoShape 12" descr="Pound Sign Shaped Stress Ball"/>
          <p:cNvSpPr>
            <a:spLocks noChangeAspect="1" noChangeArrowheads="1"/>
          </p:cNvSpPr>
          <p:nvPr/>
        </p:nvSpPr>
        <p:spPr bwMode="auto">
          <a:xfrm>
            <a:off x="74611" y="116632"/>
            <a:ext cx="5948660" cy="1714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ctr"/>
            <a:endParaRPr lang="en-US" sz="2400" b="1" dirty="0" smtClean="0">
              <a:ln/>
              <a:solidFill>
                <a:schemeClr val="accent4"/>
              </a:solidFill>
              <a:effectLst>
                <a:glow rad="228600">
                  <a:schemeClr val="accent1">
                    <a:satMod val="175000"/>
                    <a:alpha val="40000"/>
                  </a:schemeClr>
                </a:glow>
              </a:effectLst>
              <a:latin typeface="Comic Sans MS" panose="030F0702030302020204" pitchFamily="66" charset="0"/>
            </a:endParaRPr>
          </a:p>
          <a:p>
            <a:pPr algn="ctr"/>
            <a:r>
              <a:rPr lang="en-US" sz="3200" b="1" dirty="0" smtClean="0">
                <a:ln/>
                <a:solidFill>
                  <a:schemeClr val="accent4"/>
                </a:solidFill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</a:effectLst>
                <a:latin typeface="Comic Sans MS" panose="030F0702030302020204" pitchFamily="66" charset="0"/>
              </a:rPr>
              <a:t>Introduction to Road Safety </a:t>
            </a:r>
            <a:endParaRPr lang="en-US" sz="3200" b="1" dirty="0">
              <a:ln/>
              <a:solidFill>
                <a:schemeClr val="accent4"/>
              </a:solidFill>
              <a:effectLst>
                <a:glow rad="228600">
                  <a:schemeClr val="accent1">
                    <a:satMod val="175000"/>
                    <a:alpha val="40000"/>
                  </a:schemeClr>
                </a:glow>
              </a:effectLst>
              <a:latin typeface="Comic Sans MS" panose="030F0702030302020204" pitchFamily="66" charset="0"/>
            </a:endParaRPr>
          </a:p>
        </p:txBody>
      </p:sp>
      <p:pic>
        <p:nvPicPr>
          <p:cNvPr id="1026" name="Picture 3" descr="https://i.ytimg.com/vi/QmzlpicEvqM/maxresdefault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9588" y="1253620"/>
            <a:ext cx="2580204" cy="14512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10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73689" y="1855179"/>
            <a:ext cx="3066762" cy="3870178"/>
          </a:xfrm>
          <a:prstGeom prst="rect">
            <a:avLst/>
          </a:prstGeom>
        </p:spPr>
      </p:pic>
      <p:pic>
        <p:nvPicPr>
          <p:cNvPr id="1027" name="Picture 3" descr="See the source image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497" y="4310058"/>
            <a:ext cx="2246263" cy="24159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Flowchart: Preparation 1"/>
          <p:cNvSpPr/>
          <p:nvPr/>
        </p:nvSpPr>
        <p:spPr>
          <a:xfrm>
            <a:off x="2474795" y="1885975"/>
            <a:ext cx="3321341" cy="4057655"/>
          </a:xfrm>
          <a:prstGeom prst="flowChartPreparation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TextBox 5"/>
          <p:cNvSpPr txBox="1"/>
          <p:nvPr/>
        </p:nvSpPr>
        <p:spPr>
          <a:xfrm>
            <a:off x="2915816" y="2395681"/>
            <a:ext cx="2592288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dirty="0" smtClean="0"/>
              <a:t>Within the presentation we are going to be talking about a few different areas of Road Safety with a few activities such as:</a:t>
            </a:r>
          </a:p>
          <a:p>
            <a:endParaRPr lang="en-GB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dirty="0" smtClean="0"/>
              <a:t>Crossing the road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dirty="0" smtClean="0"/>
              <a:t>Seat belts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dirty="0" smtClean="0"/>
              <a:t>Parking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dirty="0" smtClean="0"/>
              <a:t>Quiz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dirty="0" smtClean="0"/>
              <a:t>Wordsearch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dirty="0" smtClean="0"/>
              <a:t>Colouring in sheet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1600" dirty="0"/>
          </a:p>
          <a:p>
            <a:endParaRPr lang="en-GB" sz="1600" dirty="0" smtClean="0"/>
          </a:p>
        </p:txBody>
      </p:sp>
      <p:sp>
        <p:nvSpPr>
          <p:cNvPr id="3" name="TextBox 2"/>
          <p:cNvSpPr txBox="1"/>
          <p:nvPr/>
        </p:nvSpPr>
        <p:spPr>
          <a:xfrm>
            <a:off x="182623" y="2634218"/>
            <a:ext cx="248116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dirty="0" smtClean="0">
                <a:solidFill>
                  <a:srgbClr val="FF0000"/>
                </a:solidFill>
              </a:rPr>
              <a:t>You could create your own safer road crossing poster.</a:t>
            </a:r>
            <a:endParaRPr lang="en-GB" sz="1600" dirty="0">
              <a:solidFill>
                <a:srgbClr val="FF0000"/>
              </a:solidFill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668344" y="6237311"/>
            <a:ext cx="1234796" cy="6188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7369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AutoShape 12" descr="Pound Sign Shaped Stress Ball"/>
          <p:cNvSpPr>
            <a:spLocks noChangeAspect="1" noChangeArrowheads="1"/>
          </p:cNvSpPr>
          <p:nvPr/>
        </p:nvSpPr>
        <p:spPr bwMode="auto">
          <a:xfrm>
            <a:off x="63500" y="-136525"/>
            <a:ext cx="5948660" cy="1714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ctr"/>
            <a:endParaRPr lang="en-US" sz="2400" b="1" dirty="0" smtClean="0">
              <a:ln/>
              <a:solidFill>
                <a:schemeClr val="accent4"/>
              </a:solidFill>
              <a:effectLst>
                <a:glow rad="228600">
                  <a:schemeClr val="accent1">
                    <a:satMod val="175000"/>
                    <a:alpha val="40000"/>
                  </a:schemeClr>
                </a:glow>
              </a:effectLst>
              <a:latin typeface="Comic Sans MS" panose="030F0702030302020204" pitchFamily="66" charset="0"/>
            </a:endParaRPr>
          </a:p>
          <a:p>
            <a:pPr algn="ctr"/>
            <a:r>
              <a:rPr lang="en-US" sz="3200" b="1" dirty="0" smtClean="0">
                <a:ln/>
                <a:solidFill>
                  <a:schemeClr val="accent4"/>
                </a:solidFill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</a:effectLst>
                <a:latin typeface="Comic Sans MS" panose="030F0702030302020204" pitchFamily="66" charset="0"/>
              </a:rPr>
              <a:t>Different types of crossings </a:t>
            </a:r>
            <a:endParaRPr lang="en-US" sz="3200" b="1" dirty="0">
              <a:ln/>
              <a:solidFill>
                <a:schemeClr val="accent4"/>
              </a:solidFill>
              <a:effectLst>
                <a:glow rad="228600">
                  <a:schemeClr val="accent1">
                    <a:satMod val="175000"/>
                    <a:alpha val="40000"/>
                  </a:schemeClr>
                </a:glow>
              </a:effectLst>
              <a:latin typeface="Comic Sans MS" panose="030F0702030302020204" pitchFamily="66" charset="0"/>
            </a:endParaRPr>
          </a:p>
        </p:txBody>
      </p:sp>
      <p:sp>
        <p:nvSpPr>
          <p:cNvPr id="16" name="AutoShape 2" descr="Image result for Cyberbullying Clip Art Coloring Sheet"/>
          <p:cNvSpPr>
            <a:spLocks noChangeAspect="1" noChangeArrowheads="1"/>
          </p:cNvSpPr>
          <p:nvPr/>
        </p:nvSpPr>
        <p:spPr bwMode="auto">
          <a:xfrm>
            <a:off x="2619616" y="2132856"/>
            <a:ext cx="1924050" cy="19335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pic>
        <p:nvPicPr>
          <p:cNvPr id="11" name="Picture 10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6488" r="1752"/>
          <a:stretch/>
        </p:blipFill>
        <p:spPr>
          <a:xfrm>
            <a:off x="99336" y="1041118"/>
            <a:ext cx="2520280" cy="2016224"/>
          </a:xfrm>
          <a:prstGeom prst="rect">
            <a:avLst/>
          </a:prstGeom>
        </p:spPr>
      </p:pic>
      <p:pic>
        <p:nvPicPr>
          <p:cNvPr id="12" name="Picture 11"/>
          <p:cNvPicPr/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493"/>
          <a:stretch/>
        </p:blipFill>
        <p:spPr>
          <a:xfrm>
            <a:off x="3193765" y="925852"/>
            <a:ext cx="2520280" cy="2016224"/>
          </a:xfrm>
          <a:prstGeom prst="rect">
            <a:avLst/>
          </a:prstGeom>
        </p:spPr>
      </p:pic>
      <p:pic>
        <p:nvPicPr>
          <p:cNvPr id="13" name="Picture 12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25685" y="1163369"/>
            <a:ext cx="2520280" cy="2016224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431963" y="3147780"/>
            <a:ext cx="20800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i="1" dirty="0" smtClean="0"/>
              <a:t>School Crossing </a:t>
            </a:r>
            <a:endParaRPr lang="en-GB" i="1" dirty="0"/>
          </a:p>
        </p:txBody>
      </p:sp>
      <p:sp>
        <p:nvSpPr>
          <p:cNvPr id="10" name="TextBox 9"/>
          <p:cNvSpPr txBox="1"/>
          <p:nvPr/>
        </p:nvSpPr>
        <p:spPr>
          <a:xfrm>
            <a:off x="3671046" y="2955057"/>
            <a:ext cx="20162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i="1" dirty="0" smtClean="0"/>
              <a:t>Zebra Crossing </a:t>
            </a:r>
            <a:endParaRPr lang="en-GB" i="1" dirty="0"/>
          </a:p>
        </p:txBody>
      </p:sp>
      <p:sp>
        <p:nvSpPr>
          <p:cNvPr id="14" name="TextBox 13"/>
          <p:cNvSpPr txBox="1"/>
          <p:nvPr/>
        </p:nvSpPr>
        <p:spPr>
          <a:xfrm>
            <a:off x="6557733" y="3208606"/>
            <a:ext cx="20882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i="1" dirty="0" smtClean="0"/>
              <a:t>Pelican Crossing </a:t>
            </a:r>
            <a:endParaRPr lang="en-GB" i="1" dirty="0"/>
          </a:p>
        </p:txBody>
      </p:sp>
      <p:sp>
        <p:nvSpPr>
          <p:cNvPr id="2" name="7-Point Star 1"/>
          <p:cNvSpPr/>
          <p:nvPr/>
        </p:nvSpPr>
        <p:spPr>
          <a:xfrm>
            <a:off x="1331640" y="3654457"/>
            <a:ext cx="5976664" cy="3097213"/>
          </a:xfrm>
          <a:prstGeom prst="star7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Rectangle 7"/>
          <p:cNvSpPr/>
          <p:nvPr/>
        </p:nvSpPr>
        <p:spPr>
          <a:xfrm>
            <a:off x="2033972" y="4509716"/>
            <a:ext cx="4572000" cy="1477328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spcAft>
                <a:spcPts val="0"/>
              </a:spcAft>
            </a:pPr>
            <a:r>
              <a:rPr lang="en-GB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There are lots of different types of crossings. </a:t>
            </a:r>
            <a:endParaRPr lang="en-GB" sz="12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>
              <a:spcAft>
                <a:spcPts val="0"/>
              </a:spcAft>
            </a:pPr>
            <a:r>
              <a:rPr lang="en-GB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Here are three that you will probably see all the time.</a:t>
            </a:r>
            <a:endParaRPr lang="en-GB" sz="12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>
              <a:spcAft>
                <a:spcPts val="0"/>
              </a:spcAft>
            </a:pPr>
            <a:r>
              <a:rPr lang="en-GB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Always remember to hold an adults hand when you cross the road.</a:t>
            </a:r>
            <a:endParaRPr lang="en-GB" sz="1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35228" y="3715283"/>
            <a:ext cx="1530654" cy="134088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428" y="5742660"/>
            <a:ext cx="1537833" cy="1028651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77906" y="5742661"/>
            <a:ext cx="1507208" cy="1009010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3493" y="3741361"/>
            <a:ext cx="1515123" cy="13408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34764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0" r="43700" b="30243"/>
          <a:stretch/>
        </p:blipFill>
        <p:spPr>
          <a:xfrm>
            <a:off x="140971" y="1160370"/>
            <a:ext cx="4888398" cy="3564774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875" t="18298" r="388" b="33460"/>
          <a:stretch/>
        </p:blipFill>
        <p:spPr>
          <a:xfrm>
            <a:off x="5220072" y="1268761"/>
            <a:ext cx="3816424" cy="3217554"/>
          </a:xfrm>
          <a:prstGeom prst="rect">
            <a:avLst/>
          </a:prstGeom>
        </p:spPr>
      </p:pic>
      <p:sp>
        <p:nvSpPr>
          <p:cNvPr id="12" name="AutoShape 12" descr="Pound Sign Shaped Stress Ball"/>
          <p:cNvSpPr>
            <a:spLocks noChangeAspect="1" noChangeArrowheads="1"/>
          </p:cNvSpPr>
          <p:nvPr/>
        </p:nvSpPr>
        <p:spPr bwMode="auto">
          <a:xfrm>
            <a:off x="107504" y="476672"/>
            <a:ext cx="5948660" cy="1714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ctr"/>
            <a:r>
              <a:rPr lang="en-US" sz="3200" b="1" dirty="0" smtClean="0">
                <a:ln/>
                <a:solidFill>
                  <a:schemeClr val="accent4"/>
                </a:solidFill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</a:effectLst>
                <a:latin typeface="Comic Sans MS" panose="030F0702030302020204" pitchFamily="66" charset="0"/>
              </a:rPr>
              <a:t>Seat belts and Car Safety </a:t>
            </a:r>
            <a:endParaRPr lang="en-US" sz="3200" b="1" dirty="0">
              <a:ln/>
              <a:solidFill>
                <a:schemeClr val="accent4"/>
              </a:solidFill>
              <a:effectLst>
                <a:glow rad="228600">
                  <a:schemeClr val="accent1">
                    <a:satMod val="175000"/>
                    <a:alpha val="40000"/>
                  </a:schemeClr>
                </a:glow>
              </a:effectLst>
              <a:latin typeface="Comic Sans MS" panose="030F0702030302020204" pitchFamily="66" charset="0"/>
            </a:endParaRPr>
          </a:p>
        </p:txBody>
      </p:sp>
      <p:sp>
        <p:nvSpPr>
          <p:cNvPr id="4" name="Right Arrow 3"/>
          <p:cNvSpPr/>
          <p:nvPr/>
        </p:nvSpPr>
        <p:spPr>
          <a:xfrm>
            <a:off x="4979050" y="2314424"/>
            <a:ext cx="375811" cy="307851"/>
          </a:xfrm>
          <a:prstGeom prst="rightArrow">
            <a:avLst>
              <a:gd name="adj1" fmla="val 54620"/>
              <a:gd name="adj2" fmla="val 50000"/>
            </a:avLst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TextBox 4"/>
          <p:cNvSpPr txBox="1"/>
          <p:nvPr/>
        </p:nvSpPr>
        <p:spPr>
          <a:xfrm>
            <a:off x="5220072" y="4486315"/>
            <a:ext cx="3960440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 dirty="0" smtClean="0">
                <a:solidFill>
                  <a:schemeClr val="tx2">
                    <a:lumMod val="50000"/>
                  </a:schemeClr>
                </a:solidFill>
              </a:rPr>
              <a:t>When parents are driving</a:t>
            </a:r>
          </a:p>
          <a:p>
            <a:pPr algn="ctr"/>
            <a:r>
              <a:rPr lang="en-GB" b="1" dirty="0" smtClean="0">
                <a:solidFill>
                  <a:schemeClr val="tx2">
                    <a:lumMod val="50000"/>
                  </a:schemeClr>
                </a:solidFill>
              </a:rPr>
              <a:t>PLEASE DO NOT</a:t>
            </a:r>
            <a:endParaRPr lang="en-GB" b="1" dirty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pPr algn="ctr"/>
            <a:r>
              <a:rPr lang="en-GB" dirty="0" smtClean="0">
                <a:solidFill>
                  <a:srgbClr val="2209D9"/>
                </a:solidFill>
              </a:rPr>
              <a:t>Have the music too loud</a:t>
            </a:r>
          </a:p>
          <a:p>
            <a:pPr algn="ctr"/>
            <a:endParaRPr lang="en-GB" sz="1600" dirty="0" smtClean="0">
              <a:solidFill>
                <a:srgbClr val="2209D9"/>
              </a:solidFill>
            </a:endParaRPr>
          </a:p>
          <a:p>
            <a:pPr algn="ctr"/>
            <a:r>
              <a:rPr lang="en-GB" dirty="0" smtClean="0">
                <a:solidFill>
                  <a:srgbClr val="2209D9"/>
                </a:solidFill>
              </a:rPr>
              <a:t>Distract the person who is driving </a:t>
            </a:r>
          </a:p>
          <a:p>
            <a:pPr algn="ctr"/>
            <a:endParaRPr lang="en-GB" sz="1600" dirty="0">
              <a:solidFill>
                <a:srgbClr val="2209D9"/>
              </a:solidFill>
            </a:endParaRPr>
          </a:p>
          <a:p>
            <a:pPr algn="ctr"/>
            <a:r>
              <a:rPr lang="en-GB" dirty="0" smtClean="0">
                <a:solidFill>
                  <a:srgbClr val="2209D9"/>
                </a:solidFill>
              </a:rPr>
              <a:t>Mess about in the car which could distract the driver</a:t>
            </a:r>
          </a:p>
          <a:p>
            <a:endParaRPr lang="en-GB" dirty="0"/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4798509"/>
            <a:ext cx="5019286" cy="1960939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743776" y="5301924"/>
            <a:ext cx="3746741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2800" i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Make sure you have the right car seat for you !!!!</a:t>
            </a:r>
          </a:p>
        </p:txBody>
      </p:sp>
    </p:spTree>
    <p:extLst>
      <p:ext uri="{BB962C8B-B14F-4D97-AF65-F5344CB8AC3E}">
        <p14:creationId xmlns:p14="http://schemas.microsoft.com/office/powerpoint/2010/main" val="380322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4499992" y="192385"/>
            <a:ext cx="266429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smtClean="0">
                <a:ln/>
                <a:solidFill>
                  <a:schemeClr val="accent4"/>
                </a:solidFill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</a:effectLst>
                <a:latin typeface="Comic Sans MS" panose="030F0702030302020204" pitchFamily="66" charset="0"/>
              </a:rPr>
              <a:t>Activity</a:t>
            </a:r>
          </a:p>
          <a:p>
            <a:pPr algn="ctr"/>
            <a:r>
              <a:rPr lang="en-US" sz="2800" b="1" dirty="0" smtClean="0">
                <a:ln/>
                <a:solidFill>
                  <a:schemeClr val="accent4"/>
                </a:solidFill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</a:effectLst>
                <a:latin typeface="Comic Sans MS" panose="030F0702030302020204" pitchFamily="66" charset="0"/>
              </a:rPr>
              <a:t> 1</a:t>
            </a:r>
            <a:endParaRPr lang="en-GB" sz="2800" dirty="0"/>
          </a:p>
        </p:txBody>
      </p:sp>
      <p:pic>
        <p:nvPicPr>
          <p:cNvPr id="2050" name="Picture 3" descr="See the source imag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16632"/>
            <a:ext cx="4724400" cy="6610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Cloud 2"/>
          <p:cNvSpPr/>
          <p:nvPr/>
        </p:nvSpPr>
        <p:spPr>
          <a:xfrm>
            <a:off x="5360304" y="1742440"/>
            <a:ext cx="3384376" cy="2448272"/>
          </a:xfrm>
          <a:prstGeom prst="cloud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extBox 1"/>
          <p:cNvSpPr txBox="1"/>
          <p:nvPr/>
        </p:nvSpPr>
        <p:spPr>
          <a:xfrm>
            <a:off x="5724128" y="2366411"/>
            <a:ext cx="25922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 smtClean="0">
                <a:solidFill>
                  <a:schemeClr val="accent2">
                    <a:lumMod val="75000"/>
                  </a:schemeClr>
                </a:solidFill>
              </a:rPr>
              <a:t>Please feel free to colour in this picture or Create your own picture</a:t>
            </a:r>
            <a:endParaRPr lang="en-GB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2241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820751">
            <a:off x="6245245" y="4484367"/>
            <a:ext cx="1838085" cy="18380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70303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-324544" y="332656"/>
            <a:ext cx="72008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 b="1" dirty="0">
                <a:ln/>
                <a:solidFill>
                  <a:schemeClr val="accent4"/>
                </a:solidFill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</a:effectLst>
                <a:latin typeface="Comic Sans MS" panose="030F0702030302020204" pitchFamily="66" charset="0"/>
              </a:rPr>
              <a:t>Activity </a:t>
            </a:r>
            <a:r>
              <a:rPr lang="en-US" sz="3200" b="1" dirty="0" smtClean="0">
                <a:ln/>
                <a:solidFill>
                  <a:schemeClr val="accent4"/>
                </a:solidFill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</a:effectLst>
                <a:latin typeface="Comic Sans MS" panose="030F0702030302020204" pitchFamily="66" charset="0"/>
              </a:rPr>
              <a:t>2 - Word search</a:t>
            </a:r>
            <a:endParaRPr lang="en-GB" sz="32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l="6318" t="9477" r="28400" b="5235"/>
          <a:stretch/>
        </p:blipFill>
        <p:spPr>
          <a:xfrm>
            <a:off x="107504" y="1052736"/>
            <a:ext cx="6552728" cy="570721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48264" y="1340768"/>
            <a:ext cx="1222053" cy="187696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04248" y="3472918"/>
            <a:ext cx="2014589" cy="1312361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70637" y="4950771"/>
            <a:ext cx="1809180" cy="180918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7248" y="6246970"/>
            <a:ext cx="1304392" cy="5231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45336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843808" y="260648"/>
            <a:ext cx="179236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5400" b="1" dirty="0" smtClean="0">
                <a:ln/>
                <a:solidFill>
                  <a:schemeClr val="accent4"/>
                </a:solidFill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</a:effectLst>
                <a:latin typeface="Comic Sans MS" panose="030F0702030302020204" pitchFamily="66" charset="0"/>
              </a:rPr>
              <a:t>Quiz</a:t>
            </a:r>
            <a:endParaRPr lang="en-GB" sz="5400" dirty="0"/>
          </a:p>
        </p:txBody>
      </p:sp>
      <p:sp>
        <p:nvSpPr>
          <p:cNvPr id="5" name="TextBox 4"/>
          <p:cNvSpPr txBox="1"/>
          <p:nvPr/>
        </p:nvSpPr>
        <p:spPr>
          <a:xfrm>
            <a:off x="179512" y="1336194"/>
            <a:ext cx="4752528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r>
              <a:rPr lang="en-GB" sz="1600" b="1" dirty="0" smtClean="0">
                <a:solidFill>
                  <a:srgbClr val="6600CC"/>
                </a:solidFill>
              </a:rPr>
              <a:t>When out at night what should you wear to be seen by traffic?</a:t>
            </a:r>
          </a:p>
          <a:p>
            <a:endParaRPr lang="en-GB" sz="1600" dirty="0" smtClean="0"/>
          </a:p>
          <a:p>
            <a:pPr marL="342900" indent="-342900">
              <a:buAutoNum type="alphaUcParenR"/>
            </a:pPr>
            <a:r>
              <a:rPr lang="en-GB" sz="1600" dirty="0" smtClean="0"/>
              <a:t>Reflective clothing </a:t>
            </a:r>
          </a:p>
          <a:p>
            <a:pPr marL="342900" indent="-342900">
              <a:buAutoNum type="alphaUcParenR"/>
            </a:pPr>
            <a:r>
              <a:rPr lang="en-GB" sz="1600" dirty="0" smtClean="0"/>
              <a:t>Dark clothes</a:t>
            </a:r>
          </a:p>
          <a:p>
            <a:pPr marL="342900" indent="-342900">
              <a:buAutoNum type="alphaUcParenR"/>
            </a:pPr>
            <a:r>
              <a:rPr lang="en-GB" sz="1600" dirty="0" smtClean="0"/>
              <a:t>The latest trend</a:t>
            </a:r>
          </a:p>
          <a:p>
            <a:pPr marL="342900" indent="-342900">
              <a:buAutoNum type="alphaUcParenR"/>
            </a:pPr>
            <a:r>
              <a:rPr lang="en-GB" sz="1600" dirty="0" smtClean="0"/>
              <a:t>A warm coat</a:t>
            </a:r>
          </a:p>
          <a:p>
            <a:pPr marL="342900" indent="-342900">
              <a:buAutoNum type="alphaUcParenR"/>
            </a:pPr>
            <a:endParaRPr lang="en-GB" sz="1600" dirty="0"/>
          </a:p>
          <a:p>
            <a:r>
              <a:rPr lang="en-GB" sz="1600" b="1" dirty="0" smtClean="0">
                <a:solidFill>
                  <a:srgbClr val="6600CC"/>
                </a:solidFill>
              </a:rPr>
              <a:t>2. What must you do before you cross the road?</a:t>
            </a:r>
          </a:p>
          <a:p>
            <a:endParaRPr lang="en-GB" sz="1600" dirty="0"/>
          </a:p>
          <a:p>
            <a:pPr marL="342900" indent="-342900">
              <a:buAutoNum type="alphaUcParenR"/>
            </a:pPr>
            <a:r>
              <a:rPr lang="en-GB" sz="1600" dirty="0" smtClean="0"/>
              <a:t>Run </a:t>
            </a:r>
          </a:p>
          <a:p>
            <a:pPr marL="342900" indent="-342900">
              <a:buAutoNum type="alphaUcParenR"/>
            </a:pPr>
            <a:r>
              <a:rPr lang="en-GB" sz="1600" dirty="0" smtClean="0"/>
              <a:t>Talk to friends </a:t>
            </a:r>
          </a:p>
          <a:p>
            <a:pPr marL="342900" indent="-342900">
              <a:buAutoNum type="alphaUcParenR"/>
            </a:pPr>
            <a:r>
              <a:rPr lang="en-GB" sz="1600" dirty="0" smtClean="0"/>
              <a:t>Keep looking and listening </a:t>
            </a:r>
          </a:p>
          <a:p>
            <a:pPr marL="342900" indent="-342900">
              <a:buAutoNum type="alphaUcParenR"/>
            </a:pPr>
            <a:r>
              <a:rPr lang="en-GB" sz="1600" dirty="0" smtClean="0"/>
              <a:t>Listen to music </a:t>
            </a:r>
          </a:p>
          <a:p>
            <a:pPr marL="342900" indent="-342900">
              <a:buAutoNum type="alphaUcParenR"/>
            </a:pPr>
            <a:endParaRPr lang="en-GB" sz="1600" dirty="0"/>
          </a:p>
          <a:p>
            <a:r>
              <a:rPr lang="en-GB" sz="1600" b="1" dirty="0" smtClean="0">
                <a:solidFill>
                  <a:srgbClr val="6600CC"/>
                </a:solidFill>
              </a:rPr>
              <a:t>3. When travelling in a car what must you always do?</a:t>
            </a:r>
          </a:p>
          <a:p>
            <a:endParaRPr lang="en-GB" sz="1600" dirty="0"/>
          </a:p>
          <a:p>
            <a:pPr marL="342900" indent="-342900">
              <a:buAutoNum type="alphaUcParenR"/>
            </a:pPr>
            <a:r>
              <a:rPr lang="en-GB" sz="1600" dirty="0" smtClean="0"/>
              <a:t>Have a travel sickness tablet </a:t>
            </a:r>
          </a:p>
          <a:p>
            <a:pPr marL="342900" indent="-342900">
              <a:buAutoNum type="alphaUcParenR"/>
            </a:pPr>
            <a:r>
              <a:rPr lang="en-GB" sz="1600" dirty="0" smtClean="0"/>
              <a:t>Fasten your seat belt</a:t>
            </a:r>
          </a:p>
          <a:p>
            <a:pPr marL="342900" indent="-342900">
              <a:buAutoNum type="alphaUcParenR"/>
            </a:pPr>
            <a:r>
              <a:rPr lang="en-GB" sz="1600" dirty="0" smtClean="0"/>
              <a:t>Listen to the radio</a:t>
            </a:r>
          </a:p>
          <a:p>
            <a:pPr marL="342900" indent="-342900">
              <a:buAutoNum type="alphaUcParenR"/>
            </a:pPr>
            <a:r>
              <a:rPr lang="en-GB" sz="1600" dirty="0" smtClean="0"/>
              <a:t>Look out of the window </a:t>
            </a:r>
          </a:p>
          <a:p>
            <a:endParaRPr lang="en-GB" sz="1200" dirty="0" smtClean="0"/>
          </a:p>
          <a:p>
            <a:endParaRPr lang="en-GB" sz="1200" dirty="0"/>
          </a:p>
        </p:txBody>
      </p:sp>
      <p:sp>
        <p:nvSpPr>
          <p:cNvPr id="6" name="TextBox 5"/>
          <p:cNvSpPr txBox="1"/>
          <p:nvPr/>
        </p:nvSpPr>
        <p:spPr>
          <a:xfrm>
            <a:off x="4788024" y="1336194"/>
            <a:ext cx="4355976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>
                <a:solidFill>
                  <a:srgbClr val="6600CC"/>
                </a:solidFill>
              </a:rPr>
              <a:t>4</a:t>
            </a:r>
            <a:r>
              <a:rPr lang="en-GB" sz="1600" b="1" dirty="0">
                <a:solidFill>
                  <a:srgbClr val="6600CC"/>
                </a:solidFill>
              </a:rPr>
              <a:t>. </a:t>
            </a:r>
            <a:r>
              <a:rPr lang="en-GB" sz="1600" b="1" dirty="0" smtClean="0">
                <a:solidFill>
                  <a:srgbClr val="6600CC"/>
                </a:solidFill>
              </a:rPr>
              <a:t>What should you wear when riding your bike?</a:t>
            </a:r>
            <a:endParaRPr lang="en-GB" sz="1600" b="1" dirty="0">
              <a:solidFill>
                <a:srgbClr val="6600CC"/>
              </a:solidFill>
            </a:endParaRPr>
          </a:p>
          <a:p>
            <a:endParaRPr lang="en-GB" sz="1600" dirty="0"/>
          </a:p>
          <a:p>
            <a:pPr marL="228600" indent="-228600">
              <a:buAutoNum type="alphaUcParenR"/>
            </a:pPr>
            <a:r>
              <a:rPr lang="en-GB" sz="1600" dirty="0" smtClean="0"/>
              <a:t>Bobble Hat </a:t>
            </a:r>
            <a:endParaRPr lang="en-GB" sz="1600" dirty="0"/>
          </a:p>
          <a:p>
            <a:pPr marL="228600" indent="-228600">
              <a:buAutoNum type="alphaUcParenR"/>
            </a:pPr>
            <a:r>
              <a:rPr lang="en-GB" sz="1600" dirty="0" smtClean="0"/>
              <a:t>Cap</a:t>
            </a:r>
            <a:endParaRPr lang="en-GB" sz="1600" dirty="0"/>
          </a:p>
          <a:p>
            <a:pPr marL="228600" indent="-228600">
              <a:buAutoNum type="alphaUcParenR"/>
            </a:pPr>
            <a:r>
              <a:rPr lang="en-GB" sz="1600" dirty="0" smtClean="0"/>
              <a:t>Dark Clothes</a:t>
            </a:r>
            <a:endParaRPr lang="en-GB" sz="1600" dirty="0"/>
          </a:p>
          <a:p>
            <a:pPr marL="228600" indent="-228600">
              <a:buAutoNum type="alphaUcParenR"/>
            </a:pPr>
            <a:r>
              <a:rPr lang="en-GB" sz="1600" dirty="0" smtClean="0"/>
              <a:t>Bike Helmet </a:t>
            </a:r>
            <a:endParaRPr lang="en-GB" sz="1600" dirty="0"/>
          </a:p>
          <a:p>
            <a:pPr marL="228600" indent="-228600">
              <a:buAutoNum type="alphaUcParenR"/>
            </a:pPr>
            <a:endParaRPr lang="en-GB" sz="1600" dirty="0" smtClean="0"/>
          </a:p>
          <a:p>
            <a:pPr marL="228600" indent="-228600">
              <a:buAutoNum type="alphaUcParenR"/>
            </a:pPr>
            <a:endParaRPr lang="en-GB" sz="1600" dirty="0"/>
          </a:p>
          <a:p>
            <a:r>
              <a:rPr lang="en-GB" sz="1600" b="1" dirty="0">
                <a:solidFill>
                  <a:srgbClr val="6600CC"/>
                </a:solidFill>
              </a:rPr>
              <a:t>5. When is it safe to cross at a </a:t>
            </a:r>
            <a:r>
              <a:rPr lang="en-GB" sz="1600" b="1" dirty="0" smtClean="0">
                <a:solidFill>
                  <a:srgbClr val="6600CC"/>
                </a:solidFill>
              </a:rPr>
              <a:t>zebra crossing</a:t>
            </a:r>
            <a:r>
              <a:rPr lang="en-GB" sz="1600" b="1" dirty="0">
                <a:solidFill>
                  <a:srgbClr val="6600CC"/>
                </a:solidFill>
              </a:rPr>
              <a:t>?</a:t>
            </a:r>
          </a:p>
          <a:p>
            <a:endParaRPr lang="en-GB" sz="1600" dirty="0"/>
          </a:p>
          <a:p>
            <a:pPr marL="228600" indent="-228600">
              <a:buAutoNum type="alphaUcParenR"/>
            </a:pPr>
            <a:r>
              <a:rPr lang="en-GB" sz="1600" dirty="0"/>
              <a:t>When the traffic on both sides has slowed down</a:t>
            </a:r>
          </a:p>
          <a:p>
            <a:pPr marL="228600" indent="-228600">
              <a:buAutoNum type="alphaUcParenR"/>
            </a:pPr>
            <a:r>
              <a:rPr lang="en-GB" sz="1600" dirty="0"/>
              <a:t>When the traffic on one side has stopped </a:t>
            </a:r>
          </a:p>
          <a:p>
            <a:pPr marL="228600" indent="-228600">
              <a:buAutoNum type="alphaUcParenR"/>
            </a:pPr>
            <a:r>
              <a:rPr lang="en-GB" sz="1600" dirty="0"/>
              <a:t>When the traffic on one side has slowed down</a:t>
            </a:r>
          </a:p>
          <a:p>
            <a:pPr marL="228600" indent="-228600">
              <a:buAutoNum type="alphaUcParenR"/>
            </a:pPr>
            <a:r>
              <a:rPr lang="en-GB" sz="1600" dirty="0"/>
              <a:t>When the traffic on both sides has stopped </a:t>
            </a:r>
          </a:p>
          <a:p>
            <a:endParaRPr lang="en-GB" sz="1600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64288" y="6047420"/>
            <a:ext cx="1979712" cy="7939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34329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4931</TotalTime>
  <Words>533</Words>
  <Application>Microsoft Office PowerPoint</Application>
  <PresentationFormat>On-screen Show (4:3)</PresentationFormat>
  <Paragraphs>105</Paragraphs>
  <Slides>12</Slides>
  <Notes>1</Notes>
  <HiddenSlides>0</HiddenSlides>
  <MMClips>1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7" baseType="lpstr">
      <vt:lpstr>Arial</vt:lpstr>
      <vt:lpstr>Calibri</vt:lpstr>
      <vt:lpstr>Comic Sans MS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If it is your Birthday this week Happy Birthday  </vt:lpstr>
      <vt:lpstr>PowerPoint Presentation</vt:lpstr>
      <vt:lpstr>PowerPoint Presentation</vt:lpstr>
    </vt:vector>
  </TitlesOfParts>
  <Company>Cheshire Constabulary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Jane Gregory</dc:creator>
  <cp:lastModifiedBy>Karen Watson</cp:lastModifiedBy>
  <cp:revision>322</cp:revision>
  <dcterms:created xsi:type="dcterms:W3CDTF">2015-02-05T14:15:12Z</dcterms:created>
  <dcterms:modified xsi:type="dcterms:W3CDTF">2021-02-21T14:09:11Z</dcterms:modified>
  <cp:contentStatus/>
</cp:coreProperties>
</file>