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ms-powerpoint.slideshow.macroEnabled.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2.xml" ContentType="application/vnd.openxmlformats-officedocument.presentationml.slideLayou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4.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3"/>
    <p:sldMasterId id="2147483650" r:id="rId4"/>
    <p:sldMasterId id="2147483719" r:id="rId5"/>
    <p:sldMasterId id="2147483702" r:id="rId6"/>
    <p:sldMasterId id="2147483704" r:id="rId7"/>
  </p:sldMasterIdLst>
  <p:notesMasterIdLst>
    <p:notesMasterId r:id="rId34"/>
  </p:notesMasterIdLst>
  <p:sldIdLst>
    <p:sldId id="256" r:id="rId8"/>
    <p:sldId id="447" r:id="rId9"/>
    <p:sldId id="446" r:id="rId10"/>
    <p:sldId id="457" r:id="rId11"/>
    <p:sldId id="455" r:id="rId12"/>
    <p:sldId id="448" r:id="rId13"/>
    <p:sldId id="420" r:id="rId14"/>
    <p:sldId id="421" r:id="rId15"/>
    <p:sldId id="419" r:id="rId16"/>
    <p:sldId id="341" r:id="rId17"/>
    <p:sldId id="390" r:id="rId18"/>
    <p:sldId id="459" r:id="rId19"/>
    <p:sldId id="339" r:id="rId20"/>
    <p:sldId id="337" r:id="rId21"/>
    <p:sldId id="433" r:id="rId22"/>
    <p:sldId id="434" r:id="rId23"/>
    <p:sldId id="413" r:id="rId24"/>
    <p:sldId id="380" r:id="rId25"/>
    <p:sldId id="442" r:id="rId26"/>
    <p:sldId id="460" r:id="rId27"/>
    <p:sldId id="440" r:id="rId28"/>
    <p:sldId id="461" r:id="rId29"/>
    <p:sldId id="432" r:id="rId30"/>
    <p:sldId id="422" r:id="rId31"/>
    <p:sldId id="429" r:id="rId32"/>
    <p:sldId id="310" r:id="rId33"/>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7D39E8-12D0-4AC3-8892-4A8473895CA6}" v="3" dt="2021-11-04T13:28:38.1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55" autoAdjust="0"/>
    <p:restoredTop sz="94720"/>
  </p:normalViewPr>
  <p:slideViewPr>
    <p:cSldViewPr>
      <p:cViewPr>
        <p:scale>
          <a:sx n="62" d="100"/>
          <a:sy n="62" d="100"/>
        </p:scale>
        <p:origin x="488"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2.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specific resources for the Little </a:t>
            </a:r>
            <a:r>
              <a:rPr lang="en-US" dirty="0" err="1"/>
              <a:t>Wandle</a:t>
            </a:r>
            <a:r>
              <a:rPr lang="en-US" dirty="0"/>
              <a:t> </a:t>
            </a:r>
            <a:r>
              <a:rPr lang="en-US" dirty="0" err="1"/>
              <a:t>Programme</a:t>
            </a:r>
            <a:r>
              <a:rPr lang="en-US" dirty="0"/>
              <a:t> which the children will be very familiar with. Each sound that we teach to begin with has either a mnemonic (like the astronaut that you can see here) or a phrase like boing-boing for oi. This helps the children recognize and remember the graphemes.  Every time we teach a new sound, we also read words during the phonics lesson that contain that new sound so that the children practice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an example of what the children learn in Year 1</a:t>
            </a:r>
          </a:p>
          <a:p>
            <a:endParaRPr lang="en-US" dirty="0"/>
          </a:p>
          <a:p>
            <a:r>
              <a:rPr lang="en-US" dirty="0"/>
              <a:t>Children learn that there are graphemes that can have different sounds and sounds that can be made with different letters </a:t>
            </a:r>
          </a:p>
          <a:p>
            <a:endParaRPr lang="en-US" dirty="0"/>
          </a:p>
          <a:p>
            <a:r>
              <a:rPr lang="en-US" dirty="0"/>
              <a:t>Use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to see</a:t>
            </a:r>
          </a:p>
        </p:txBody>
      </p:sp>
    </p:spTree>
    <p:extLst>
      <p:ext uri="{BB962C8B-B14F-4D97-AF65-F5344CB8AC3E}">
        <p14:creationId xmlns:p14="http://schemas.microsoft.com/office/powerpoint/2010/main" val="4022871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assess your child every 6 weeks to check progress</a:t>
            </a:r>
          </a:p>
          <a:p>
            <a:r>
              <a:rPr lang="en-US" dirty="0"/>
              <a:t>Any child who needs extra support has daily Keep-up sessions planned for them </a:t>
            </a:r>
          </a:p>
        </p:txBody>
      </p:sp>
    </p:spTree>
    <p:extLst>
      <p:ext uri="{BB962C8B-B14F-4D97-AF65-F5344CB8AC3E}">
        <p14:creationId xmlns:p14="http://schemas.microsoft.com/office/powerpoint/2010/main" val="3699818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Celebrate child’s success at school, make time for reading at home </a:t>
            </a:r>
          </a:p>
        </p:txBody>
      </p:sp>
    </p:spTree>
    <p:extLst>
      <p:ext uri="{BB962C8B-B14F-4D97-AF65-F5344CB8AC3E}">
        <p14:creationId xmlns:p14="http://schemas.microsoft.com/office/powerpoint/2010/main" val="3269180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really important that you pronounce the sounds correctly at home if you are supporting your child. These videos are on the website for you to refer to and if you are unsure, please ask your child’s teacher.</a:t>
            </a:r>
          </a:p>
          <a:p>
            <a:r>
              <a:rPr lang="en-US" dirty="0"/>
              <a:t>Show the parents where to access them on the website and play them!!!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Designer – change image </a:t>
            </a:r>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cs typeface="Calibri"/>
              </a:rPr>
              <a:t>Content good – change images </a:t>
            </a:r>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Change image to one of ours </a:t>
            </a:r>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Just think about how many times you have already read things today. It really is </a:t>
            </a:r>
          </a:p>
          <a:p>
            <a:r>
              <a:rPr lang="en-US" dirty="0"/>
              <a:t>a vital skill.</a:t>
            </a:r>
          </a:p>
          <a:p>
            <a:endParaRPr lang="en-US" dirty="0"/>
          </a:p>
          <a:p>
            <a:r>
              <a:rPr lang="en-US" dirty="0"/>
              <a:t>Designer note – add food packet, </a:t>
            </a:r>
            <a:r>
              <a:rPr lang="en-US" dirty="0" err="1"/>
              <a:t>facebook</a:t>
            </a:r>
            <a:r>
              <a:rPr lang="en-US" dirty="0"/>
              <a:t> posts, texts, bill, newsletter from school </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Designer – add huge grapheme card visual/s</a:t>
            </a:r>
          </a:p>
        </p:txBody>
      </p:sp>
    </p:spTree>
    <p:extLst>
      <p:ext uri="{BB962C8B-B14F-4D97-AF65-F5344CB8AC3E}">
        <p14:creationId xmlns:p14="http://schemas.microsoft.com/office/powerpoint/2010/main" val="2322206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sounds complicated but it really isn’t!</a:t>
            </a:r>
          </a:p>
          <a:p>
            <a:endParaRPr lang="en-US" dirty="0"/>
          </a:p>
          <a:p>
            <a:r>
              <a:rPr lang="en-US" dirty="0"/>
              <a:t>Design </a:t>
            </a:r>
          </a:p>
        </p:txBody>
      </p:sp>
    </p:spTree>
    <p:extLst>
      <p:ext uri="{BB962C8B-B14F-4D97-AF65-F5344CB8AC3E}">
        <p14:creationId xmlns:p14="http://schemas.microsoft.com/office/powerpoint/2010/main" val="2395797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children learn to blend really quickly, and others take a little longer. If your child is finding it difficult ask your child’s teacher for ways to help at home – playing blending games at home is so helpful!</a:t>
            </a:r>
          </a:p>
          <a:p>
            <a:r>
              <a:rPr lang="en-US" dirty="0"/>
              <a:t>Show them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of these words mean – use our glossary to help https://</a:t>
            </a:r>
            <a:r>
              <a:rPr lang="en-US" dirty="0" err="1"/>
              <a:t>www.littlewandlelettersandsounds.org.uk</a:t>
            </a:r>
            <a:r>
              <a:rPr lang="en-US" dirty="0"/>
              <a:t>/resources/my-letters-and-sounds/getting-started/</a:t>
            </a:r>
          </a:p>
          <a:p>
            <a:endParaRPr lang="en-US" dirty="0"/>
          </a:p>
          <a:p>
            <a:r>
              <a:rPr lang="en-US" dirty="0"/>
              <a:t>Designer – add visuals and add definitions from glossary </a:t>
            </a:r>
          </a:p>
        </p:txBody>
      </p:sp>
    </p:spTree>
    <p:extLst>
      <p:ext uri="{BB962C8B-B14F-4D97-AF65-F5344CB8AC3E}">
        <p14:creationId xmlns:p14="http://schemas.microsoft.com/office/powerpoint/2010/main" val="98536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usually teach 4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will work our way through the whole Little </a:t>
            </a:r>
            <a:r>
              <a:rPr lang="en-US" dirty="0" err="1"/>
              <a:t>Wandle</a:t>
            </a:r>
            <a:r>
              <a:rPr lang="en-US" dirty="0"/>
              <a:t> </a:t>
            </a:r>
            <a:r>
              <a:rPr lang="en-US" dirty="0" err="1"/>
              <a:t>Programme</a:t>
            </a:r>
            <a:r>
              <a:rPr lang="en-US"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Pz1btyNd5sM?feature=oembed"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tKUEQFXXfYY"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9Y9KM4Jwer8?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2">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4" name="Online Media 3" title="How we teach tricky words">
            <a:hlinkClick r:id="" action="ppaction://media"/>
            <a:extLst>
              <a:ext uri="{FF2B5EF4-FFF2-40B4-BE49-F238E27FC236}">
                <a16:creationId xmlns:a16="http://schemas.microsoft.com/office/drawing/2014/main" id="{4196BFA0-EF8A-40A2-A344-5B32BC83262E}"/>
              </a:ext>
            </a:extLst>
          </p:cNvPr>
          <p:cNvPicPr>
            <a:picLocks noRot="1" noChangeAspect="1"/>
          </p:cNvPicPr>
          <p:nvPr>
            <a:videoFile r:link="rId1"/>
          </p:nvPr>
        </p:nvPicPr>
        <p:blipFill>
          <a:blip r:embed="rId4"/>
          <a:stretch>
            <a:fillRect/>
          </a:stretch>
        </p:blipFill>
        <p:spPr>
          <a:xfrm>
            <a:off x="1775520" y="1772816"/>
            <a:ext cx="7992888" cy="4515981"/>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one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2">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2"/>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3"/>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a:blip r:embed="rId4"/>
          <a:stretch>
            <a:fillRect/>
          </a:stretch>
        </p:blipFill>
        <p:spPr>
          <a:xfrm>
            <a:off x="535496" y="2420888"/>
            <a:ext cx="11049000"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a:spcBef>
                <a:spcPts val="600"/>
              </a:spcBef>
            </a:pPr>
            <a:r>
              <a:rPr lang="en-US" sz="2400" dirty="0">
                <a:solidFill>
                  <a:schemeClr val="tx1">
                    <a:lumMod val="95000"/>
                    <a:lumOff val="5000"/>
                  </a:schemeClr>
                </a:solidFill>
              </a:rPr>
              <a:t>Introduce new and exciting language.</a:t>
            </a:r>
          </a:p>
          <a:p>
            <a:pPr>
              <a:spcBef>
                <a:spcPts val="600"/>
              </a:spcBef>
            </a:pPr>
            <a:r>
              <a:rPr lang="en-US" sz="2400" dirty="0">
                <a:solidFill>
                  <a:schemeClr val="tx1">
                    <a:lumMod val="95000"/>
                    <a:lumOff val="5000"/>
                  </a:schemeClr>
                </a:solidFill>
              </a:rPr>
              <a:t>Encourage your child to use new vocabulary.</a:t>
            </a:r>
          </a:p>
          <a:p>
            <a:pPr>
              <a:spcBef>
                <a:spcPts val="600"/>
              </a:spcBef>
            </a:pPr>
            <a:r>
              <a:rPr lang="en-US" sz="2400" dirty="0">
                <a:solidFill>
                  <a:schemeClr val="tx1">
                    <a:lumMod val="95000"/>
                    <a:lumOff val="5000"/>
                  </a:schemeClr>
                </a:solidFill>
              </a:rPr>
              <a:t>Make up sentences together.</a:t>
            </a:r>
          </a:p>
          <a:p>
            <a:pPr>
              <a:spcBef>
                <a:spcPts val="600"/>
              </a:spcBef>
            </a:pPr>
            <a:r>
              <a:rPr lang="en-US" sz="2400" dirty="0">
                <a:solidFill>
                  <a:schemeClr val="tx1">
                    <a:lumMod val="95000"/>
                    <a:lumOff val="5000"/>
                  </a:schemeClr>
                </a:solidFill>
              </a:rPr>
              <a:t>Find different words to use.</a:t>
            </a:r>
          </a:p>
          <a:p>
            <a:pPr>
              <a:spcBef>
                <a:spcPts val="600"/>
              </a:spcBef>
            </a:pPr>
            <a:r>
              <a:rPr lang="en-US" sz="2400"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2">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Little </a:t>
            </a:r>
            <a:r>
              <a:rPr lang="en-GB" dirty="0" err="1"/>
              <a:t>Wandle</a:t>
            </a:r>
            <a:r>
              <a:rPr lang="en-GB" dirty="0"/>
              <a:t> Letters and Sounds Revised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2" name="Online Media 1" title="How we teach blending">
            <a:hlinkClick r:id="" action="ppaction://media"/>
            <a:extLst>
              <a:ext uri="{FF2B5EF4-FFF2-40B4-BE49-F238E27FC236}">
                <a16:creationId xmlns:a16="http://schemas.microsoft.com/office/drawing/2014/main" id="{9CD4457D-0662-421F-86B5-5AB6DC317124}"/>
              </a:ext>
            </a:extLst>
          </p:cNvPr>
          <p:cNvPicPr>
            <a:picLocks noRot="1" noChangeAspect="1"/>
          </p:cNvPicPr>
          <p:nvPr>
            <a:videoFile r:link="rId1"/>
          </p:nvPr>
        </p:nvPicPr>
        <p:blipFill>
          <a:blip r:embed="rId4"/>
          <a:stretch>
            <a:fillRect/>
          </a:stretch>
        </p:blipFill>
        <p:spPr>
          <a:xfrm>
            <a:off x="2063552" y="1700808"/>
            <a:ext cx="8208912" cy="4638035"/>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6D481D1737C624789CDC0062E470A3A" ma:contentTypeVersion="13" ma:contentTypeDescription="Create a new document." ma:contentTypeScope="" ma:versionID="d26b80e2856aa474da297d112e903c48">
  <xsd:schema xmlns:xsd="http://www.w3.org/2001/XMLSchema" xmlns:xs="http://www.w3.org/2001/XMLSchema" xmlns:p="http://schemas.microsoft.com/office/2006/metadata/properties" xmlns:ns2="cdfd068b-20d5-4086-86dc-bd85d8e86094" xmlns:ns3="598a01a8-5d69-453e-ab46-27cc0e5f55aa" targetNamespace="http://schemas.microsoft.com/office/2006/metadata/properties" ma:root="true" ma:fieldsID="1b62f07d30fda779dd0c828ce44172a9" ns2:_="" ns3:_="">
    <xsd:import namespace="cdfd068b-20d5-4086-86dc-bd85d8e86094"/>
    <xsd:import namespace="598a01a8-5d69-453e-ab46-27cc0e5f55a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fd068b-20d5-4086-86dc-bd85d8e8609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8a01a8-5d69-453e-ab46-27cc0e5f55a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45563795-C73A-4BCF-9E77-12B4BA4638A6}"/>
</file>

<file path=customXml/itemProps3.xml><?xml version="1.0" encoding="utf-8"?>
<ds:datastoreItem xmlns:ds="http://schemas.openxmlformats.org/officeDocument/2006/customXml" ds:itemID="{16344741-C90E-4AA0-8FB4-009EB47B1EFA}"/>
</file>

<file path=docProps/app.xml><?xml version="1.0" encoding="utf-8"?>
<Properties xmlns="http://schemas.openxmlformats.org/officeDocument/2006/extended-properties" xmlns:vt="http://schemas.openxmlformats.org/officeDocument/2006/docPropsVTypes">
  <TotalTime>37111</TotalTime>
  <Words>1231</Words>
  <Application>Microsoft Office PowerPoint</Application>
  <PresentationFormat>Widescreen</PresentationFormat>
  <Paragraphs>112</Paragraphs>
  <Slides>26</Slides>
  <Notes>21</Notes>
  <HiddenSlides>0</HiddenSlides>
  <MMClips>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26</vt:i4>
      </vt:variant>
    </vt:vector>
  </HeadingPairs>
  <TitlesOfParts>
    <vt:vector size="37" baseType="lpstr">
      <vt:lpstr>Arial</vt:lpstr>
      <vt:lpstr>Calibri</vt:lpstr>
      <vt:lpstr>Calibri Light</vt:lpstr>
      <vt:lpstr>Gotham Narrow Bold</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Hannah Jefferies</cp:lastModifiedBy>
  <cp:revision>360</cp:revision>
  <cp:lastPrinted>2021-06-23T14:18:45Z</cp:lastPrinted>
  <dcterms:modified xsi:type="dcterms:W3CDTF">2021-11-04T13:28:38Z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0x01010016D481D1737C624789CDC0062E470A3A</vt:lpwstr>
  </property>
</Properties>
</file>